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7.xml" ContentType="application/vnd.openxmlformats-officedocument.drawingml.chart+xml"/>
  <Override PartName="/ppt/notesSlides/notesSlide27.xml" ContentType="application/vnd.openxmlformats-officedocument.presentationml.notesSlide+xml"/>
  <Override PartName="/ppt/charts/chart8.xml" ContentType="application/vnd.openxmlformats-officedocument.drawingml.chart+xml"/>
  <Override PartName="/ppt/notesSlides/notesSlide28.xml" ContentType="application/vnd.openxmlformats-officedocument.presentationml.notesSlide+xml"/>
  <Override PartName="/ppt/charts/chart9.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0"/>
  </p:notesMasterIdLst>
  <p:handoutMasterIdLst>
    <p:handoutMasterId r:id="rId71"/>
  </p:handoutMasterIdLst>
  <p:sldIdLst>
    <p:sldId id="256" r:id="rId2"/>
    <p:sldId id="314" r:id="rId3"/>
    <p:sldId id="316" r:id="rId4"/>
    <p:sldId id="317" r:id="rId5"/>
    <p:sldId id="333" r:id="rId6"/>
    <p:sldId id="318" r:id="rId7"/>
    <p:sldId id="319" r:id="rId8"/>
    <p:sldId id="334" r:id="rId9"/>
    <p:sldId id="258" r:id="rId10"/>
    <p:sldId id="320" r:id="rId11"/>
    <p:sldId id="259" r:id="rId12"/>
    <p:sldId id="335" r:id="rId13"/>
    <p:sldId id="262" r:id="rId14"/>
    <p:sldId id="264" r:id="rId15"/>
    <p:sldId id="331" r:id="rId16"/>
    <p:sldId id="266" r:id="rId17"/>
    <p:sldId id="268" r:id="rId18"/>
    <p:sldId id="321" r:id="rId19"/>
    <p:sldId id="270" r:id="rId20"/>
    <p:sldId id="271" r:id="rId21"/>
    <p:sldId id="272" r:id="rId22"/>
    <p:sldId id="273" r:id="rId23"/>
    <p:sldId id="274" r:id="rId24"/>
    <p:sldId id="338" r:id="rId25"/>
    <p:sldId id="339" r:id="rId26"/>
    <p:sldId id="277" r:id="rId27"/>
    <p:sldId id="275" r:id="rId28"/>
    <p:sldId id="276" r:id="rId29"/>
    <p:sldId id="340" r:id="rId30"/>
    <p:sldId id="341" r:id="rId31"/>
    <p:sldId id="260" r:id="rId32"/>
    <p:sldId id="278" r:id="rId33"/>
    <p:sldId id="279" r:id="rId34"/>
    <p:sldId id="322" r:id="rId35"/>
    <p:sldId id="281" r:id="rId36"/>
    <p:sldId id="282" r:id="rId37"/>
    <p:sldId id="283" r:id="rId38"/>
    <p:sldId id="284" r:id="rId39"/>
    <p:sldId id="323" r:id="rId40"/>
    <p:sldId id="324" r:id="rId41"/>
    <p:sldId id="287" r:id="rId42"/>
    <p:sldId id="325" r:id="rId43"/>
    <p:sldId id="289" r:id="rId44"/>
    <p:sldId id="292" r:id="rId45"/>
    <p:sldId id="290" r:id="rId46"/>
    <p:sldId id="293" r:id="rId47"/>
    <p:sldId id="261" r:id="rId48"/>
    <p:sldId id="294" r:id="rId49"/>
    <p:sldId id="295" r:id="rId50"/>
    <p:sldId id="326" r:id="rId51"/>
    <p:sldId id="297" r:id="rId52"/>
    <p:sldId id="298" r:id="rId53"/>
    <p:sldId id="299" r:id="rId54"/>
    <p:sldId id="300" r:id="rId55"/>
    <p:sldId id="301" r:id="rId56"/>
    <p:sldId id="327" r:id="rId57"/>
    <p:sldId id="303" r:id="rId58"/>
    <p:sldId id="304" r:id="rId59"/>
    <p:sldId id="305" r:id="rId60"/>
    <p:sldId id="328" r:id="rId61"/>
    <p:sldId id="329" r:id="rId62"/>
    <p:sldId id="307" r:id="rId63"/>
    <p:sldId id="308" r:id="rId64"/>
    <p:sldId id="332" r:id="rId65"/>
    <p:sldId id="310" r:id="rId66"/>
    <p:sldId id="312" r:id="rId67"/>
    <p:sldId id="313" r:id="rId68"/>
    <p:sldId id="330" r:id="rId69"/>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2" pos="2880">
          <p15:clr>
            <a:srgbClr val="A4A3A4"/>
          </p15:clr>
        </p15:guide>
        <p15:guide id="3"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D" initials="J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FD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92" autoAdjust="0"/>
    <p:restoredTop sz="89712" autoAdjust="0"/>
  </p:normalViewPr>
  <p:slideViewPr>
    <p:cSldViewPr snapToObjects="1">
      <p:cViewPr varScale="1">
        <p:scale>
          <a:sx n="103" d="100"/>
          <a:sy n="103" d="100"/>
        </p:scale>
        <p:origin x="1806" y="96"/>
      </p:cViewPr>
      <p:guideLst>
        <p:guide pos="2880"/>
        <p:guide orient="horz"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87" d="100"/>
          <a:sy n="87" d="100"/>
        </p:scale>
        <p:origin x="-894"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hiyang Zhou" userId="715b216a-9552-4d73-a9aa-1ef002111b6f" providerId="ADAL" clId="{2B661EA1-28DD-4C7A-9BAA-1E2E41397E83}"/>
    <pc:docChg chg="undo custSel modSld">
      <pc:chgData name="Zhiyang Zhou" userId="715b216a-9552-4d73-a9aa-1ef002111b6f" providerId="ADAL" clId="{2B661EA1-28DD-4C7A-9BAA-1E2E41397E83}" dt="2026-09-13T02:25:53.957" v="260" actId="20577"/>
      <pc:docMkLst>
        <pc:docMk/>
      </pc:docMkLst>
      <pc:sldChg chg="modSp mod">
        <pc:chgData name="Zhiyang Zhou" userId="715b216a-9552-4d73-a9aa-1ef002111b6f" providerId="ADAL" clId="{2B661EA1-28DD-4C7A-9BAA-1E2E41397E83}" dt="2026-09-13T01:44:32.858" v="181" actId="20577"/>
        <pc:sldMkLst>
          <pc:docMk/>
          <pc:sldMk cId="0" sldId="261"/>
        </pc:sldMkLst>
        <pc:spChg chg="mod">
          <ac:chgData name="Zhiyang Zhou" userId="715b216a-9552-4d73-a9aa-1ef002111b6f" providerId="ADAL" clId="{2B661EA1-28DD-4C7A-9BAA-1E2E41397E83}" dt="2026-09-13T01:44:32.858" v="181" actId="20577"/>
          <ac:spMkLst>
            <pc:docMk/>
            <pc:sldMk cId="0" sldId="261"/>
            <ac:spMk id="74755" creationId="{00000000-0000-0000-0000-000000000000}"/>
          </ac:spMkLst>
        </pc:spChg>
      </pc:sldChg>
      <pc:sldChg chg="modSp mod">
        <pc:chgData name="Zhiyang Zhou" userId="715b216a-9552-4d73-a9aa-1ef002111b6f" providerId="ADAL" clId="{2B661EA1-28DD-4C7A-9BAA-1E2E41397E83}" dt="2026-09-13T01:34:03.264" v="27"/>
        <pc:sldMkLst>
          <pc:docMk/>
          <pc:sldMk cId="0" sldId="274"/>
        </pc:sldMkLst>
        <pc:spChg chg="mod">
          <ac:chgData name="Zhiyang Zhou" userId="715b216a-9552-4d73-a9aa-1ef002111b6f" providerId="ADAL" clId="{2B661EA1-28DD-4C7A-9BAA-1E2E41397E83}" dt="2026-09-13T01:34:03.264" v="27"/>
          <ac:spMkLst>
            <pc:docMk/>
            <pc:sldMk cId="0" sldId="274"/>
            <ac:spMk id="47109" creationId="{00000000-0000-0000-0000-000000000000}"/>
          </ac:spMkLst>
        </pc:spChg>
      </pc:sldChg>
      <pc:sldChg chg="modSp">
        <pc:chgData name="Zhiyang Zhou" userId="715b216a-9552-4d73-a9aa-1ef002111b6f" providerId="ADAL" clId="{2B661EA1-28DD-4C7A-9BAA-1E2E41397E83}" dt="2026-09-13T01:34:44.251" v="66" actId="20577"/>
        <pc:sldMkLst>
          <pc:docMk/>
          <pc:sldMk cId="0" sldId="277"/>
        </pc:sldMkLst>
        <pc:spChg chg="mod">
          <ac:chgData name="Zhiyang Zhou" userId="715b216a-9552-4d73-a9aa-1ef002111b6f" providerId="ADAL" clId="{2B661EA1-28DD-4C7A-9BAA-1E2E41397E83}" dt="2026-09-13T01:34:44.251" v="66" actId="20577"/>
          <ac:spMkLst>
            <pc:docMk/>
            <pc:sldMk cId="0" sldId="277"/>
            <ac:spMk id="1275918" creationId="{00000000-0000-0000-0000-000000000000}"/>
          </ac:spMkLst>
        </pc:spChg>
      </pc:sldChg>
      <pc:sldChg chg="modSp">
        <pc:chgData name="Zhiyang Zhou" userId="715b216a-9552-4d73-a9aa-1ef002111b6f" providerId="ADAL" clId="{2B661EA1-28DD-4C7A-9BAA-1E2E41397E83}" dt="2026-09-13T01:37:13.203" v="95" actId="20577"/>
        <pc:sldMkLst>
          <pc:docMk/>
          <pc:sldMk cId="0" sldId="284"/>
        </pc:sldMkLst>
        <pc:spChg chg="mod">
          <ac:chgData name="Zhiyang Zhou" userId="715b216a-9552-4d73-a9aa-1ef002111b6f" providerId="ADAL" clId="{2B661EA1-28DD-4C7A-9BAA-1E2E41397E83}" dt="2026-09-13T01:37:13.203" v="95" actId="20577"/>
          <ac:spMkLst>
            <pc:docMk/>
            <pc:sldMk cId="0" sldId="284"/>
            <ac:spMk id="5" creationId="{00000000-0000-0000-0000-000000000000}"/>
          </ac:spMkLst>
        </pc:spChg>
      </pc:sldChg>
      <pc:sldChg chg="modSp">
        <pc:chgData name="Zhiyang Zhou" userId="715b216a-9552-4d73-a9aa-1ef002111b6f" providerId="ADAL" clId="{2B661EA1-28DD-4C7A-9BAA-1E2E41397E83}" dt="2026-09-13T01:39:50.591" v="107" actId="20577"/>
        <pc:sldMkLst>
          <pc:docMk/>
          <pc:sldMk cId="0" sldId="290"/>
        </pc:sldMkLst>
        <pc:spChg chg="mod">
          <ac:chgData name="Zhiyang Zhou" userId="715b216a-9552-4d73-a9aa-1ef002111b6f" providerId="ADAL" clId="{2B661EA1-28DD-4C7A-9BAA-1E2E41397E83}" dt="2026-09-13T01:39:50.591" v="107" actId="20577"/>
          <ac:spMkLst>
            <pc:docMk/>
            <pc:sldMk cId="0" sldId="290"/>
            <ac:spMk id="11" creationId="{00000000-0000-0000-0000-000000000000}"/>
          </ac:spMkLst>
        </pc:spChg>
      </pc:sldChg>
      <pc:sldChg chg="modSp mod">
        <pc:chgData name="Zhiyang Zhou" userId="715b216a-9552-4d73-a9aa-1ef002111b6f" providerId="ADAL" clId="{2B661EA1-28DD-4C7A-9BAA-1E2E41397E83}" dt="2026-09-13T01:45:04.741" v="184" actId="20577"/>
        <pc:sldMkLst>
          <pc:docMk/>
          <pc:sldMk cId="0" sldId="300"/>
        </pc:sldMkLst>
        <pc:spChg chg="mod">
          <ac:chgData name="Zhiyang Zhou" userId="715b216a-9552-4d73-a9aa-1ef002111b6f" providerId="ADAL" clId="{2B661EA1-28DD-4C7A-9BAA-1E2E41397E83}" dt="2026-09-13T01:45:04.741" v="184" actId="20577"/>
          <ac:spMkLst>
            <pc:docMk/>
            <pc:sldMk cId="0" sldId="300"/>
            <ac:spMk id="81923" creationId="{00000000-0000-0000-0000-000000000000}"/>
          </ac:spMkLst>
        </pc:spChg>
      </pc:sldChg>
      <pc:sldChg chg="modSp">
        <pc:chgData name="Zhiyang Zhou" userId="715b216a-9552-4d73-a9aa-1ef002111b6f" providerId="ADAL" clId="{2B661EA1-28DD-4C7A-9BAA-1E2E41397E83}" dt="2026-09-13T01:45:27.914" v="191" actId="20577"/>
        <pc:sldMkLst>
          <pc:docMk/>
          <pc:sldMk cId="0" sldId="301"/>
        </pc:sldMkLst>
        <pc:spChg chg="mod">
          <ac:chgData name="Zhiyang Zhou" userId="715b216a-9552-4d73-a9aa-1ef002111b6f" providerId="ADAL" clId="{2B661EA1-28DD-4C7A-9BAA-1E2E41397E83}" dt="2026-09-13T01:45:27.914" v="191" actId="20577"/>
          <ac:spMkLst>
            <pc:docMk/>
            <pc:sldMk cId="0" sldId="301"/>
            <ac:spMk id="7" creationId="{00000000-0000-0000-0000-000000000000}"/>
          </ac:spMkLst>
        </pc:spChg>
      </pc:sldChg>
      <pc:sldChg chg="modSp mod">
        <pc:chgData name="Zhiyang Zhou" userId="715b216a-9552-4d73-a9aa-1ef002111b6f" providerId="ADAL" clId="{2B661EA1-28DD-4C7A-9BAA-1E2E41397E83}" dt="2026-09-13T01:45:54.771" v="194" actId="20577"/>
        <pc:sldMkLst>
          <pc:docMk/>
          <pc:sldMk cId="0" sldId="303"/>
        </pc:sldMkLst>
        <pc:spChg chg="mod">
          <ac:chgData name="Zhiyang Zhou" userId="715b216a-9552-4d73-a9aa-1ef002111b6f" providerId="ADAL" clId="{2B661EA1-28DD-4C7A-9BAA-1E2E41397E83}" dt="2026-09-13T01:45:54.771" v="194" actId="20577"/>
          <ac:spMkLst>
            <pc:docMk/>
            <pc:sldMk cId="0" sldId="303"/>
            <ac:spMk id="84995" creationId="{00000000-0000-0000-0000-000000000000}"/>
          </ac:spMkLst>
        </pc:spChg>
      </pc:sldChg>
      <pc:sldChg chg="modSp">
        <pc:chgData name="Zhiyang Zhou" userId="715b216a-9552-4d73-a9aa-1ef002111b6f" providerId="ADAL" clId="{2B661EA1-28DD-4C7A-9BAA-1E2E41397E83}" dt="2026-09-13T01:44:07.137" v="177" actId="20577"/>
        <pc:sldMkLst>
          <pc:docMk/>
          <pc:sldMk cId="0" sldId="304"/>
        </pc:sldMkLst>
        <pc:spChg chg="mod">
          <ac:chgData name="Zhiyang Zhou" userId="715b216a-9552-4d73-a9aa-1ef002111b6f" providerId="ADAL" clId="{2B661EA1-28DD-4C7A-9BAA-1E2E41397E83}" dt="2026-09-13T01:44:07.137" v="177" actId="20577"/>
          <ac:spMkLst>
            <pc:docMk/>
            <pc:sldMk cId="0" sldId="304"/>
            <ac:spMk id="11" creationId="{00000000-0000-0000-0000-000000000000}"/>
          </ac:spMkLst>
        </pc:spChg>
        <pc:spChg chg="mod">
          <ac:chgData name="Zhiyang Zhou" userId="715b216a-9552-4d73-a9aa-1ef002111b6f" providerId="ADAL" clId="{2B661EA1-28DD-4C7A-9BAA-1E2E41397E83}" dt="2026-09-13T01:43:02.159" v="170" actId="14100"/>
          <ac:spMkLst>
            <pc:docMk/>
            <pc:sldMk cId="0" sldId="304"/>
            <ac:spMk id="75779" creationId="{00000000-0000-0000-0000-000000000000}"/>
          </ac:spMkLst>
        </pc:spChg>
      </pc:sldChg>
      <pc:sldChg chg="modSp mod">
        <pc:chgData name="Zhiyang Zhou" userId="715b216a-9552-4d73-a9aa-1ef002111b6f" providerId="ADAL" clId="{2B661EA1-28DD-4C7A-9BAA-1E2E41397E83}" dt="2026-09-13T01:46:42.928" v="199" actId="20577"/>
        <pc:sldMkLst>
          <pc:docMk/>
          <pc:sldMk cId="0" sldId="305"/>
        </pc:sldMkLst>
        <pc:spChg chg="mod">
          <ac:chgData name="Zhiyang Zhou" userId="715b216a-9552-4d73-a9aa-1ef002111b6f" providerId="ADAL" clId="{2B661EA1-28DD-4C7A-9BAA-1E2E41397E83}" dt="2026-09-13T01:46:42.928" v="199" actId="20577"/>
          <ac:spMkLst>
            <pc:docMk/>
            <pc:sldMk cId="0" sldId="305"/>
            <ac:spMk id="27" creationId="{00000000-0000-0000-0000-000000000000}"/>
          </ac:spMkLst>
        </pc:spChg>
        <pc:spChg chg="mod">
          <ac:chgData name="Zhiyang Zhou" userId="715b216a-9552-4d73-a9aa-1ef002111b6f" providerId="ADAL" clId="{2B661EA1-28DD-4C7A-9BAA-1E2E41397E83}" dt="2026-09-13T01:46:38.046" v="198" actId="20577"/>
          <ac:spMkLst>
            <pc:docMk/>
            <pc:sldMk cId="0" sldId="305"/>
            <ac:spMk id="87043" creationId="{00000000-0000-0000-0000-000000000000}"/>
          </ac:spMkLst>
        </pc:spChg>
      </pc:sldChg>
      <pc:sldChg chg="modSp">
        <pc:chgData name="Zhiyang Zhou" userId="715b216a-9552-4d73-a9aa-1ef002111b6f" providerId="ADAL" clId="{2B661EA1-28DD-4C7A-9BAA-1E2E41397E83}" dt="2026-09-13T01:47:14.236" v="207" actId="20577"/>
        <pc:sldMkLst>
          <pc:docMk/>
          <pc:sldMk cId="0" sldId="307"/>
        </pc:sldMkLst>
        <pc:spChg chg="mod">
          <ac:chgData name="Zhiyang Zhou" userId="715b216a-9552-4d73-a9aa-1ef002111b6f" providerId="ADAL" clId="{2B661EA1-28DD-4C7A-9BAA-1E2E41397E83}" dt="2026-09-13T01:47:14.236" v="207" actId="20577"/>
          <ac:spMkLst>
            <pc:docMk/>
            <pc:sldMk cId="0" sldId="307"/>
            <ac:spMk id="7" creationId="{00000000-0000-0000-0000-000000000000}"/>
          </ac:spMkLst>
        </pc:spChg>
        <pc:spChg chg="mod">
          <ac:chgData name="Zhiyang Zhou" userId="715b216a-9552-4d73-a9aa-1ef002111b6f" providerId="ADAL" clId="{2B661EA1-28DD-4C7A-9BAA-1E2E41397E83}" dt="2026-09-13T01:47:05.986" v="204" actId="20577"/>
          <ac:spMkLst>
            <pc:docMk/>
            <pc:sldMk cId="0" sldId="307"/>
            <ac:spMk id="8" creationId="{00000000-0000-0000-0000-000000000000}"/>
          </ac:spMkLst>
        </pc:spChg>
      </pc:sldChg>
      <pc:sldChg chg="modSp mod">
        <pc:chgData name="Zhiyang Zhou" userId="715b216a-9552-4d73-a9aa-1ef002111b6f" providerId="ADAL" clId="{2B661EA1-28DD-4C7A-9BAA-1E2E41397E83}" dt="2026-09-13T02:11:37.536" v="240" actId="20577"/>
        <pc:sldMkLst>
          <pc:docMk/>
          <pc:sldMk cId="0" sldId="308"/>
        </pc:sldMkLst>
        <pc:spChg chg="mod">
          <ac:chgData name="Zhiyang Zhou" userId="715b216a-9552-4d73-a9aa-1ef002111b6f" providerId="ADAL" clId="{2B661EA1-28DD-4C7A-9BAA-1E2E41397E83}" dt="2026-09-13T02:11:37.536" v="240" actId="20577"/>
          <ac:spMkLst>
            <pc:docMk/>
            <pc:sldMk cId="0" sldId="308"/>
            <ac:spMk id="91139" creationId="{00000000-0000-0000-0000-000000000000}"/>
          </ac:spMkLst>
        </pc:spChg>
      </pc:sldChg>
      <pc:sldChg chg="modSp mod">
        <pc:chgData name="Zhiyang Zhou" userId="715b216a-9552-4d73-a9aa-1ef002111b6f" providerId="ADAL" clId="{2B661EA1-28DD-4C7A-9BAA-1E2E41397E83}" dt="2026-09-13T02:24:02.532" v="253" actId="1035"/>
        <pc:sldMkLst>
          <pc:docMk/>
          <pc:sldMk cId="0" sldId="310"/>
        </pc:sldMkLst>
        <pc:spChg chg="mod">
          <ac:chgData name="Zhiyang Zhou" userId="715b216a-9552-4d73-a9aa-1ef002111b6f" providerId="ADAL" clId="{2B661EA1-28DD-4C7A-9BAA-1E2E41397E83}" dt="2026-09-13T02:23:58.769" v="248" actId="14100"/>
          <ac:spMkLst>
            <pc:docMk/>
            <pc:sldMk cId="0" sldId="310"/>
            <ac:spMk id="95235" creationId="{00000000-0000-0000-0000-000000000000}"/>
          </ac:spMkLst>
        </pc:spChg>
        <pc:spChg chg="mod">
          <ac:chgData name="Zhiyang Zhou" userId="715b216a-9552-4d73-a9aa-1ef002111b6f" providerId="ADAL" clId="{2B661EA1-28DD-4C7A-9BAA-1E2E41397E83}" dt="2026-09-13T02:24:02.532" v="253" actId="1035"/>
          <ac:spMkLst>
            <pc:docMk/>
            <pc:sldMk cId="0" sldId="310"/>
            <ac:spMk id="95238" creationId="{00000000-0000-0000-0000-000000000000}"/>
          </ac:spMkLst>
        </pc:spChg>
      </pc:sldChg>
      <pc:sldChg chg="modSp">
        <pc:chgData name="Zhiyang Zhou" userId="715b216a-9552-4d73-a9aa-1ef002111b6f" providerId="ADAL" clId="{2B661EA1-28DD-4C7A-9BAA-1E2E41397E83}" dt="2026-09-13T01:47:42.592" v="212" actId="20577"/>
        <pc:sldMkLst>
          <pc:docMk/>
          <pc:sldMk cId="0" sldId="312"/>
        </pc:sldMkLst>
        <pc:spChg chg="mod">
          <ac:chgData name="Zhiyang Zhou" userId="715b216a-9552-4d73-a9aa-1ef002111b6f" providerId="ADAL" clId="{2B661EA1-28DD-4C7A-9BAA-1E2E41397E83}" dt="2026-09-13T01:47:42.592" v="212" actId="20577"/>
          <ac:spMkLst>
            <pc:docMk/>
            <pc:sldMk cId="0" sldId="312"/>
            <ac:spMk id="1416194" creationId="{00000000-0000-0000-0000-000000000000}"/>
          </ac:spMkLst>
        </pc:spChg>
      </pc:sldChg>
      <pc:sldChg chg="modSp">
        <pc:chgData name="Zhiyang Zhou" userId="715b216a-9552-4d73-a9aa-1ef002111b6f" providerId="ADAL" clId="{2B661EA1-28DD-4C7A-9BAA-1E2E41397E83}" dt="2026-09-13T02:25:53.957" v="260" actId="20577"/>
        <pc:sldMkLst>
          <pc:docMk/>
          <pc:sldMk cId="0" sldId="313"/>
        </pc:sldMkLst>
        <pc:spChg chg="mod">
          <ac:chgData name="Zhiyang Zhou" userId="715b216a-9552-4d73-a9aa-1ef002111b6f" providerId="ADAL" clId="{2B661EA1-28DD-4C7A-9BAA-1E2E41397E83}" dt="2026-09-13T01:47:48.354" v="213" actId="20577"/>
          <ac:spMkLst>
            <pc:docMk/>
            <pc:sldMk cId="0" sldId="313"/>
            <ac:spMk id="1417221" creationId="{00000000-0000-0000-0000-000000000000}"/>
          </ac:spMkLst>
        </pc:spChg>
        <pc:spChg chg="mod">
          <ac:chgData name="Zhiyang Zhou" userId="715b216a-9552-4d73-a9aa-1ef002111b6f" providerId="ADAL" clId="{2B661EA1-28DD-4C7A-9BAA-1E2E41397E83}" dt="2026-09-13T02:25:53.957" v="260" actId="20577"/>
          <ac:spMkLst>
            <pc:docMk/>
            <pc:sldMk cId="0" sldId="313"/>
            <ac:spMk id="1417222" creationId="{00000000-0000-0000-0000-000000000000}"/>
          </ac:spMkLst>
        </pc:spChg>
      </pc:sldChg>
      <pc:sldChg chg="modSp">
        <pc:chgData name="Zhiyang Zhou" userId="715b216a-9552-4d73-a9aa-1ef002111b6f" providerId="ADAL" clId="{2B661EA1-28DD-4C7A-9BAA-1E2E41397E83}" dt="2026-09-13T01:45:48.542" v="192" actId="20577"/>
        <pc:sldMkLst>
          <pc:docMk/>
          <pc:sldMk cId="708098107" sldId="327"/>
        </pc:sldMkLst>
        <pc:spChg chg="mod">
          <ac:chgData name="Zhiyang Zhou" userId="715b216a-9552-4d73-a9aa-1ef002111b6f" providerId="ADAL" clId="{2B661EA1-28DD-4C7A-9BAA-1E2E41397E83}" dt="2026-09-13T01:45:48.542" v="192" actId="20577"/>
          <ac:spMkLst>
            <pc:docMk/>
            <pc:sldMk cId="708098107" sldId="327"/>
            <ac:spMk id="12" creationId="{00000000-0000-0000-0000-000000000000}"/>
          </ac:spMkLst>
        </pc:spChg>
      </pc:sldChg>
      <pc:sldChg chg="modSp">
        <pc:chgData name="Zhiyang Zhou" userId="715b216a-9552-4d73-a9aa-1ef002111b6f" providerId="ADAL" clId="{2B661EA1-28DD-4C7A-9BAA-1E2E41397E83}" dt="2026-09-13T01:46:47.810" v="200" actId="20577"/>
        <pc:sldMkLst>
          <pc:docMk/>
          <pc:sldMk cId="63385020" sldId="328"/>
        </pc:sldMkLst>
        <pc:spChg chg="mod">
          <ac:chgData name="Zhiyang Zhou" userId="715b216a-9552-4d73-a9aa-1ef002111b6f" providerId="ADAL" clId="{2B661EA1-28DD-4C7A-9BAA-1E2E41397E83}" dt="2026-09-13T01:46:47.810" v="200" actId="20577"/>
          <ac:spMkLst>
            <pc:docMk/>
            <pc:sldMk cId="63385020" sldId="328"/>
            <ac:spMk id="31" creationId="{00000000-0000-0000-0000-000000000000}"/>
          </ac:spMkLst>
        </pc:spChg>
      </pc:sldChg>
      <pc:sldChg chg="modSp mod">
        <pc:chgData name="Zhiyang Zhou" userId="715b216a-9552-4d73-a9aa-1ef002111b6f" providerId="ADAL" clId="{2B661EA1-28DD-4C7A-9BAA-1E2E41397E83}" dt="2026-09-13T01:46:55.479" v="201" actId="20577"/>
        <pc:sldMkLst>
          <pc:docMk/>
          <pc:sldMk cId="693193935" sldId="329"/>
        </pc:sldMkLst>
        <pc:spChg chg="mod">
          <ac:chgData name="Zhiyang Zhou" userId="715b216a-9552-4d73-a9aa-1ef002111b6f" providerId="ADAL" clId="{2B661EA1-28DD-4C7A-9BAA-1E2E41397E83}" dt="2026-09-13T01:46:55.479" v="201" actId="20577"/>
          <ac:spMkLst>
            <pc:docMk/>
            <pc:sldMk cId="693193935" sldId="329"/>
            <ac:spMk id="12" creationId="{00000000-0000-0000-0000-000000000000}"/>
          </ac:spMkLst>
        </pc:spChg>
      </pc:sldChg>
      <pc:sldChg chg="modSp mod">
        <pc:chgData name="Zhiyang Zhou" userId="715b216a-9552-4d73-a9aa-1ef002111b6f" providerId="ADAL" clId="{2B661EA1-28DD-4C7A-9BAA-1E2E41397E83}" dt="2026-09-13T02:23:50.155" v="245" actId="14100"/>
        <pc:sldMkLst>
          <pc:docMk/>
          <pc:sldMk cId="1232229330" sldId="332"/>
        </pc:sldMkLst>
        <pc:spChg chg="mod">
          <ac:chgData name="Zhiyang Zhou" userId="715b216a-9552-4d73-a9aa-1ef002111b6f" providerId="ADAL" clId="{2B661EA1-28DD-4C7A-9BAA-1E2E41397E83}" dt="2026-09-13T02:23:50.155" v="245" actId="14100"/>
          <ac:spMkLst>
            <pc:docMk/>
            <pc:sldMk cId="1232229330" sldId="332"/>
            <ac:spMk id="93206" creationId="{00000000-0000-0000-0000-000000000000}"/>
          </ac:spMkLst>
        </pc:spChg>
      </pc:sldChg>
      <pc:sldChg chg="modSp mod">
        <pc:chgData name="Zhiyang Zhou" userId="715b216a-9552-4d73-a9aa-1ef002111b6f" providerId="ADAL" clId="{2B661EA1-28DD-4C7A-9BAA-1E2E41397E83}" dt="2026-09-13T01:31:46.182" v="11" actId="20577"/>
        <pc:sldMkLst>
          <pc:docMk/>
          <pc:sldMk cId="4178615973" sldId="335"/>
        </pc:sldMkLst>
        <pc:spChg chg="mod">
          <ac:chgData name="Zhiyang Zhou" userId="715b216a-9552-4d73-a9aa-1ef002111b6f" providerId="ADAL" clId="{2B661EA1-28DD-4C7A-9BAA-1E2E41397E83}" dt="2026-09-13T01:31:46.182" v="11" actId="20577"/>
          <ac:spMkLst>
            <pc:docMk/>
            <pc:sldMk cId="4178615973" sldId="335"/>
            <ac:spMk id="5"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plotArea>
      <c:layout>
        <c:manualLayout>
          <c:layoutTarget val="inner"/>
          <c:xMode val="edge"/>
          <c:yMode val="edge"/>
          <c:x val="0.13316980669308098"/>
          <c:y val="6.249975037336461E-2"/>
          <c:w val="0.58589535024153216"/>
          <c:h val="0.77355223464227796"/>
        </c:manualLayout>
      </c:layout>
      <c:pieChart>
        <c:varyColors val="1"/>
        <c:ser>
          <c:idx val="0"/>
          <c:order val="0"/>
          <c:tx>
            <c:strRef>
              <c:f>Sheet1!$B$1</c:f>
              <c:strCache>
                <c:ptCount val="1"/>
                <c:pt idx="0">
                  <c:v>Column1</c:v>
                </c:pt>
              </c:strCache>
            </c:strRef>
          </c:tx>
          <c:spPr>
            <a:gradFill rotWithShape="0">
              <a:gsLst>
                <a:gs pos="0">
                  <a:srgbClr val="3EF7FF"/>
                </a:gs>
                <a:gs pos="30000">
                  <a:srgbClr val="59EDFF"/>
                </a:gs>
                <a:gs pos="64999">
                  <a:srgbClr val="74E3FF"/>
                </a:gs>
                <a:gs pos="100000">
                  <a:srgbClr val="70BDE0"/>
                </a:gs>
              </a:gsLst>
              <a:lin ang="5400000" scaled="1"/>
            </a:gradFill>
            <a:ln w="18737">
              <a:noFill/>
            </a:ln>
          </c:spPr>
          <c:dPt>
            <c:idx val="0"/>
            <c:bubble3D val="0"/>
            <c:spPr>
              <a:gradFill rotWithShape="0">
                <a:gsLst>
                  <a:gs pos="0">
                    <a:srgbClr val="2FC2FF"/>
                  </a:gs>
                  <a:gs pos="30000">
                    <a:srgbClr val="44BAF0"/>
                  </a:gs>
                  <a:gs pos="64999">
                    <a:srgbClr val="5AB2DB"/>
                  </a:gs>
                  <a:gs pos="100000">
                    <a:srgbClr val="5693AF"/>
                  </a:gs>
                </a:gsLst>
                <a:lin ang="5400000" scaled="1"/>
              </a:gradFill>
              <a:ln w="18737">
                <a:noFill/>
              </a:ln>
            </c:spPr>
            <c:extLst>
              <c:ext xmlns:c16="http://schemas.microsoft.com/office/drawing/2014/chart" uri="{C3380CC4-5D6E-409C-BE32-E72D297353CC}">
                <c16:uniqueId val="{00000001-FFE9-4F29-B006-52FFC08A14AF}"/>
              </c:ext>
            </c:extLst>
          </c:dPt>
          <c:dPt>
            <c:idx val="1"/>
            <c:bubble3D val="0"/>
            <c:spPr>
              <a:gradFill rotWithShape="0">
                <a:gsLst>
                  <a:gs pos="0">
                    <a:srgbClr val="39E7FF"/>
                  </a:gs>
                  <a:gs pos="30000">
                    <a:srgbClr val="53DEFF"/>
                  </a:gs>
                  <a:gs pos="64999">
                    <a:srgbClr val="6CD4FF"/>
                  </a:gs>
                  <a:gs pos="100000">
                    <a:srgbClr val="68B0D1"/>
                  </a:gs>
                </a:gsLst>
                <a:lin ang="5400000" scaled="1"/>
              </a:gradFill>
              <a:ln w="18737">
                <a:noFill/>
              </a:ln>
            </c:spPr>
            <c:extLst>
              <c:ext xmlns:c16="http://schemas.microsoft.com/office/drawing/2014/chart" uri="{C3380CC4-5D6E-409C-BE32-E72D297353CC}">
                <c16:uniqueId val="{00000003-FFE9-4F29-B006-52FFC08A14AF}"/>
              </c:ext>
            </c:extLst>
          </c:dPt>
          <c:dPt>
            <c:idx val="2"/>
            <c:bubble3D val="0"/>
            <c:spPr>
              <a:gradFill rotWithShape="0">
                <a:gsLst>
                  <a:gs pos="0">
                    <a:srgbClr val="64F5FF"/>
                  </a:gs>
                  <a:gs pos="30000">
                    <a:srgbClr val="7AEDFF"/>
                  </a:gs>
                  <a:gs pos="64999">
                    <a:srgbClr val="8FE6FF"/>
                  </a:gs>
                  <a:gs pos="100000">
                    <a:srgbClr val="85C1DE"/>
                  </a:gs>
                </a:gsLst>
                <a:lin ang="5400000" scaled="1"/>
              </a:gradFill>
              <a:ln w="18737">
                <a:noFill/>
              </a:ln>
            </c:spPr>
            <c:extLst>
              <c:ext xmlns:c16="http://schemas.microsoft.com/office/drawing/2014/chart" uri="{C3380CC4-5D6E-409C-BE32-E72D297353CC}">
                <c16:uniqueId val="{00000005-FFE9-4F29-B006-52FFC08A14AF}"/>
              </c:ext>
            </c:extLst>
          </c:dPt>
          <c:dPt>
            <c:idx val="3"/>
            <c:bubble3D val="0"/>
            <c:spPr>
              <a:gradFill rotWithShape="0">
                <a:gsLst>
                  <a:gs pos="0">
                    <a:srgbClr val="A1F5FF"/>
                  </a:gs>
                  <a:gs pos="30000">
                    <a:srgbClr val="AEF1FF"/>
                  </a:gs>
                  <a:gs pos="64999">
                    <a:srgbClr val="BBEEFF"/>
                  </a:gs>
                  <a:gs pos="100000">
                    <a:srgbClr val="A6C9DC"/>
                  </a:gs>
                </a:gsLst>
                <a:lin ang="5400000" scaled="1"/>
              </a:gradFill>
              <a:ln w="18737">
                <a:noFill/>
              </a:ln>
            </c:spPr>
            <c:extLst>
              <c:ext xmlns:c16="http://schemas.microsoft.com/office/drawing/2014/chart" uri="{C3380CC4-5D6E-409C-BE32-E72D297353CC}">
                <c16:uniqueId val="{00000007-FFE9-4F29-B006-52FFC08A14AF}"/>
              </c:ext>
            </c:extLst>
          </c:dPt>
          <c:dLbls>
            <c:spPr>
              <a:noFill/>
              <a:ln w="18737">
                <a:noFill/>
              </a:ln>
            </c:spPr>
            <c:txPr>
              <a:bodyPr rot="0" vert="horz" anchor="ctr" anchorCtr="1"/>
              <a:lstStyle/>
              <a:p>
                <a:pPr>
                  <a:defRPr sz="748"/>
                </a:pPr>
                <a:endParaRPr lang="en-US"/>
              </a:p>
            </c:txPr>
            <c:dLblPos val="bestFit"/>
            <c:showLegendKey val="0"/>
            <c:showVal val="0"/>
            <c:showCatName val="1"/>
            <c:showSerName val="0"/>
            <c:showPercent val="1"/>
            <c:showBubbleSize val="0"/>
            <c:showLeaderLines val="1"/>
            <c:extLst>
              <c:ext xmlns:c15="http://schemas.microsoft.com/office/drawing/2012/chart" uri="{CE6537A1-D6FC-4f65-9D91-7224C49458BB}"/>
            </c:extLst>
          </c:dLbls>
          <c:cat>
            <c:strRef>
              <c:f>Sheet1!$A$2:$A$5</c:f>
              <c:strCache>
                <c:ptCount val="4"/>
                <c:pt idx="0">
                  <c:v>Google</c:v>
                </c:pt>
                <c:pt idx="1">
                  <c:v>Library</c:v>
                </c:pt>
                <c:pt idx="2">
                  <c:v>Wikipedia</c:v>
                </c:pt>
                <c:pt idx="3">
                  <c:v>Other</c:v>
                </c:pt>
              </c:strCache>
            </c:strRef>
          </c:cat>
          <c:val>
            <c:numRef>
              <c:f>Sheet1!$B$2:$B$5</c:f>
              <c:numCache>
                <c:formatCode>0.00%</c:formatCode>
                <c:ptCount val="4"/>
                <c:pt idx="0">
                  <c:v>0.73599999999999999</c:v>
                </c:pt>
                <c:pt idx="1">
                  <c:v>0.13600000000000001</c:v>
                </c:pt>
                <c:pt idx="2">
                  <c:v>9.4E-2</c:v>
                </c:pt>
                <c:pt idx="3">
                  <c:v>3.4000000000000002E-2</c:v>
                </c:pt>
              </c:numCache>
            </c:numRef>
          </c:val>
          <c:extLst>
            <c:ext xmlns:c16="http://schemas.microsoft.com/office/drawing/2014/chart" uri="{C3380CC4-5D6E-409C-BE32-E72D297353CC}">
              <c16:uniqueId val="{00000008-FFE9-4F29-B006-52FFC08A14AF}"/>
            </c:ext>
          </c:extLst>
        </c:ser>
        <c:dLbls>
          <c:showLegendKey val="0"/>
          <c:showVal val="0"/>
          <c:showCatName val="0"/>
          <c:showSerName val="0"/>
          <c:showPercent val="0"/>
          <c:showBubbleSize val="0"/>
          <c:showLeaderLines val="1"/>
        </c:dLbls>
        <c:firstSliceAng val="126"/>
      </c:pieChart>
      <c:spPr>
        <a:noFill/>
        <a:ln w="25352">
          <a:noFill/>
        </a:ln>
      </c:spPr>
    </c:plotArea>
    <c:plotVisOnly val="1"/>
    <c:dispBlanksAs val="gap"/>
    <c:showDLblsOverMax val="0"/>
  </c:chart>
  <c:spPr>
    <a:noFill/>
    <a:ln>
      <a:noFill/>
    </a:ln>
  </c:spPr>
  <c:txPr>
    <a:bodyPr/>
    <a:lstStyle/>
    <a:p>
      <a:pPr>
        <a:defRPr sz="962"/>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7"/>
    </mc:Choice>
    <mc:Fallback>
      <c:style val="37"/>
    </mc:Fallback>
  </mc:AlternateContent>
  <c:chart>
    <c:title>
      <c:tx>
        <c:rich>
          <a:bodyPr/>
          <a:lstStyle/>
          <a:p>
            <a:pPr>
              <a:defRPr/>
            </a:pPr>
            <a:r>
              <a:rPr lang="en-US" dirty="0"/>
              <a:t>Online Research</a:t>
            </a:r>
            <a:r>
              <a:rPr lang="en-US" baseline="0" dirty="0"/>
              <a:t> Sources</a:t>
            </a:r>
            <a:endParaRPr lang="en-US" dirty="0"/>
          </a:p>
        </c:rich>
      </c:tx>
      <c:layout>
        <c:manualLayout>
          <c:xMode val="edge"/>
          <c:yMode val="edge"/>
          <c:x val="0.23326991640495803"/>
          <c:y val="0"/>
        </c:manualLayout>
      </c:layout>
      <c:overlay val="0"/>
      <c:spPr>
        <a:noFill/>
        <a:ln w="19263">
          <a:noFill/>
        </a:ln>
      </c:spPr>
    </c:title>
    <c:autoTitleDeleted val="0"/>
    <c:plotArea>
      <c:layout>
        <c:manualLayout>
          <c:layoutTarget val="inner"/>
          <c:xMode val="edge"/>
          <c:yMode val="edge"/>
          <c:x val="0.25751364180802699"/>
          <c:y val="0.122288893741928"/>
          <c:w val="0.69908180037163314"/>
          <c:h val="0.64126755230787014"/>
        </c:manualLayout>
      </c:layout>
      <c:barChart>
        <c:barDir val="col"/>
        <c:grouping val="clustered"/>
        <c:varyColors val="0"/>
        <c:ser>
          <c:idx val="0"/>
          <c:order val="0"/>
          <c:tx>
            <c:strRef>
              <c:f>Sheet1!$B$1</c:f>
              <c:strCache>
                <c:ptCount val="1"/>
                <c:pt idx="0">
                  <c:v>Total</c:v>
                </c:pt>
              </c:strCache>
            </c:strRef>
          </c:tx>
          <c:spPr>
            <a:solidFill>
              <a:srgbClr val="E2B400"/>
            </a:solidFill>
            <a:ln w="2408">
              <a:solidFill>
                <a:srgbClr val="99CC00"/>
              </a:solidFill>
              <a:prstDash val="solid"/>
            </a:ln>
          </c:spPr>
          <c:invertIfNegative val="0"/>
          <c:cat>
            <c:strRef>
              <c:f>Sheet1!$A$2:$A$5</c:f>
              <c:strCache>
                <c:ptCount val="4"/>
                <c:pt idx="0">
                  <c:v>Google</c:v>
                </c:pt>
                <c:pt idx="1">
                  <c:v>Library</c:v>
                </c:pt>
                <c:pt idx="2">
                  <c:v>Wikipedia</c:v>
                </c:pt>
                <c:pt idx="3">
                  <c:v>Other</c:v>
                </c:pt>
              </c:strCache>
            </c:strRef>
          </c:cat>
          <c:val>
            <c:numRef>
              <c:f>Sheet1!$B$2:$B$5</c:f>
              <c:numCache>
                <c:formatCode>General</c:formatCode>
                <c:ptCount val="4"/>
                <c:pt idx="0">
                  <c:v>406</c:v>
                </c:pt>
                <c:pt idx="1">
                  <c:v>75</c:v>
                </c:pt>
                <c:pt idx="2">
                  <c:v>52</c:v>
                </c:pt>
                <c:pt idx="3">
                  <c:v>19</c:v>
                </c:pt>
              </c:numCache>
            </c:numRef>
          </c:val>
          <c:extLst>
            <c:ext xmlns:c16="http://schemas.microsoft.com/office/drawing/2014/chart" uri="{C3380CC4-5D6E-409C-BE32-E72D297353CC}">
              <c16:uniqueId val="{00000000-EA32-4FB3-897E-C948E3B664C2}"/>
            </c:ext>
          </c:extLst>
        </c:ser>
        <c:ser>
          <c:idx val="1"/>
          <c:order val="1"/>
          <c:tx>
            <c:strRef>
              <c:f>Sheet1!$C$1</c:f>
              <c:strCache>
                <c:ptCount val="1"/>
                <c:pt idx="0">
                  <c:v>Percent</c:v>
                </c:pt>
              </c:strCache>
            </c:strRef>
          </c:tx>
          <c:spPr>
            <a:solidFill>
              <a:srgbClr val="FFD984"/>
            </a:solidFill>
            <a:ln w="2408">
              <a:solidFill>
                <a:srgbClr val="99CC00"/>
              </a:solidFill>
              <a:prstDash val="solid"/>
            </a:ln>
          </c:spPr>
          <c:invertIfNegative val="0"/>
          <c:cat>
            <c:strRef>
              <c:f>Sheet1!$A$2:$A$5</c:f>
              <c:strCache>
                <c:ptCount val="4"/>
                <c:pt idx="0">
                  <c:v>Google</c:v>
                </c:pt>
                <c:pt idx="1">
                  <c:v>Library</c:v>
                </c:pt>
                <c:pt idx="2">
                  <c:v>Wikipedia</c:v>
                </c:pt>
                <c:pt idx="3">
                  <c:v>Other</c:v>
                </c:pt>
              </c:strCache>
            </c:strRef>
          </c:cat>
          <c:val>
            <c:numRef>
              <c:f>Sheet1!$C$2:$C$5</c:f>
              <c:numCache>
                <c:formatCode>0.00%</c:formatCode>
                <c:ptCount val="4"/>
                <c:pt idx="0">
                  <c:v>0.73599999999999999</c:v>
                </c:pt>
                <c:pt idx="1">
                  <c:v>0.13600000000000001</c:v>
                </c:pt>
                <c:pt idx="2">
                  <c:v>9.4E-2</c:v>
                </c:pt>
                <c:pt idx="3">
                  <c:v>3.4000000000000002E-2</c:v>
                </c:pt>
              </c:numCache>
            </c:numRef>
          </c:val>
          <c:extLst>
            <c:ext xmlns:c16="http://schemas.microsoft.com/office/drawing/2014/chart" uri="{C3380CC4-5D6E-409C-BE32-E72D297353CC}">
              <c16:uniqueId val="{00000001-EA32-4FB3-897E-C948E3B664C2}"/>
            </c:ext>
          </c:extLst>
        </c:ser>
        <c:dLbls>
          <c:showLegendKey val="0"/>
          <c:showVal val="0"/>
          <c:showCatName val="0"/>
          <c:showSerName val="0"/>
          <c:showPercent val="0"/>
          <c:showBubbleSize val="0"/>
        </c:dLbls>
        <c:gapWidth val="25"/>
        <c:axId val="395192088"/>
        <c:axId val="398933768"/>
      </c:barChart>
      <c:catAx>
        <c:axId val="395192088"/>
        <c:scaling>
          <c:orientation val="minMax"/>
        </c:scaling>
        <c:delete val="0"/>
        <c:axPos val="b"/>
        <c:numFmt formatCode="General" sourceLinked="1"/>
        <c:majorTickMark val="none"/>
        <c:minorTickMark val="none"/>
        <c:tickLblPos val="nextTo"/>
        <c:spPr>
          <a:ln w="2408">
            <a:solidFill>
              <a:srgbClr val="808080"/>
            </a:solidFill>
            <a:prstDash val="solid"/>
          </a:ln>
        </c:spPr>
        <c:txPr>
          <a:bodyPr/>
          <a:lstStyle/>
          <a:p>
            <a:pPr>
              <a:defRPr sz="678"/>
            </a:pPr>
            <a:endParaRPr lang="en-US"/>
          </a:p>
        </c:txPr>
        <c:crossAx val="398933768"/>
        <c:crosses val="autoZero"/>
        <c:auto val="1"/>
        <c:lblAlgn val="ctr"/>
        <c:lblOffset val="100"/>
        <c:noMultiLvlLbl val="0"/>
      </c:catAx>
      <c:valAx>
        <c:axId val="398933768"/>
        <c:scaling>
          <c:orientation val="minMax"/>
          <c:max val="450"/>
          <c:min val="0"/>
        </c:scaling>
        <c:delete val="0"/>
        <c:axPos val="l"/>
        <c:majorGridlines>
          <c:spPr>
            <a:ln w="2408">
              <a:solidFill>
                <a:srgbClr val="808080"/>
              </a:solidFill>
              <a:prstDash val="solid"/>
            </a:ln>
          </c:spPr>
        </c:majorGridlines>
        <c:title>
          <c:tx>
            <c:rich>
              <a:bodyPr/>
              <a:lstStyle/>
              <a:p>
                <a:pPr>
                  <a:defRPr sz="1008" b="1" i="0" u="none" strike="noStrike" baseline="0">
                    <a:solidFill>
                      <a:srgbClr val="000000"/>
                    </a:solidFill>
                    <a:latin typeface="Tw Cen MT"/>
                    <a:ea typeface="Tw Cen MT"/>
                    <a:cs typeface="Tw Cen MT"/>
                  </a:defRPr>
                </a:pPr>
                <a:r>
                  <a:rPr lang="en-US"/>
                  <a:t>Number of Students</a:t>
                </a:r>
              </a:p>
            </c:rich>
          </c:tx>
          <c:overlay val="0"/>
          <c:spPr>
            <a:noFill/>
            <a:ln w="19263">
              <a:noFill/>
            </a:ln>
          </c:spPr>
        </c:title>
        <c:numFmt formatCode="General" sourceLinked="1"/>
        <c:majorTickMark val="none"/>
        <c:minorTickMark val="none"/>
        <c:tickLblPos val="nextTo"/>
        <c:spPr>
          <a:ln w="2408">
            <a:solidFill>
              <a:srgbClr val="808080"/>
            </a:solidFill>
            <a:prstDash val="solid"/>
          </a:ln>
        </c:spPr>
        <c:crossAx val="395192088"/>
        <c:crosses val="autoZero"/>
        <c:crossBetween val="between"/>
      </c:valAx>
      <c:spPr>
        <a:solidFill>
          <a:srgbClr val="FFF6E7"/>
        </a:solidFill>
        <a:ln w="19263">
          <a:noFill/>
        </a:ln>
      </c:spPr>
    </c:plotArea>
    <c:plotVisOnly val="1"/>
    <c:dispBlanksAs val="gap"/>
    <c:showDLblsOverMax val="0"/>
  </c:chart>
  <c:spPr>
    <a:solidFill>
      <a:srgbClr val="FFFFFF"/>
    </a:solidFill>
    <a:ln w="2408">
      <a:solidFill>
        <a:srgbClr val="808080"/>
      </a:solidFill>
      <a:prstDash val="solid"/>
    </a:ln>
  </c:spPr>
  <c:txPr>
    <a:bodyPr/>
    <a:lstStyle/>
    <a:p>
      <a:pPr>
        <a:defRPr sz="1017"/>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9"/>
    </mc:Choice>
    <mc:Fallback>
      <c:style val="39"/>
    </mc:Fallback>
  </mc:AlternateContent>
  <c:chart>
    <c:title>
      <c:tx>
        <c:rich>
          <a:bodyPr/>
          <a:lstStyle/>
          <a:p>
            <a:pPr>
              <a:defRPr/>
            </a:pPr>
            <a:r>
              <a:rPr lang="en-US" dirty="0"/>
              <a:t>Distribution</a:t>
            </a:r>
            <a:r>
              <a:rPr lang="en-US" baseline="0" dirty="0"/>
              <a:t> of </a:t>
            </a:r>
            <a:r>
              <a:rPr lang="en-US" dirty="0"/>
              <a:t>IQ Scores</a:t>
            </a:r>
          </a:p>
        </c:rich>
      </c:tx>
      <c:overlay val="0"/>
      <c:spPr>
        <a:noFill/>
        <a:ln w="19932">
          <a:noFill/>
        </a:ln>
      </c:spPr>
    </c:title>
    <c:autoTitleDeleted val="0"/>
    <c:plotArea>
      <c:layout>
        <c:manualLayout>
          <c:layoutTarget val="inner"/>
          <c:xMode val="edge"/>
          <c:yMode val="edge"/>
          <c:x val="0.16211496162185501"/>
          <c:y val="0.18493290324462303"/>
          <c:w val="0.77707375403250201"/>
          <c:h val="0.550768701124279"/>
        </c:manualLayout>
      </c:layout>
      <c:barChart>
        <c:barDir val="col"/>
        <c:grouping val="clustered"/>
        <c:varyColors val="0"/>
        <c:ser>
          <c:idx val="0"/>
          <c:order val="0"/>
          <c:tx>
            <c:strRef>
              <c:f>Sheet1!$A$2</c:f>
              <c:strCache>
                <c:ptCount val="1"/>
                <c:pt idx="0">
                  <c:v>Frequency</c:v>
                </c:pt>
              </c:strCache>
            </c:strRef>
          </c:tx>
          <c:spPr>
            <a:solidFill>
              <a:srgbClr val="B88472"/>
            </a:solidFill>
            <a:ln w="2491">
              <a:solidFill>
                <a:srgbClr val="3FB8CD"/>
              </a:solidFill>
              <a:prstDash val="solid"/>
            </a:ln>
          </c:spPr>
          <c:invertIfNegative val="0"/>
          <c:cat>
            <c:numRef>
              <c:f>Sheet1!$B$1:$I$1</c:f>
              <c:numCache>
                <c:formatCode>0</c:formatCode>
                <c:ptCount val="8"/>
                <c:pt idx="0">
                  <c:v>75</c:v>
                </c:pt>
                <c:pt idx="1">
                  <c:v>85</c:v>
                </c:pt>
                <c:pt idx="2">
                  <c:v>95</c:v>
                </c:pt>
                <c:pt idx="3">
                  <c:v>105</c:v>
                </c:pt>
                <c:pt idx="4">
                  <c:v>115</c:v>
                </c:pt>
                <c:pt idx="5">
                  <c:v>125</c:v>
                </c:pt>
                <c:pt idx="6">
                  <c:v>135</c:v>
                </c:pt>
                <c:pt idx="7">
                  <c:v>145</c:v>
                </c:pt>
              </c:numCache>
            </c:numRef>
          </c:cat>
          <c:val>
            <c:numRef>
              <c:f>Sheet1!$B$2:$I$2</c:f>
              <c:numCache>
                <c:formatCode>General</c:formatCode>
                <c:ptCount val="8"/>
                <c:pt idx="0">
                  <c:v>2</c:v>
                </c:pt>
                <c:pt idx="1">
                  <c:v>3</c:v>
                </c:pt>
                <c:pt idx="2">
                  <c:v>10</c:v>
                </c:pt>
                <c:pt idx="3">
                  <c:v>16</c:v>
                </c:pt>
                <c:pt idx="4">
                  <c:v>13</c:v>
                </c:pt>
                <c:pt idx="5">
                  <c:v>10</c:v>
                </c:pt>
                <c:pt idx="6">
                  <c:v>5</c:v>
                </c:pt>
                <c:pt idx="7">
                  <c:v>1</c:v>
                </c:pt>
              </c:numCache>
            </c:numRef>
          </c:val>
          <c:extLst>
            <c:ext xmlns:c16="http://schemas.microsoft.com/office/drawing/2014/chart" uri="{C3380CC4-5D6E-409C-BE32-E72D297353CC}">
              <c16:uniqueId val="{00000000-00DB-4B34-8B91-F8C645EDAD95}"/>
            </c:ext>
          </c:extLst>
        </c:ser>
        <c:dLbls>
          <c:showLegendKey val="0"/>
          <c:showVal val="0"/>
          <c:showCatName val="0"/>
          <c:showSerName val="0"/>
          <c:showPercent val="0"/>
          <c:showBubbleSize val="0"/>
        </c:dLbls>
        <c:gapWidth val="0"/>
        <c:axId val="398930632"/>
        <c:axId val="398929848"/>
      </c:barChart>
      <c:catAx>
        <c:axId val="398930632"/>
        <c:scaling>
          <c:orientation val="minMax"/>
        </c:scaling>
        <c:delete val="0"/>
        <c:axPos val="b"/>
        <c:title>
          <c:tx>
            <c:rich>
              <a:bodyPr/>
              <a:lstStyle/>
              <a:p>
                <a:pPr>
                  <a:defRPr sz="938" b="1" i="0" u="none" strike="noStrike" baseline="0">
                    <a:solidFill>
                      <a:srgbClr val="000000"/>
                    </a:solidFill>
                    <a:latin typeface="Tw Cen MT"/>
                    <a:ea typeface="Tw Cen MT"/>
                    <a:cs typeface="Tw Cen MT"/>
                  </a:defRPr>
                </a:pPr>
                <a:r>
                  <a:rPr lang="en-US"/>
                  <a:t>IQ Score</a:t>
                </a:r>
              </a:p>
            </c:rich>
          </c:tx>
          <c:overlay val="0"/>
          <c:spPr>
            <a:noFill/>
            <a:ln w="19932">
              <a:noFill/>
            </a:ln>
          </c:spPr>
        </c:title>
        <c:numFmt formatCode="0" sourceLinked="1"/>
        <c:majorTickMark val="cross"/>
        <c:minorTickMark val="none"/>
        <c:tickLblPos val="nextTo"/>
        <c:spPr>
          <a:ln w="2491">
            <a:solidFill>
              <a:srgbClr val="808080"/>
            </a:solidFill>
            <a:prstDash val="solid"/>
          </a:ln>
        </c:spPr>
        <c:txPr>
          <a:bodyPr rot="-2700000" vert="horz" anchor="ctr" anchorCtr="0"/>
          <a:lstStyle/>
          <a:p>
            <a:pPr>
              <a:defRPr/>
            </a:pPr>
            <a:endParaRPr lang="en-US"/>
          </a:p>
        </c:txPr>
        <c:crossAx val="398929848"/>
        <c:crosses val="autoZero"/>
        <c:auto val="1"/>
        <c:lblAlgn val="ctr"/>
        <c:lblOffset val="50"/>
        <c:tickLblSkip val="2"/>
        <c:tickMarkSkip val="1"/>
        <c:noMultiLvlLbl val="0"/>
      </c:catAx>
      <c:valAx>
        <c:axId val="398929848"/>
        <c:scaling>
          <c:orientation val="minMax"/>
        </c:scaling>
        <c:delete val="0"/>
        <c:axPos val="l"/>
        <c:title>
          <c:tx>
            <c:rich>
              <a:bodyPr/>
              <a:lstStyle/>
              <a:p>
                <a:pPr>
                  <a:defRPr sz="938" b="1" i="0" u="none" strike="noStrike" baseline="0">
                    <a:solidFill>
                      <a:srgbClr val="000000"/>
                    </a:solidFill>
                    <a:latin typeface="Tw Cen MT"/>
                    <a:ea typeface="Tw Cen MT"/>
                    <a:cs typeface="Tw Cen MT"/>
                  </a:defRPr>
                </a:pPr>
                <a:r>
                  <a:rPr lang="en-US"/>
                  <a:t>Number of Students</a:t>
                </a:r>
              </a:p>
            </c:rich>
          </c:tx>
          <c:overlay val="0"/>
          <c:spPr>
            <a:noFill/>
            <a:ln w="19932">
              <a:noFill/>
            </a:ln>
          </c:spPr>
        </c:title>
        <c:numFmt formatCode="General" sourceLinked="1"/>
        <c:majorTickMark val="out"/>
        <c:minorTickMark val="none"/>
        <c:tickLblPos val="nextTo"/>
        <c:spPr>
          <a:ln w="2491">
            <a:solidFill>
              <a:srgbClr val="808080"/>
            </a:solidFill>
            <a:prstDash val="solid"/>
          </a:ln>
        </c:spPr>
        <c:txPr>
          <a:bodyPr rot="0" vert="horz"/>
          <a:lstStyle/>
          <a:p>
            <a:pPr>
              <a:defRPr/>
            </a:pPr>
            <a:endParaRPr lang="en-US"/>
          </a:p>
        </c:txPr>
        <c:crossAx val="398930632"/>
        <c:crosses val="autoZero"/>
        <c:crossBetween val="between"/>
      </c:valAx>
      <c:spPr>
        <a:solidFill>
          <a:srgbClr val="F5EAE7"/>
        </a:solidFill>
        <a:ln w="19932">
          <a:noFill/>
        </a:ln>
      </c:spPr>
    </c:plotArea>
    <c:plotVisOnly val="1"/>
    <c:dispBlanksAs val="zero"/>
    <c:showDLblsOverMax val="0"/>
  </c:chart>
  <c:spPr>
    <a:solidFill>
      <a:srgbClr val="FFFFFF"/>
    </a:solidFill>
    <a:ln w="2491">
      <a:solidFill>
        <a:srgbClr val="808080"/>
      </a:solidFill>
      <a:prstDash val="solid"/>
    </a:ln>
  </c:spPr>
  <c:txPr>
    <a:bodyPr/>
    <a:lstStyle/>
    <a:p>
      <a:pPr>
        <a:defRPr sz="947"/>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575851393188854E-2"/>
          <c:y val="3.5483870967741936E-2"/>
          <c:w val="0.98142414860681115"/>
          <c:h val="0.93548387096774188"/>
        </c:manualLayout>
      </c:layout>
      <c:areaChart>
        <c:grouping val="stacked"/>
        <c:varyColors val="0"/>
        <c:ser>
          <c:idx val="0"/>
          <c:order val="0"/>
          <c:tx>
            <c:strRef>
              <c:f>Sheet1!$A$2</c:f>
              <c:strCache>
                <c:ptCount val="1"/>
                <c:pt idx="0">
                  <c:v>Normal(0,1)</c:v>
                </c:pt>
              </c:strCache>
            </c:strRef>
          </c:tx>
          <c:spPr>
            <a:solidFill>
              <a:srgbClr val="FF0000"/>
            </a:solidFill>
            <a:ln w="16611">
              <a:solidFill>
                <a:schemeClr val="hlink"/>
              </a:solidFill>
              <a:prstDash val="solid"/>
            </a:ln>
          </c:spPr>
          <c:cat>
            <c:numRef>
              <c:f>Sheet1!$B$1:$CX$1</c:f>
              <c:numCache>
                <c:formatCode>General</c:formatCode>
                <c:ptCount val="101"/>
                <c:pt idx="0">
                  <c:v>-3</c:v>
                </c:pt>
                <c:pt idx="1">
                  <c:v>-2.94</c:v>
                </c:pt>
                <c:pt idx="2">
                  <c:v>-2.88</c:v>
                </c:pt>
                <c:pt idx="3">
                  <c:v>-2.82</c:v>
                </c:pt>
                <c:pt idx="4">
                  <c:v>-2.76</c:v>
                </c:pt>
                <c:pt idx="5">
                  <c:v>-2.7</c:v>
                </c:pt>
                <c:pt idx="6">
                  <c:v>-2.64</c:v>
                </c:pt>
                <c:pt idx="7">
                  <c:v>-2.58</c:v>
                </c:pt>
                <c:pt idx="8">
                  <c:v>-2.52</c:v>
                </c:pt>
                <c:pt idx="9">
                  <c:v>-2.46</c:v>
                </c:pt>
                <c:pt idx="10">
                  <c:v>-2.4</c:v>
                </c:pt>
                <c:pt idx="11">
                  <c:v>-2.34</c:v>
                </c:pt>
                <c:pt idx="12">
                  <c:v>-2.2799999999999998</c:v>
                </c:pt>
                <c:pt idx="13">
                  <c:v>-2.2200000000000002</c:v>
                </c:pt>
                <c:pt idx="14">
                  <c:v>-2.16</c:v>
                </c:pt>
                <c:pt idx="15">
                  <c:v>-2.1</c:v>
                </c:pt>
                <c:pt idx="16">
                  <c:v>-2.04</c:v>
                </c:pt>
                <c:pt idx="17">
                  <c:v>-1.98</c:v>
                </c:pt>
                <c:pt idx="18">
                  <c:v>-1.92</c:v>
                </c:pt>
                <c:pt idx="19">
                  <c:v>-1.86</c:v>
                </c:pt>
                <c:pt idx="20">
                  <c:v>-1.8</c:v>
                </c:pt>
                <c:pt idx="21">
                  <c:v>-1.74</c:v>
                </c:pt>
                <c:pt idx="22">
                  <c:v>-1.68</c:v>
                </c:pt>
                <c:pt idx="23">
                  <c:v>-1.62</c:v>
                </c:pt>
                <c:pt idx="24">
                  <c:v>-1.56</c:v>
                </c:pt>
                <c:pt idx="25">
                  <c:v>-1.5</c:v>
                </c:pt>
                <c:pt idx="26">
                  <c:v>-1.44</c:v>
                </c:pt>
                <c:pt idx="27">
                  <c:v>-1.38</c:v>
                </c:pt>
                <c:pt idx="28">
                  <c:v>-1.32</c:v>
                </c:pt>
                <c:pt idx="29">
                  <c:v>-1.26</c:v>
                </c:pt>
                <c:pt idx="30">
                  <c:v>-1.2</c:v>
                </c:pt>
                <c:pt idx="31">
                  <c:v>-1.1399999999999999</c:v>
                </c:pt>
                <c:pt idx="32">
                  <c:v>-1.08</c:v>
                </c:pt>
                <c:pt idx="33">
                  <c:v>-1.02</c:v>
                </c:pt>
                <c:pt idx="34">
                  <c:v>-0.96</c:v>
                </c:pt>
                <c:pt idx="35">
                  <c:v>-0.9</c:v>
                </c:pt>
                <c:pt idx="36">
                  <c:v>-0.84</c:v>
                </c:pt>
                <c:pt idx="37">
                  <c:v>-0.78</c:v>
                </c:pt>
                <c:pt idx="38">
                  <c:v>-0.72</c:v>
                </c:pt>
                <c:pt idx="39">
                  <c:v>-0.66</c:v>
                </c:pt>
                <c:pt idx="40">
                  <c:v>-0.6</c:v>
                </c:pt>
                <c:pt idx="41">
                  <c:v>-0.54</c:v>
                </c:pt>
                <c:pt idx="42">
                  <c:v>-0.48</c:v>
                </c:pt>
                <c:pt idx="43">
                  <c:v>-0.42</c:v>
                </c:pt>
                <c:pt idx="44">
                  <c:v>-0.36</c:v>
                </c:pt>
                <c:pt idx="45">
                  <c:v>-0.3</c:v>
                </c:pt>
                <c:pt idx="46">
                  <c:v>-0.24</c:v>
                </c:pt>
                <c:pt idx="47">
                  <c:v>-0.18</c:v>
                </c:pt>
                <c:pt idx="48">
                  <c:v>-0.12</c:v>
                </c:pt>
                <c:pt idx="49">
                  <c:v>-0.06</c:v>
                </c:pt>
                <c:pt idx="50">
                  <c:v>0</c:v>
                </c:pt>
                <c:pt idx="51">
                  <c:v>0.06</c:v>
                </c:pt>
                <c:pt idx="52">
                  <c:v>0.12</c:v>
                </c:pt>
                <c:pt idx="53">
                  <c:v>0.18</c:v>
                </c:pt>
                <c:pt idx="54">
                  <c:v>0.24</c:v>
                </c:pt>
                <c:pt idx="55">
                  <c:v>0.3</c:v>
                </c:pt>
                <c:pt idx="56">
                  <c:v>0.36</c:v>
                </c:pt>
                <c:pt idx="57">
                  <c:v>0.42</c:v>
                </c:pt>
                <c:pt idx="58">
                  <c:v>0.48</c:v>
                </c:pt>
                <c:pt idx="59">
                  <c:v>0.54</c:v>
                </c:pt>
                <c:pt idx="60">
                  <c:v>0.6</c:v>
                </c:pt>
                <c:pt idx="61">
                  <c:v>0.66</c:v>
                </c:pt>
                <c:pt idx="62">
                  <c:v>0.72</c:v>
                </c:pt>
                <c:pt idx="63">
                  <c:v>0.78</c:v>
                </c:pt>
                <c:pt idx="64">
                  <c:v>0.84</c:v>
                </c:pt>
                <c:pt idx="65">
                  <c:v>0.9</c:v>
                </c:pt>
                <c:pt idx="66">
                  <c:v>0.96</c:v>
                </c:pt>
                <c:pt idx="67">
                  <c:v>1.02</c:v>
                </c:pt>
                <c:pt idx="68">
                  <c:v>1.08</c:v>
                </c:pt>
                <c:pt idx="69">
                  <c:v>1.1399999999999999</c:v>
                </c:pt>
                <c:pt idx="70">
                  <c:v>1.2</c:v>
                </c:pt>
                <c:pt idx="71">
                  <c:v>1.26</c:v>
                </c:pt>
                <c:pt idx="72">
                  <c:v>1.32</c:v>
                </c:pt>
                <c:pt idx="73">
                  <c:v>1.38</c:v>
                </c:pt>
                <c:pt idx="74">
                  <c:v>1.44</c:v>
                </c:pt>
                <c:pt idx="75">
                  <c:v>1.5</c:v>
                </c:pt>
                <c:pt idx="76">
                  <c:v>1.56</c:v>
                </c:pt>
                <c:pt idx="77">
                  <c:v>1.62</c:v>
                </c:pt>
                <c:pt idx="78">
                  <c:v>1.68</c:v>
                </c:pt>
                <c:pt idx="79">
                  <c:v>1.74</c:v>
                </c:pt>
                <c:pt idx="80">
                  <c:v>1.8</c:v>
                </c:pt>
                <c:pt idx="81">
                  <c:v>1.86</c:v>
                </c:pt>
                <c:pt idx="82">
                  <c:v>1.92</c:v>
                </c:pt>
                <c:pt idx="83">
                  <c:v>1.98</c:v>
                </c:pt>
                <c:pt idx="84">
                  <c:v>2.04</c:v>
                </c:pt>
                <c:pt idx="85">
                  <c:v>2.1</c:v>
                </c:pt>
                <c:pt idx="86">
                  <c:v>2.16</c:v>
                </c:pt>
                <c:pt idx="87">
                  <c:v>2.2200000000000002</c:v>
                </c:pt>
                <c:pt idx="88">
                  <c:v>2.2799999999999998</c:v>
                </c:pt>
                <c:pt idx="89">
                  <c:v>2.34</c:v>
                </c:pt>
                <c:pt idx="90">
                  <c:v>2.4</c:v>
                </c:pt>
                <c:pt idx="91">
                  <c:v>2.46</c:v>
                </c:pt>
                <c:pt idx="92">
                  <c:v>2.52</c:v>
                </c:pt>
                <c:pt idx="93">
                  <c:v>2.58</c:v>
                </c:pt>
                <c:pt idx="94">
                  <c:v>2.64</c:v>
                </c:pt>
                <c:pt idx="95">
                  <c:v>2.7</c:v>
                </c:pt>
                <c:pt idx="96">
                  <c:v>2.76</c:v>
                </c:pt>
                <c:pt idx="97">
                  <c:v>2.82</c:v>
                </c:pt>
                <c:pt idx="98">
                  <c:v>2.88</c:v>
                </c:pt>
                <c:pt idx="99">
                  <c:v>2.94</c:v>
                </c:pt>
                <c:pt idx="100">
                  <c:v>3</c:v>
                </c:pt>
              </c:numCache>
            </c:numRef>
          </c:cat>
          <c:val>
            <c:numRef>
              <c:f>Sheet1!$B$2:$CX$2</c:f>
              <c:numCache>
                <c:formatCode>General</c:formatCode>
                <c:ptCount val="101"/>
                <c:pt idx="0">
                  <c:v>4.4329720000000003E-3</c:v>
                </c:pt>
                <c:pt idx="1">
                  <c:v>5.2976869999999997E-3</c:v>
                </c:pt>
                <c:pt idx="2">
                  <c:v>6.3083260000000004E-3</c:v>
                </c:pt>
                <c:pt idx="3">
                  <c:v>7.48477E-3</c:v>
                </c:pt>
                <c:pt idx="4">
                  <c:v>8.8486980000000003E-3</c:v>
                </c:pt>
                <c:pt idx="5">
                  <c:v>1.0423577E-2</c:v>
                </c:pt>
                <c:pt idx="6">
                  <c:v>1.2234628000000001E-2</c:v>
                </c:pt>
                <c:pt idx="7">
                  <c:v>1.4308736000000001E-2</c:v>
                </c:pt>
                <c:pt idx="8">
                  <c:v>1.6674327999999999E-2</c:v>
                </c:pt>
                <c:pt idx="9">
                  <c:v>1.9361185E-2</c:v>
                </c:pt>
                <c:pt idx="10">
                  <c:v>2.2400209000000001E-2</c:v>
                </c:pt>
                <c:pt idx="11">
                  <c:v>2.5823122E-2</c:v>
                </c:pt>
                <c:pt idx="12">
                  <c:v>2.9662105000000001E-2</c:v>
                </c:pt>
                <c:pt idx="13">
                  <c:v>3.394937E-2</c:v>
                </c:pt>
                <c:pt idx="14">
                  <c:v>3.8716671000000001E-2</c:v>
                </c:pt>
                <c:pt idx="15">
                  <c:v>4.3994749E-2</c:v>
                </c:pt>
                <c:pt idx="16">
                  <c:v>4.9812716E-2</c:v>
                </c:pt>
                <c:pt idx="17">
                  <c:v>5.6197389E-2</c:v>
                </c:pt>
                <c:pt idx="18">
                  <c:v>6.3172575999999994E-2</c:v>
                </c:pt>
                <c:pt idx="19">
                  <c:v>7.0758330999999994E-2</c:v>
                </c:pt>
                <c:pt idx="20">
                  <c:v>7.8970178000000002E-2</c:v>
                </c:pt>
                <c:pt idx="21">
                  <c:v>8.7818333999999998E-2</c:v>
                </c:pt>
                <c:pt idx="22">
                  <c:v>9.7306937999999996E-2</c:v>
                </c:pt>
                <c:pt idx="23">
                  <c:v>0.107433311</c:v>
                </c:pt>
                <c:pt idx="24">
                  <c:v>0.118187257</c:v>
                </c:pt>
                <c:pt idx="25">
                  <c:v>0.12955043799999999</c:v>
                </c:pt>
                <c:pt idx="26">
                  <c:v>0.14149583600000001</c:v>
                </c:pt>
                <c:pt idx="27">
                  <c:v>0.15398732400000001</c:v>
                </c:pt>
                <c:pt idx="28">
                  <c:v>0.16697937299999999</c:v>
                </c:pt>
                <c:pt idx="29">
                  <c:v>0.18041690099999999</c:v>
                </c:pt>
                <c:pt idx="30">
                  <c:v>0.194235296</c:v>
                </c:pt>
                <c:pt idx="31">
                  <c:v>0.208360612</c:v>
                </c:pt>
                <c:pt idx="32">
                  <c:v>0.22270995800000001</c:v>
                </c:pt>
                <c:pt idx="33">
                  <c:v>0.237192083</c:v>
                </c:pt>
                <c:pt idx="34">
                  <c:v>0.25170815200000002</c:v>
                </c:pt>
                <c:pt idx="35">
                  <c:v>0.26615272200000001</c:v>
                </c:pt>
                <c:pt idx="36">
                  <c:v>0.280414899</c:v>
                </c:pt>
                <c:pt idx="37">
                  <c:v>0.29437965799999999</c:v>
                </c:pt>
                <c:pt idx="38">
                  <c:v>0.307929324</c:v>
                </c:pt>
                <c:pt idx="39">
                  <c:v>0.32094516699999998</c:v>
                </c:pt>
                <c:pt idx="40">
                  <c:v>0.33330910000000002</c:v>
                </c:pt>
                <c:pt idx="41">
                  <c:v>0.34490543899999998</c:v>
                </c:pt>
                <c:pt idx="42">
                  <c:v>0.35562268299999999</c:v>
                </c:pt>
                <c:pt idx="43">
                  <c:v>0.365355294</c:v>
                </c:pt>
                <c:pt idx="44">
                  <c:v>0.37400541999999998</c:v>
                </c:pt>
                <c:pt idx="45">
                  <c:v>0.38148452599999999</c:v>
                </c:pt>
                <c:pt idx="46">
                  <c:v>0.387714905</c:v>
                </c:pt>
                <c:pt idx="47">
                  <c:v>0.39263101900000003</c:v>
                </c:pt>
                <c:pt idx="48">
                  <c:v>0.39618064800000002</c:v>
                </c:pt>
                <c:pt idx="49">
                  <c:v>0.39832581</c:v>
                </c:pt>
                <c:pt idx="50">
                  <c:v>0.39904344200000003</c:v>
                </c:pt>
                <c:pt idx="51">
                  <c:v>0.39832581</c:v>
                </c:pt>
                <c:pt idx="52">
                  <c:v>0.39618064800000002</c:v>
                </c:pt>
                <c:pt idx="53">
                  <c:v>0.39263101900000003</c:v>
                </c:pt>
                <c:pt idx="54">
                  <c:v>0.387714905</c:v>
                </c:pt>
                <c:pt idx="55">
                  <c:v>0.38148452599999999</c:v>
                </c:pt>
                <c:pt idx="56">
                  <c:v>0.37400541999999998</c:v>
                </c:pt>
                <c:pt idx="57">
                  <c:v>0.365355294</c:v>
                </c:pt>
                <c:pt idx="58">
                  <c:v>0.35562268299999999</c:v>
                </c:pt>
                <c:pt idx="59">
                  <c:v>0.34490543899999998</c:v>
                </c:pt>
                <c:pt idx="60">
                  <c:v>0.33330910000000002</c:v>
                </c:pt>
                <c:pt idx="61">
                  <c:v>0.32094516699999998</c:v>
                </c:pt>
                <c:pt idx="62">
                  <c:v>0.307929324</c:v>
                </c:pt>
                <c:pt idx="63">
                  <c:v>0.29437965799999999</c:v>
                </c:pt>
                <c:pt idx="64">
                  <c:v>0.280414899</c:v>
                </c:pt>
                <c:pt idx="65">
                  <c:v>0.26615272200000001</c:v>
                </c:pt>
                <c:pt idx="66">
                  <c:v>0.25170815200000002</c:v>
                </c:pt>
                <c:pt idx="67">
                  <c:v>0.237192083</c:v>
                </c:pt>
                <c:pt idx="68">
                  <c:v>0.22270995800000001</c:v>
                </c:pt>
                <c:pt idx="69">
                  <c:v>0.208360612</c:v>
                </c:pt>
                <c:pt idx="70">
                  <c:v>0.194235296</c:v>
                </c:pt>
                <c:pt idx="71">
                  <c:v>0.18041690099999999</c:v>
                </c:pt>
                <c:pt idx="72">
                  <c:v>0.16697937299999999</c:v>
                </c:pt>
                <c:pt idx="73">
                  <c:v>0.15398732400000001</c:v>
                </c:pt>
                <c:pt idx="74">
                  <c:v>0.14149583600000001</c:v>
                </c:pt>
                <c:pt idx="75">
                  <c:v>0.12955043799999999</c:v>
                </c:pt>
                <c:pt idx="76">
                  <c:v>0.118187257</c:v>
                </c:pt>
                <c:pt idx="77">
                  <c:v>0.107433311</c:v>
                </c:pt>
                <c:pt idx="78">
                  <c:v>9.7306937999999996E-2</c:v>
                </c:pt>
                <c:pt idx="79">
                  <c:v>8.7818333999999998E-2</c:v>
                </c:pt>
                <c:pt idx="80">
                  <c:v>7.8970178000000002E-2</c:v>
                </c:pt>
                <c:pt idx="81">
                  <c:v>7.0758330999999994E-2</c:v>
                </c:pt>
                <c:pt idx="82">
                  <c:v>6.3172575999999994E-2</c:v>
                </c:pt>
                <c:pt idx="83">
                  <c:v>5.6197389E-2</c:v>
                </c:pt>
                <c:pt idx="84">
                  <c:v>4.9812716E-2</c:v>
                </c:pt>
                <c:pt idx="85">
                  <c:v>4.3994749E-2</c:v>
                </c:pt>
                <c:pt idx="86">
                  <c:v>3.8716671000000001E-2</c:v>
                </c:pt>
                <c:pt idx="87">
                  <c:v>3.394937E-2</c:v>
                </c:pt>
                <c:pt idx="88">
                  <c:v>2.9662105000000001E-2</c:v>
                </c:pt>
                <c:pt idx="89">
                  <c:v>2.5823122E-2</c:v>
                </c:pt>
                <c:pt idx="90">
                  <c:v>2.2400209000000001E-2</c:v>
                </c:pt>
                <c:pt idx="91">
                  <c:v>1.9361185E-2</c:v>
                </c:pt>
                <c:pt idx="92">
                  <c:v>1.6674327999999999E-2</c:v>
                </c:pt>
                <c:pt idx="93">
                  <c:v>1.4308736000000001E-2</c:v>
                </c:pt>
                <c:pt idx="94">
                  <c:v>1.2234628000000001E-2</c:v>
                </c:pt>
                <c:pt idx="95">
                  <c:v>1.0423577E-2</c:v>
                </c:pt>
                <c:pt idx="96">
                  <c:v>8.8486980000000003E-3</c:v>
                </c:pt>
                <c:pt idx="97">
                  <c:v>7.48477E-3</c:v>
                </c:pt>
                <c:pt idx="98">
                  <c:v>6.3083260000000004E-3</c:v>
                </c:pt>
                <c:pt idx="99">
                  <c:v>5.2976869999999997E-3</c:v>
                </c:pt>
                <c:pt idx="100">
                  <c:v>4.4329720000000003E-3</c:v>
                </c:pt>
              </c:numCache>
            </c:numRef>
          </c:val>
          <c:extLst>
            <c:ext xmlns:c16="http://schemas.microsoft.com/office/drawing/2014/chart" uri="{C3380CC4-5D6E-409C-BE32-E72D297353CC}">
              <c16:uniqueId val="{00000000-6FC0-4DD7-9327-F6F2D5438648}"/>
            </c:ext>
          </c:extLst>
        </c:ser>
        <c:dLbls>
          <c:showLegendKey val="0"/>
          <c:showVal val="0"/>
          <c:showCatName val="0"/>
          <c:showSerName val="0"/>
          <c:showPercent val="0"/>
          <c:showBubbleSize val="0"/>
        </c:dLbls>
        <c:axId val="398931024"/>
        <c:axId val="398932200"/>
      </c:areaChart>
      <c:catAx>
        <c:axId val="398931024"/>
        <c:scaling>
          <c:orientation val="minMax"/>
        </c:scaling>
        <c:delete val="0"/>
        <c:axPos val="b"/>
        <c:numFmt formatCode="General" sourceLinked="1"/>
        <c:majorTickMark val="none"/>
        <c:minorTickMark val="none"/>
        <c:tickLblPos val="none"/>
        <c:spPr>
          <a:ln w="1384">
            <a:solidFill>
              <a:schemeClr val="tx1"/>
            </a:solidFill>
            <a:prstDash val="solid"/>
          </a:ln>
        </c:spPr>
        <c:crossAx val="398932200"/>
        <c:crosses val="autoZero"/>
        <c:auto val="0"/>
        <c:lblAlgn val="ctr"/>
        <c:lblOffset val="100"/>
        <c:tickMarkSkip val="1"/>
        <c:noMultiLvlLbl val="0"/>
      </c:catAx>
      <c:valAx>
        <c:axId val="398932200"/>
        <c:scaling>
          <c:orientation val="minMax"/>
          <c:max val="0.4"/>
        </c:scaling>
        <c:delete val="0"/>
        <c:axPos val="l"/>
        <c:numFmt formatCode="General" sourceLinked="1"/>
        <c:majorTickMark val="none"/>
        <c:minorTickMark val="none"/>
        <c:tickLblPos val="none"/>
        <c:spPr>
          <a:ln w="2769">
            <a:noFill/>
          </a:ln>
        </c:spPr>
        <c:crossAx val="398931024"/>
        <c:crosses val="autoZero"/>
        <c:crossBetween val="midCat"/>
      </c:valAx>
      <c:spPr>
        <a:noFill/>
        <a:ln w="11074">
          <a:noFill/>
        </a:ln>
      </c:spPr>
    </c:plotArea>
    <c:plotVisOnly val="1"/>
    <c:dispBlanksAs val="zero"/>
    <c:showDLblsOverMax val="0"/>
  </c:chart>
  <c:spPr>
    <a:noFill/>
    <a:ln>
      <a:noFill/>
    </a:ln>
  </c:spPr>
  <c:txPr>
    <a:bodyPr/>
    <a:lstStyle/>
    <a:p>
      <a:pPr>
        <a:defRPr sz="785" b="1" i="0" u="none" strike="noStrike" baseline="0">
          <a:solidFill>
            <a:schemeClr val="tx1"/>
          </a:solidFill>
          <a:latin typeface="Arial"/>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518518518518517E-2"/>
          <c:y val="3.5598705501618123E-2"/>
          <c:w val="0.98148148148148151"/>
          <c:h val="0.93527508090614886"/>
        </c:manualLayout>
      </c:layout>
      <c:areaChart>
        <c:grouping val="stacked"/>
        <c:varyColors val="0"/>
        <c:ser>
          <c:idx val="0"/>
          <c:order val="0"/>
          <c:tx>
            <c:strRef>
              <c:f>Sheet1!$A$2</c:f>
              <c:strCache>
                <c:ptCount val="1"/>
                <c:pt idx="0">
                  <c:v>Beta(3,1)</c:v>
                </c:pt>
              </c:strCache>
            </c:strRef>
          </c:tx>
          <c:spPr>
            <a:solidFill>
              <a:srgbClr val="FF0000"/>
            </a:solidFill>
            <a:ln w="16930">
              <a:solidFill>
                <a:schemeClr val="hlink"/>
              </a:solidFill>
              <a:prstDash val="solid"/>
            </a:ln>
          </c:spPr>
          <c:cat>
            <c:numRef>
              <c:f>Sheet1!$B$1:$CX$1</c:f>
              <c:numCache>
                <c:formatCode>General</c:formatCode>
                <c:ptCount val="101"/>
                <c:pt idx="0">
                  <c:v>0</c:v>
                </c:pt>
                <c:pt idx="1">
                  <c:v>0.01</c:v>
                </c:pt>
                <c:pt idx="2">
                  <c:v>0.02</c:v>
                </c:pt>
                <c:pt idx="3">
                  <c:v>0.03</c:v>
                </c:pt>
                <c:pt idx="4">
                  <c:v>0.04</c:v>
                </c:pt>
                <c:pt idx="5">
                  <c:v>0.05</c:v>
                </c:pt>
                <c:pt idx="6">
                  <c:v>0.06</c:v>
                </c:pt>
                <c:pt idx="7">
                  <c:v>7.0000000000000007E-2</c:v>
                </c:pt>
                <c:pt idx="8">
                  <c:v>0.08</c:v>
                </c:pt>
                <c:pt idx="9">
                  <c:v>0.09</c:v>
                </c:pt>
                <c:pt idx="10">
                  <c:v>0.1</c:v>
                </c:pt>
                <c:pt idx="11">
                  <c:v>0.11</c:v>
                </c:pt>
                <c:pt idx="12">
                  <c:v>0.12</c:v>
                </c:pt>
                <c:pt idx="13">
                  <c:v>0.13</c:v>
                </c:pt>
                <c:pt idx="14">
                  <c:v>0.14000000000000001</c:v>
                </c:pt>
                <c:pt idx="15">
                  <c:v>0.15</c:v>
                </c:pt>
                <c:pt idx="16">
                  <c:v>0.16</c:v>
                </c:pt>
                <c:pt idx="17">
                  <c:v>0.17</c:v>
                </c:pt>
                <c:pt idx="18">
                  <c:v>0.18</c:v>
                </c:pt>
                <c:pt idx="19">
                  <c:v>0.19</c:v>
                </c:pt>
                <c:pt idx="20">
                  <c:v>0.2</c:v>
                </c:pt>
                <c:pt idx="21">
                  <c:v>0.21</c:v>
                </c:pt>
                <c:pt idx="22">
                  <c:v>0.22</c:v>
                </c:pt>
                <c:pt idx="23">
                  <c:v>0.23</c:v>
                </c:pt>
                <c:pt idx="24">
                  <c:v>0.24</c:v>
                </c:pt>
                <c:pt idx="25">
                  <c:v>0.25</c:v>
                </c:pt>
                <c:pt idx="26">
                  <c:v>0.26</c:v>
                </c:pt>
                <c:pt idx="27">
                  <c:v>0.27</c:v>
                </c:pt>
                <c:pt idx="28">
                  <c:v>0.28000000000000003</c:v>
                </c:pt>
                <c:pt idx="29">
                  <c:v>0.28999999999999998</c:v>
                </c:pt>
                <c:pt idx="30">
                  <c:v>0.3</c:v>
                </c:pt>
                <c:pt idx="31">
                  <c:v>0.31</c:v>
                </c:pt>
                <c:pt idx="32">
                  <c:v>0.32</c:v>
                </c:pt>
                <c:pt idx="33">
                  <c:v>0.33</c:v>
                </c:pt>
                <c:pt idx="34">
                  <c:v>0.34</c:v>
                </c:pt>
                <c:pt idx="35">
                  <c:v>0.35</c:v>
                </c:pt>
                <c:pt idx="36">
                  <c:v>0.36</c:v>
                </c:pt>
                <c:pt idx="37">
                  <c:v>0.37</c:v>
                </c:pt>
                <c:pt idx="38">
                  <c:v>0.38</c:v>
                </c:pt>
                <c:pt idx="39">
                  <c:v>0.39</c:v>
                </c:pt>
                <c:pt idx="40">
                  <c:v>0.4</c:v>
                </c:pt>
                <c:pt idx="41">
                  <c:v>0.41</c:v>
                </c:pt>
                <c:pt idx="42">
                  <c:v>0.42</c:v>
                </c:pt>
                <c:pt idx="43">
                  <c:v>0.43</c:v>
                </c:pt>
                <c:pt idx="44">
                  <c:v>0.44</c:v>
                </c:pt>
                <c:pt idx="45">
                  <c:v>0.45</c:v>
                </c:pt>
                <c:pt idx="46">
                  <c:v>0.46</c:v>
                </c:pt>
                <c:pt idx="47">
                  <c:v>0.47</c:v>
                </c:pt>
                <c:pt idx="48">
                  <c:v>0.48</c:v>
                </c:pt>
                <c:pt idx="49">
                  <c:v>0.49</c:v>
                </c:pt>
                <c:pt idx="50">
                  <c:v>0.5</c:v>
                </c:pt>
                <c:pt idx="51">
                  <c:v>0.51</c:v>
                </c:pt>
                <c:pt idx="52">
                  <c:v>0.52</c:v>
                </c:pt>
                <c:pt idx="53">
                  <c:v>0.53</c:v>
                </c:pt>
                <c:pt idx="54">
                  <c:v>0.54</c:v>
                </c:pt>
                <c:pt idx="55">
                  <c:v>0.55000000000000004</c:v>
                </c:pt>
                <c:pt idx="56">
                  <c:v>0.56000000000000005</c:v>
                </c:pt>
                <c:pt idx="57">
                  <c:v>0.56999999999999995</c:v>
                </c:pt>
                <c:pt idx="58">
                  <c:v>0.57999999999999996</c:v>
                </c:pt>
                <c:pt idx="59">
                  <c:v>0.59</c:v>
                </c:pt>
                <c:pt idx="60">
                  <c:v>0.6</c:v>
                </c:pt>
                <c:pt idx="61">
                  <c:v>0.61</c:v>
                </c:pt>
                <c:pt idx="62">
                  <c:v>0.62</c:v>
                </c:pt>
                <c:pt idx="63">
                  <c:v>0.63</c:v>
                </c:pt>
                <c:pt idx="64">
                  <c:v>0.64</c:v>
                </c:pt>
                <c:pt idx="65">
                  <c:v>0.65</c:v>
                </c:pt>
                <c:pt idx="66">
                  <c:v>0.66</c:v>
                </c:pt>
                <c:pt idx="67">
                  <c:v>0.67</c:v>
                </c:pt>
                <c:pt idx="68">
                  <c:v>0.68</c:v>
                </c:pt>
                <c:pt idx="69">
                  <c:v>0.69</c:v>
                </c:pt>
                <c:pt idx="70">
                  <c:v>0.7</c:v>
                </c:pt>
                <c:pt idx="71">
                  <c:v>0.71</c:v>
                </c:pt>
                <c:pt idx="72">
                  <c:v>0.72</c:v>
                </c:pt>
                <c:pt idx="73">
                  <c:v>0.73</c:v>
                </c:pt>
                <c:pt idx="74">
                  <c:v>0.74</c:v>
                </c:pt>
                <c:pt idx="75">
                  <c:v>0.75</c:v>
                </c:pt>
                <c:pt idx="76">
                  <c:v>0.76</c:v>
                </c:pt>
                <c:pt idx="77">
                  <c:v>0.77</c:v>
                </c:pt>
                <c:pt idx="78">
                  <c:v>0.78</c:v>
                </c:pt>
                <c:pt idx="79">
                  <c:v>0.79</c:v>
                </c:pt>
                <c:pt idx="80">
                  <c:v>0.8</c:v>
                </c:pt>
                <c:pt idx="81">
                  <c:v>0.81</c:v>
                </c:pt>
                <c:pt idx="82">
                  <c:v>0.82</c:v>
                </c:pt>
                <c:pt idx="83">
                  <c:v>0.83</c:v>
                </c:pt>
                <c:pt idx="84">
                  <c:v>0.84</c:v>
                </c:pt>
                <c:pt idx="85">
                  <c:v>0.85</c:v>
                </c:pt>
                <c:pt idx="86">
                  <c:v>0.86</c:v>
                </c:pt>
                <c:pt idx="87">
                  <c:v>0.87</c:v>
                </c:pt>
                <c:pt idx="88">
                  <c:v>0.88</c:v>
                </c:pt>
                <c:pt idx="89">
                  <c:v>0.89</c:v>
                </c:pt>
                <c:pt idx="90">
                  <c:v>0.9</c:v>
                </c:pt>
                <c:pt idx="91">
                  <c:v>0.91</c:v>
                </c:pt>
                <c:pt idx="92">
                  <c:v>0.92</c:v>
                </c:pt>
                <c:pt idx="93">
                  <c:v>0.93</c:v>
                </c:pt>
                <c:pt idx="94">
                  <c:v>0.94</c:v>
                </c:pt>
                <c:pt idx="95">
                  <c:v>0.95</c:v>
                </c:pt>
                <c:pt idx="96">
                  <c:v>0.96</c:v>
                </c:pt>
                <c:pt idx="97">
                  <c:v>0.97</c:v>
                </c:pt>
                <c:pt idx="98">
                  <c:v>0.98</c:v>
                </c:pt>
                <c:pt idx="99">
                  <c:v>0.99</c:v>
                </c:pt>
                <c:pt idx="100">
                  <c:v>1</c:v>
                </c:pt>
              </c:numCache>
            </c:numRef>
          </c:cat>
          <c:val>
            <c:numRef>
              <c:f>Sheet1!$B$2:$CX$2</c:f>
              <c:numCache>
                <c:formatCode>General</c:formatCode>
                <c:ptCount val="101"/>
                <c:pt idx="0">
                  <c:v>0</c:v>
                </c:pt>
                <c:pt idx="1">
                  <c:v>9.9000000000000005E-7</c:v>
                </c:pt>
                <c:pt idx="2">
                  <c:v>7.8399999999999995E-6</c:v>
                </c:pt>
                <c:pt idx="3">
                  <c:v>2.6190000000000002E-5</c:v>
                </c:pt>
                <c:pt idx="4">
                  <c:v>6.1439999999999995E-5</c:v>
                </c:pt>
                <c:pt idx="5">
                  <c:v>1.1875E-4</c:v>
                </c:pt>
                <c:pt idx="6">
                  <c:v>2.0304000000000001E-4</c:v>
                </c:pt>
                <c:pt idx="7">
                  <c:v>3.1899000000000001E-4</c:v>
                </c:pt>
                <c:pt idx="8">
                  <c:v>4.7103999999999999E-4</c:v>
                </c:pt>
                <c:pt idx="9">
                  <c:v>6.6339000000000003E-4</c:v>
                </c:pt>
                <c:pt idx="10">
                  <c:v>8.9999999999999998E-4</c:v>
                </c:pt>
                <c:pt idx="11">
                  <c:v>1.1845899999999999E-3</c:v>
                </c:pt>
                <c:pt idx="12">
                  <c:v>1.52064E-3</c:v>
                </c:pt>
                <c:pt idx="13">
                  <c:v>1.91139E-3</c:v>
                </c:pt>
                <c:pt idx="14">
                  <c:v>2.3598400000000002E-3</c:v>
                </c:pt>
                <c:pt idx="15">
                  <c:v>2.8687500000000002E-3</c:v>
                </c:pt>
                <c:pt idx="16">
                  <c:v>3.44064E-3</c:v>
                </c:pt>
                <c:pt idx="17">
                  <c:v>4.0777900000000004E-3</c:v>
                </c:pt>
                <c:pt idx="18">
                  <c:v>4.7822400000000001E-3</c:v>
                </c:pt>
                <c:pt idx="19">
                  <c:v>5.5557899999999997E-3</c:v>
                </c:pt>
                <c:pt idx="20">
                  <c:v>6.4000000000000003E-3</c:v>
                </c:pt>
                <c:pt idx="21">
                  <c:v>7.3161900000000002E-3</c:v>
                </c:pt>
                <c:pt idx="22">
                  <c:v>8.3054400000000007E-3</c:v>
                </c:pt>
                <c:pt idx="23">
                  <c:v>9.3685899999999996E-3</c:v>
                </c:pt>
                <c:pt idx="24">
                  <c:v>1.050624E-2</c:v>
                </c:pt>
                <c:pt idx="25">
                  <c:v>1.171875E-2</c:v>
                </c:pt>
                <c:pt idx="26">
                  <c:v>1.3006240000000001E-2</c:v>
                </c:pt>
                <c:pt idx="27">
                  <c:v>1.4368590000000001E-2</c:v>
                </c:pt>
                <c:pt idx="28">
                  <c:v>1.580544E-2</c:v>
                </c:pt>
                <c:pt idx="29">
                  <c:v>1.7316189999999999E-2</c:v>
                </c:pt>
                <c:pt idx="30">
                  <c:v>1.89E-2</c:v>
                </c:pt>
                <c:pt idx="31">
                  <c:v>2.0555790000000001E-2</c:v>
                </c:pt>
                <c:pt idx="32">
                  <c:v>2.2282239999999998E-2</c:v>
                </c:pt>
                <c:pt idx="33">
                  <c:v>2.4077790000000002E-2</c:v>
                </c:pt>
                <c:pt idx="34">
                  <c:v>2.5940640000000001E-2</c:v>
                </c:pt>
                <c:pt idx="35">
                  <c:v>2.7868750000000001E-2</c:v>
                </c:pt>
                <c:pt idx="36">
                  <c:v>2.9859839999999999E-2</c:v>
                </c:pt>
                <c:pt idx="37">
                  <c:v>3.1911389999999998E-2</c:v>
                </c:pt>
                <c:pt idx="38">
                  <c:v>3.4020639999999998E-2</c:v>
                </c:pt>
                <c:pt idx="39">
                  <c:v>3.6184590000000003E-2</c:v>
                </c:pt>
                <c:pt idx="40">
                  <c:v>3.8399999999999997E-2</c:v>
                </c:pt>
                <c:pt idx="41">
                  <c:v>4.0663390000000001E-2</c:v>
                </c:pt>
                <c:pt idx="42">
                  <c:v>4.2971040000000002E-2</c:v>
                </c:pt>
                <c:pt idx="43">
                  <c:v>4.5318990000000003E-2</c:v>
                </c:pt>
                <c:pt idx="44">
                  <c:v>4.7703040000000002E-2</c:v>
                </c:pt>
                <c:pt idx="45">
                  <c:v>5.0118749999999997E-2</c:v>
                </c:pt>
                <c:pt idx="46">
                  <c:v>5.2561440000000001E-2</c:v>
                </c:pt>
                <c:pt idx="47">
                  <c:v>5.5026190000000003E-2</c:v>
                </c:pt>
                <c:pt idx="48">
                  <c:v>5.7507839999999998E-2</c:v>
                </c:pt>
                <c:pt idx="49">
                  <c:v>6.0000989999999997E-2</c:v>
                </c:pt>
                <c:pt idx="50">
                  <c:v>6.25E-2</c:v>
                </c:pt>
                <c:pt idx="51">
                  <c:v>6.4998990000000006E-2</c:v>
                </c:pt>
                <c:pt idx="52">
                  <c:v>6.7491839999999997E-2</c:v>
                </c:pt>
                <c:pt idx="53">
                  <c:v>6.9972190000000004E-2</c:v>
                </c:pt>
                <c:pt idx="54">
                  <c:v>7.2433440000000002E-2</c:v>
                </c:pt>
                <c:pt idx="55">
                  <c:v>7.4868749999999998E-2</c:v>
                </c:pt>
                <c:pt idx="56">
                  <c:v>7.7271039999999999E-2</c:v>
                </c:pt>
                <c:pt idx="57">
                  <c:v>7.9632990000000001E-2</c:v>
                </c:pt>
                <c:pt idx="58">
                  <c:v>8.1947039999999999E-2</c:v>
                </c:pt>
                <c:pt idx="59">
                  <c:v>8.4205390000000005E-2</c:v>
                </c:pt>
                <c:pt idx="60">
                  <c:v>8.6400000000000005E-2</c:v>
                </c:pt>
                <c:pt idx="61">
                  <c:v>8.8522589999999998E-2</c:v>
                </c:pt>
                <c:pt idx="62">
                  <c:v>9.0564640000000002E-2</c:v>
                </c:pt>
                <c:pt idx="63">
                  <c:v>9.2517390000000005E-2</c:v>
                </c:pt>
                <c:pt idx="64">
                  <c:v>9.4371839999999999E-2</c:v>
                </c:pt>
                <c:pt idx="65">
                  <c:v>9.6118750000000003E-2</c:v>
                </c:pt>
                <c:pt idx="66">
                  <c:v>9.7748639999999998E-2</c:v>
                </c:pt>
                <c:pt idx="67">
                  <c:v>9.9251790000000006E-2</c:v>
                </c:pt>
                <c:pt idx="68">
                  <c:v>0.10061824</c:v>
                </c:pt>
                <c:pt idx="69">
                  <c:v>0.10183779</c:v>
                </c:pt>
                <c:pt idx="70">
                  <c:v>0.10290000000000001</c:v>
                </c:pt>
                <c:pt idx="71">
                  <c:v>0.10379418999999999</c:v>
                </c:pt>
                <c:pt idx="72">
                  <c:v>0.10450944</c:v>
                </c:pt>
                <c:pt idx="73">
                  <c:v>0.10503459</c:v>
                </c:pt>
                <c:pt idx="74">
                  <c:v>0.10535824000000001</c:v>
                </c:pt>
                <c:pt idx="75">
                  <c:v>0.10546875</c:v>
                </c:pt>
                <c:pt idx="76">
                  <c:v>0.10535424</c:v>
                </c:pt>
                <c:pt idx="77">
                  <c:v>0.10500259000000001</c:v>
                </c:pt>
                <c:pt idx="78">
                  <c:v>0.10440144</c:v>
                </c:pt>
                <c:pt idx="79">
                  <c:v>0.10353819</c:v>
                </c:pt>
                <c:pt idx="80">
                  <c:v>0.1024</c:v>
                </c:pt>
                <c:pt idx="81">
                  <c:v>0.10097378999999999</c:v>
                </c:pt>
                <c:pt idx="82">
                  <c:v>9.9246239999999999E-2</c:v>
                </c:pt>
                <c:pt idx="83">
                  <c:v>9.7203789999999998E-2</c:v>
                </c:pt>
                <c:pt idx="84">
                  <c:v>9.4832639999999996E-2</c:v>
                </c:pt>
                <c:pt idx="85">
                  <c:v>9.2118749999999999E-2</c:v>
                </c:pt>
                <c:pt idx="86">
                  <c:v>8.9047840000000003E-2</c:v>
                </c:pt>
                <c:pt idx="87">
                  <c:v>8.5605390000000003E-2</c:v>
                </c:pt>
                <c:pt idx="88">
                  <c:v>8.1776639999999998E-2</c:v>
                </c:pt>
                <c:pt idx="89">
                  <c:v>7.7546589999999999E-2</c:v>
                </c:pt>
                <c:pt idx="90">
                  <c:v>7.2900000000000006E-2</c:v>
                </c:pt>
                <c:pt idx="91">
                  <c:v>6.7821389999999995E-2</c:v>
                </c:pt>
                <c:pt idx="92">
                  <c:v>6.2295040000000003E-2</c:v>
                </c:pt>
                <c:pt idx="93">
                  <c:v>5.6304989999999999E-2</c:v>
                </c:pt>
                <c:pt idx="94">
                  <c:v>4.9835039999999997E-2</c:v>
                </c:pt>
                <c:pt idx="95">
                  <c:v>4.2868749999999997E-2</c:v>
                </c:pt>
                <c:pt idx="96">
                  <c:v>3.5389440000000001E-2</c:v>
                </c:pt>
                <c:pt idx="97">
                  <c:v>2.7380189999999999E-2</c:v>
                </c:pt>
                <c:pt idx="98">
                  <c:v>1.8823840000000001E-2</c:v>
                </c:pt>
                <c:pt idx="99">
                  <c:v>9.7029899999999999E-3</c:v>
                </c:pt>
                <c:pt idx="100">
                  <c:v>0</c:v>
                </c:pt>
              </c:numCache>
            </c:numRef>
          </c:val>
          <c:extLst>
            <c:ext xmlns:c16="http://schemas.microsoft.com/office/drawing/2014/chart" uri="{C3380CC4-5D6E-409C-BE32-E72D297353CC}">
              <c16:uniqueId val="{00000000-A699-494A-9E67-6CA7C3D56789}"/>
            </c:ext>
          </c:extLst>
        </c:ser>
        <c:dLbls>
          <c:showLegendKey val="0"/>
          <c:showVal val="0"/>
          <c:showCatName val="0"/>
          <c:showSerName val="0"/>
          <c:showPercent val="0"/>
          <c:showBubbleSize val="0"/>
        </c:dLbls>
        <c:axId val="398935728"/>
        <c:axId val="398928280"/>
      </c:areaChart>
      <c:catAx>
        <c:axId val="398935728"/>
        <c:scaling>
          <c:orientation val="minMax"/>
        </c:scaling>
        <c:delete val="0"/>
        <c:axPos val="b"/>
        <c:numFmt formatCode="General" sourceLinked="1"/>
        <c:majorTickMark val="none"/>
        <c:minorTickMark val="none"/>
        <c:tickLblPos val="none"/>
        <c:spPr>
          <a:ln w="1411">
            <a:solidFill>
              <a:schemeClr val="tx1"/>
            </a:solidFill>
            <a:prstDash val="solid"/>
          </a:ln>
        </c:spPr>
        <c:crossAx val="398928280"/>
        <c:crosses val="autoZero"/>
        <c:auto val="0"/>
        <c:lblAlgn val="ctr"/>
        <c:lblOffset val="100"/>
        <c:tickMarkSkip val="1"/>
        <c:noMultiLvlLbl val="0"/>
      </c:catAx>
      <c:valAx>
        <c:axId val="398928280"/>
        <c:scaling>
          <c:orientation val="minMax"/>
        </c:scaling>
        <c:delete val="0"/>
        <c:axPos val="l"/>
        <c:numFmt formatCode="General" sourceLinked="1"/>
        <c:majorTickMark val="none"/>
        <c:minorTickMark val="none"/>
        <c:tickLblPos val="none"/>
        <c:spPr>
          <a:ln w="2822">
            <a:noFill/>
          </a:ln>
        </c:spPr>
        <c:crossAx val="398935728"/>
        <c:crosses val="autoZero"/>
        <c:crossBetween val="midCat"/>
      </c:valAx>
      <c:spPr>
        <a:noFill/>
        <a:ln w="11286">
          <a:noFill/>
        </a:ln>
      </c:spPr>
    </c:plotArea>
    <c:plotVisOnly val="1"/>
    <c:dispBlanksAs val="zero"/>
    <c:showDLblsOverMax val="0"/>
  </c:chart>
  <c:spPr>
    <a:noFill/>
    <a:ln>
      <a:noFill/>
    </a:ln>
  </c:spPr>
  <c:txPr>
    <a:bodyPr/>
    <a:lstStyle/>
    <a:p>
      <a:pPr>
        <a:defRPr sz="800" b="1" i="0" u="none" strike="noStrike" baseline="0">
          <a:solidFill>
            <a:schemeClr val="tx1"/>
          </a:solidFill>
          <a:latin typeface="Arial"/>
          <a:ea typeface="Arial"/>
          <a:cs typeface="Aria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518518518518517E-2"/>
          <c:y val="3.5598705501618123E-2"/>
          <c:w val="0.98148148148148151"/>
          <c:h val="0.93527508090614886"/>
        </c:manualLayout>
      </c:layout>
      <c:areaChart>
        <c:grouping val="stacked"/>
        <c:varyColors val="0"/>
        <c:ser>
          <c:idx val="0"/>
          <c:order val="0"/>
          <c:tx>
            <c:strRef>
              <c:f>Sheet1!$A$2</c:f>
              <c:strCache>
                <c:ptCount val="1"/>
                <c:pt idx="0">
                  <c:v>Beta(3,1)</c:v>
                </c:pt>
              </c:strCache>
            </c:strRef>
          </c:tx>
          <c:spPr>
            <a:solidFill>
              <a:srgbClr val="FF0000"/>
            </a:solidFill>
            <a:ln w="16997">
              <a:solidFill>
                <a:schemeClr val="hlink"/>
              </a:solidFill>
              <a:prstDash val="solid"/>
            </a:ln>
          </c:spPr>
          <c:cat>
            <c:numRef>
              <c:f>Sheet1!$B$1:$CX$1</c:f>
              <c:numCache>
                <c:formatCode>General</c:formatCode>
                <c:ptCount val="101"/>
                <c:pt idx="0">
                  <c:v>0</c:v>
                </c:pt>
                <c:pt idx="1">
                  <c:v>0.01</c:v>
                </c:pt>
                <c:pt idx="2">
                  <c:v>0.02</c:v>
                </c:pt>
                <c:pt idx="3">
                  <c:v>0.03</c:v>
                </c:pt>
                <c:pt idx="4">
                  <c:v>0.04</c:v>
                </c:pt>
                <c:pt idx="5">
                  <c:v>0.05</c:v>
                </c:pt>
                <c:pt idx="6">
                  <c:v>0.06</c:v>
                </c:pt>
                <c:pt idx="7">
                  <c:v>7.0000000000000007E-2</c:v>
                </c:pt>
                <c:pt idx="8">
                  <c:v>0.08</c:v>
                </c:pt>
                <c:pt idx="9">
                  <c:v>0.09</c:v>
                </c:pt>
                <c:pt idx="10">
                  <c:v>0.1</c:v>
                </c:pt>
                <c:pt idx="11">
                  <c:v>0.11</c:v>
                </c:pt>
                <c:pt idx="12">
                  <c:v>0.12</c:v>
                </c:pt>
                <c:pt idx="13">
                  <c:v>0.13</c:v>
                </c:pt>
                <c:pt idx="14">
                  <c:v>0.14000000000000001</c:v>
                </c:pt>
                <c:pt idx="15">
                  <c:v>0.15</c:v>
                </c:pt>
                <c:pt idx="16">
                  <c:v>0.16</c:v>
                </c:pt>
                <c:pt idx="17">
                  <c:v>0.17</c:v>
                </c:pt>
                <c:pt idx="18">
                  <c:v>0.18</c:v>
                </c:pt>
                <c:pt idx="19">
                  <c:v>0.19</c:v>
                </c:pt>
                <c:pt idx="20">
                  <c:v>0.2</c:v>
                </c:pt>
                <c:pt idx="21">
                  <c:v>0.21</c:v>
                </c:pt>
                <c:pt idx="22">
                  <c:v>0.22</c:v>
                </c:pt>
                <c:pt idx="23">
                  <c:v>0.23</c:v>
                </c:pt>
                <c:pt idx="24">
                  <c:v>0.24</c:v>
                </c:pt>
                <c:pt idx="25">
                  <c:v>0.25</c:v>
                </c:pt>
                <c:pt idx="26">
                  <c:v>0.26</c:v>
                </c:pt>
                <c:pt idx="27">
                  <c:v>0.27</c:v>
                </c:pt>
                <c:pt idx="28">
                  <c:v>0.28000000000000003</c:v>
                </c:pt>
                <c:pt idx="29">
                  <c:v>0.28999999999999998</c:v>
                </c:pt>
                <c:pt idx="30">
                  <c:v>0.3</c:v>
                </c:pt>
                <c:pt idx="31">
                  <c:v>0.31</c:v>
                </c:pt>
                <c:pt idx="32">
                  <c:v>0.32</c:v>
                </c:pt>
                <c:pt idx="33">
                  <c:v>0.33</c:v>
                </c:pt>
                <c:pt idx="34">
                  <c:v>0.34</c:v>
                </c:pt>
                <c:pt idx="35">
                  <c:v>0.35</c:v>
                </c:pt>
                <c:pt idx="36">
                  <c:v>0.36</c:v>
                </c:pt>
                <c:pt idx="37">
                  <c:v>0.37</c:v>
                </c:pt>
                <c:pt idx="38">
                  <c:v>0.38</c:v>
                </c:pt>
                <c:pt idx="39">
                  <c:v>0.39</c:v>
                </c:pt>
                <c:pt idx="40">
                  <c:v>0.4</c:v>
                </c:pt>
                <c:pt idx="41">
                  <c:v>0.41</c:v>
                </c:pt>
                <c:pt idx="42">
                  <c:v>0.42</c:v>
                </c:pt>
                <c:pt idx="43">
                  <c:v>0.43</c:v>
                </c:pt>
                <c:pt idx="44">
                  <c:v>0.44</c:v>
                </c:pt>
                <c:pt idx="45">
                  <c:v>0.45</c:v>
                </c:pt>
                <c:pt idx="46">
                  <c:v>0.46</c:v>
                </c:pt>
                <c:pt idx="47">
                  <c:v>0.47</c:v>
                </c:pt>
                <c:pt idx="48">
                  <c:v>0.48</c:v>
                </c:pt>
                <c:pt idx="49">
                  <c:v>0.49</c:v>
                </c:pt>
                <c:pt idx="50">
                  <c:v>0.5</c:v>
                </c:pt>
                <c:pt idx="51">
                  <c:v>0.51</c:v>
                </c:pt>
                <c:pt idx="52">
                  <c:v>0.52</c:v>
                </c:pt>
                <c:pt idx="53">
                  <c:v>0.53</c:v>
                </c:pt>
                <c:pt idx="54">
                  <c:v>0.54</c:v>
                </c:pt>
                <c:pt idx="55">
                  <c:v>0.55000000000000004</c:v>
                </c:pt>
                <c:pt idx="56">
                  <c:v>0.56000000000000005</c:v>
                </c:pt>
                <c:pt idx="57">
                  <c:v>0.56999999999999995</c:v>
                </c:pt>
                <c:pt idx="58">
                  <c:v>0.57999999999999996</c:v>
                </c:pt>
                <c:pt idx="59">
                  <c:v>0.59</c:v>
                </c:pt>
                <c:pt idx="60">
                  <c:v>0.6</c:v>
                </c:pt>
                <c:pt idx="61">
                  <c:v>0.61</c:v>
                </c:pt>
                <c:pt idx="62">
                  <c:v>0.62</c:v>
                </c:pt>
                <c:pt idx="63">
                  <c:v>0.63</c:v>
                </c:pt>
                <c:pt idx="64">
                  <c:v>0.64</c:v>
                </c:pt>
                <c:pt idx="65">
                  <c:v>0.65</c:v>
                </c:pt>
                <c:pt idx="66">
                  <c:v>0.66</c:v>
                </c:pt>
                <c:pt idx="67">
                  <c:v>0.67</c:v>
                </c:pt>
                <c:pt idx="68">
                  <c:v>0.68</c:v>
                </c:pt>
                <c:pt idx="69">
                  <c:v>0.69</c:v>
                </c:pt>
                <c:pt idx="70">
                  <c:v>0.7</c:v>
                </c:pt>
                <c:pt idx="71">
                  <c:v>0.71</c:v>
                </c:pt>
                <c:pt idx="72">
                  <c:v>0.72</c:v>
                </c:pt>
                <c:pt idx="73">
                  <c:v>0.73</c:v>
                </c:pt>
                <c:pt idx="74">
                  <c:v>0.74</c:v>
                </c:pt>
                <c:pt idx="75">
                  <c:v>0.75</c:v>
                </c:pt>
                <c:pt idx="76">
                  <c:v>0.76</c:v>
                </c:pt>
                <c:pt idx="77">
                  <c:v>0.77</c:v>
                </c:pt>
                <c:pt idx="78">
                  <c:v>0.78</c:v>
                </c:pt>
                <c:pt idx="79">
                  <c:v>0.79</c:v>
                </c:pt>
                <c:pt idx="80">
                  <c:v>0.8</c:v>
                </c:pt>
                <c:pt idx="81">
                  <c:v>0.81</c:v>
                </c:pt>
                <c:pt idx="82">
                  <c:v>0.82</c:v>
                </c:pt>
                <c:pt idx="83">
                  <c:v>0.83</c:v>
                </c:pt>
                <c:pt idx="84">
                  <c:v>0.84</c:v>
                </c:pt>
                <c:pt idx="85">
                  <c:v>0.85</c:v>
                </c:pt>
                <c:pt idx="86">
                  <c:v>0.86</c:v>
                </c:pt>
                <c:pt idx="87">
                  <c:v>0.87</c:v>
                </c:pt>
                <c:pt idx="88">
                  <c:v>0.88</c:v>
                </c:pt>
                <c:pt idx="89">
                  <c:v>0.89</c:v>
                </c:pt>
                <c:pt idx="90">
                  <c:v>0.9</c:v>
                </c:pt>
                <c:pt idx="91">
                  <c:v>0.91</c:v>
                </c:pt>
                <c:pt idx="92">
                  <c:v>0.92</c:v>
                </c:pt>
                <c:pt idx="93">
                  <c:v>0.93</c:v>
                </c:pt>
                <c:pt idx="94">
                  <c:v>0.94</c:v>
                </c:pt>
                <c:pt idx="95">
                  <c:v>0.95</c:v>
                </c:pt>
                <c:pt idx="96">
                  <c:v>0.96</c:v>
                </c:pt>
                <c:pt idx="97">
                  <c:v>0.97</c:v>
                </c:pt>
                <c:pt idx="98">
                  <c:v>0.98</c:v>
                </c:pt>
                <c:pt idx="99">
                  <c:v>0.99</c:v>
                </c:pt>
                <c:pt idx="100">
                  <c:v>1</c:v>
                </c:pt>
              </c:numCache>
            </c:numRef>
          </c:cat>
          <c:val>
            <c:numRef>
              <c:f>Sheet1!$B$2:$CX$2</c:f>
              <c:numCache>
                <c:formatCode>General</c:formatCode>
                <c:ptCount val="101"/>
                <c:pt idx="0">
                  <c:v>0</c:v>
                </c:pt>
                <c:pt idx="1">
                  <c:v>9.9000000000000005E-7</c:v>
                </c:pt>
                <c:pt idx="2">
                  <c:v>7.8399999999999995E-6</c:v>
                </c:pt>
                <c:pt idx="3">
                  <c:v>2.6190000000000002E-5</c:v>
                </c:pt>
                <c:pt idx="4">
                  <c:v>6.1439999999999995E-5</c:v>
                </c:pt>
                <c:pt idx="5">
                  <c:v>1.1875E-4</c:v>
                </c:pt>
                <c:pt idx="6">
                  <c:v>2.0304000000000001E-4</c:v>
                </c:pt>
                <c:pt idx="7">
                  <c:v>3.1899000000000001E-4</c:v>
                </c:pt>
                <c:pt idx="8">
                  <c:v>4.7103999999999999E-4</c:v>
                </c:pt>
                <c:pt idx="9">
                  <c:v>6.6339000000000003E-4</c:v>
                </c:pt>
                <c:pt idx="10">
                  <c:v>8.9999999999999998E-4</c:v>
                </c:pt>
                <c:pt idx="11">
                  <c:v>1.1845899999999999E-3</c:v>
                </c:pt>
                <c:pt idx="12">
                  <c:v>1.52064E-3</c:v>
                </c:pt>
                <c:pt idx="13">
                  <c:v>1.91139E-3</c:v>
                </c:pt>
                <c:pt idx="14">
                  <c:v>2.3598400000000002E-3</c:v>
                </c:pt>
                <c:pt idx="15">
                  <c:v>2.8687500000000002E-3</c:v>
                </c:pt>
                <c:pt idx="16">
                  <c:v>3.44064E-3</c:v>
                </c:pt>
                <c:pt idx="17">
                  <c:v>4.0777900000000004E-3</c:v>
                </c:pt>
                <c:pt idx="18">
                  <c:v>4.7822400000000001E-3</c:v>
                </c:pt>
                <c:pt idx="19">
                  <c:v>5.5557899999999997E-3</c:v>
                </c:pt>
                <c:pt idx="20">
                  <c:v>6.4000000000000003E-3</c:v>
                </c:pt>
                <c:pt idx="21">
                  <c:v>7.3161900000000002E-3</c:v>
                </c:pt>
                <c:pt idx="22">
                  <c:v>8.3054400000000007E-3</c:v>
                </c:pt>
                <c:pt idx="23">
                  <c:v>9.3685899999999996E-3</c:v>
                </c:pt>
                <c:pt idx="24">
                  <c:v>1.050624E-2</c:v>
                </c:pt>
                <c:pt idx="25">
                  <c:v>1.171875E-2</c:v>
                </c:pt>
                <c:pt idx="26">
                  <c:v>1.3006240000000001E-2</c:v>
                </c:pt>
                <c:pt idx="27">
                  <c:v>1.4368590000000001E-2</c:v>
                </c:pt>
                <c:pt idx="28">
                  <c:v>1.580544E-2</c:v>
                </c:pt>
                <c:pt idx="29">
                  <c:v>1.7316189999999999E-2</c:v>
                </c:pt>
                <c:pt idx="30">
                  <c:v>1.89E-2</c:v>
                </c:pt>
                <c:pt idx="31">
                  <c:v>2.0555790000000001E-2</c:v>
                </c:pt>
                <c:pt idx="32">
                  <c:v>2.2282239999999998E-2</c:v>
                </c:pt>
                <c:pt idx="33">
                  <c:v>2.4077790000000002E-2</c:v>
                </c:pt>
                <c:pt idx="34">
                  <c:v>2.5940640000000001E-2</c:v>
                </c:pt>
                <c:pt idx="35">
                  <c:v>2.7868750000000001E-2</c:v>
                </c:pt>
                <c:pt idx="36">
                  <c:v>2.9859839999999999E-2</c:v>
                </c:pt>
                <c:pt idx="37">
                  <c:v>3.1911389999999998E-2</c:v>
                </c:pt>
                <c:pt idx="38">
                  <c:v>3.4020639999999998E-2</c:v>
                </c:pt>
                <c:pt idx="39">
                  <c:v>3.6184590000000003E-2</c:v>
                </c:pt>
                <c:pt idx="40">
                  <c:v>3.8399999999999997E-2</c:v>
                </c:pt>
                <c:pt idx="41">
                  <c:v>4.0663390000000001E-2</c:v>
                </c:pt>
                <c:pt idx="42">
                  <c:v>4.2971040000000002E-2</c:v>
                </c:pt>
                <c:pt idx="43">
                  <c:v>4.5318990000000003E-2</c:v>
                </c:pt>
                <c:pt idx="44">
                  <c:v>4.7703040000000002E-2</c:v>
                </c:pt>
                <c:pt idx="45">
                  <c:v>5.0118749999999997E-2</c:v>
                </c:pt>
                <c:pt idx="46">
                  <c:v>5.2561440000000001E-2</c:v>
                </c:pt>
                <c:pt idx="47">
                  <c:v>5.5026190000000003E-2</c:v>
                </c:pt>
                <c:pt idx="48">
                  <c:v>5.7507839999999998E-2</c:v>
                </c:pt>
                <c:pt idx="49">
                  <c:v>6.0000989999999997E-2</c:v>
                </c:pt>
                <c:pt idx="50">
                  <c:v>6.25E-2</c:v>
                </c:pt>
                <c:pt idx="51">
                  <c:v>6.4998990000000006E-2</c:v>
                </c:pt>
                <c:pt idx="52">
                  <c:v>6.7491839999999997E-2</c:v>
                </c:pt>
                <c:pt idx="53">
                  <c:v>6.9972190000000004E-2</c:v>
                </c:pt>
                <c:pt idx="54">
                  <c:v>7.2433440000000002E-2</c:v>
                </c:pt>
                <c:pt idx="55">
                  <c:v>7.4868749999999998E-2</c:v>
                </c:pt>
                <c:pt idx="56">
                  <c:v>7.7271039999999999E-2</c:v>
                </c:pt>
                <c:pt idx="57">
                  <c:v>7.9632990000000001E-2</c:v>
                </c:pt>
                <c:pt idx="58">
                  <c:v>8.1947039999999999E-2</c:v>
                </c:pt>
                <c:pt idx="59">
                  <c:v>8.4205390000000005E-2</c:v>
                </c:pt>
                <c:pt idx="60">
                  <c:v>8.6400000000000005E-2</c:v>
                </c:pt>
                <c:pt idx="61">
                  <c:v>8.8522589999999998E-2</c:v>
                </c:pt>
                <c:pt idx="62">
                  <c:v>9.0564640000000002E-2</c:v>
                </c:pt>
                <c:pt idx="63">
                  <c:v>9.2517390000000005E-2</c:v>
                </c:pt>
                <c:pt idx="64">
                  <c:v>9.4371839999999999E-2</c:v>
                </c:pt>
                <c:pt idx="65">
                  <c:v>9.6118750000000003E-2</c:v>
                </c:pt>
                <c:pt idx="66">
                  <c:v>9.7748639999999998E-2</c:v>
                </c:pt>
                <c:pt idx="67">
                  <c:v>9.9251790000000006E-2</c:v>
                </c:pt>
                <c:pt idx="68">
                  <c:v>0.10061824</c:v>
                </c:pt>
                <c:pt idx="69">
                  <c:v>0.10183779</c:v>
                </c:pt>
                <c:pt idx="70">
                  <c:v>0.10290000000000001</c:v>
                </c:pt>
                <c:pt idx="71">
                  <c:v>0.10379418999999999</c:v>
                </c:pt>
                <c:pt idx="72">
                  <c:v>0.10450944</c:v>
                </c:pt>
                <c:pt idx="73">
                  <c:v>0.10503459</c:v>
                </c:pt>
                <c:pt idx="74">
                  <c:v>0.10535824000000001</c:v>
                </c:pt>
                <c:pt idx="75">
                  <c:v>0.10546875</c:v>
                </c:pt>
                <c:pt idx="76">
                  <c:v>0.10535424</c:v>
                </c:pt>
                <c:pt idx="77">
                  <c:v>0.10500259000000001</c:v>
                </c:pt>
                <c:pt idx="78">
                  <c:v>0.10440144</c:v>
                </c:pt>
                <c:pt idx="79">
                  <c:v>0.10353819</c:v>
                </c:pt>
                <c:pt idx="80">
                  <c:v>0.1024</c:v>
                </c:pt>
                <c:pt idx="81">
                  <c:v>0.10097378999999999</c:v>
                </c:pt>
                <c:pt idx="82">
                  <c:v>9.9246239999999999E-2</c:v>
                </c:pt>
                <c:pt idx="83">
                  <c:v>9.7203789999999998E-2</c:v>
                </c:pt>
                <c:pt idx="84">
                  <c:v>9.4832639999999996E-2</c:v>
                </c:pt>
                <c:pt idx="85">
                  <c:v>9.2118749999999999E-2</c:v>
                </c:pt>
                <c:pt idx="86">
                  <c:v>8.9047840000000003E-2</c:v>
                </c:pt>
                <c:pt idx="87">
                  <c:v>8.5605390000000003E-2</c:v>
                </c:pt>
                <c:pt idx="88">
                  <c:v>8.1776639999999998E-2</c:v>
                </c:pt>
                <c:pt idx="89">
                  <c:v>7.7546589999999999E-2</c:v>
                </c:pt>
                <c:pt idx="90">
                  <c:v>7.2900000000000006E-2</c:v>
                </c:pt>
                <c:pt idx="91">
                  <c:v>6.7821389999999995E-2</c:v>
                </c:pt>
                <c:pt idx="92">
                  <c:v>6.2295040000000003E-2</c:v>
                </c:pt>
                <c:pt idx="93">
                  <c:v>5.6304989999999999E-2</c:v>
                </c:pt>
                <c:pt idx="94">
                  <c:v>4.9835039999999997E-2</c:v>
                </c:pt>
                <c:pt idx="95">
                  <c:v>4.2868749999999997E-2</c:v>
                </c:pt>
                <c:pt idx="96">
                  <c:v>3.5389440000000001E-2</c:v>
                </c:pt>
                <c:pt idx="97">
                  <c:v>2.7380189999999999E-2</c:v>
                </c:pt>
                <c:pt idx="98">
                  <c:v>1.8823840000000001E-2</c:v>
                </c:pt>
                <c:pt idx="99">
                  <c:v>9.7029899999999999E-3</c:v>
                </c:pt>
                <c:pt idx="100">
                  <c:v>0</c:v>
                </c:pt>
              </c:numCache>
            </c:numRef>
          </c:val>
          <c:extLst>
            <c:ext xmlns:c16="http://schemas.microsoft.com/office/drawing/2014/chart" uri="{C3380CC4-5D6E-409C-BE32-E72D297353CC}">
              <c16:uniqueId val="{00000000-79DC-4DC8-B174-3A8AF9C87096}"/>
            </c:ext>
          </c:extLst>
        </c:ser>
        <c:dLbls>
          <c:showLegendKey val="0"/>
          <c:showVal val="0"/>
          <c:showCatName val="0"/>
          <c:showSerName val="0"/>
          <c:showPercent val="0"/>
          <c:showBubbleSize val="0"/>
        </c:dLbls>
        <c:axId val="398929456"/>
        <c:axId val="395186992"/>
      </c:areaChart>
      <c:catAx>
        <c:axId val="398929456"/>
        <c:scaling>
          <c:orientation val="maxMin"/>
        </c:scaling>
        <c:delete val="0"/>
        <c:axPos val="b"/>
        <c:numFmt formatCode="General" sourceLinked="1"/>
        <c:majorTickMark val="none"/>
        <c:minorTickMark val="none"/>
        <c:tickLblPos val="none"/>
        <c:spPr>
          <a:ln w="1416">
            <a:solidFill>
              <a:schemeClr val="tx1"/>
            </a:solidFill>
            <a:prstDash val="solid"/>
          </a:ln>
        </c:spPr>
        <c:crossAx val="395186992"/>
        <c:crosses val="autoZero"/>
        <c:auto val="0"/>
        <c:lblAlgn val="ctr"/>
        <c:lblOffset val="100"/>
        <c:tickMarkSkip val="1"/>
        <c:noMultiLvlLbl val="0"/>
      </c:catAx>
      <c:valAx>
        <c:axId val="395186992"/>
        <c:scaling>
          <c:orientation val="minMax"/>
        </c:scaling>
        <c:delete val="0"/>
        <c:axPos val="r"/>
        <c:numFmt formatCode="General" sourceLinked="1"/>
        <c:majorTickMark val="none"/>
        <c:minorTickMark val="none"/>
        <c:tickLblPos val="none"/>
        <c:spPr>
          <a:ln w="2833">
            <a:noFill/>
          </a:ln>
        </c:spPr>
        <c:crossAx val="398929456"/>
        <c:crosses val="autoZero"/>
        <c:crossBetween val="midCat"/>
      </c:valAx>
      <c:spPr>
        <a:noFill/>
        <a:ln w="11331">
          <a:noFill/>
        </a:ln>
      </c:spPr>
    </c:plotArea>
    <c:plotVisOnly val="1"/>
    <c:dispBlanksAs val="zero"/>
    <c:showDLblsOverMax val="0"/>
  </c:chart>
  <c:spPr>
    <a:noFill/>
    <a:ln>
      <a:noFill/>
    </a:ln>
  </c:spPr>
  <c:txPr>
    <a:bodyPr/>
    <a:lstStyle/>
    <a:p>
      <a:pPr>
        <a:defRPr sz="803" b="1" i="0" u="none" strike="noStrike" baseline="0">
          <a:solidFill>
            <a:schemeClr val="tx1"/>
          </a:solidFill>
          <a:latin typeface="Arial"/>
          <a:ea typeface="Arial"/>
          <a:cs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054263565891473E-2"/>
          <c:y val="3.5369774919614148E-2"/>
          <c:w val="0.98294573643410854"/>
          <c:h val="0.93569131832797425"/>
        </c:manualLayout>
      </c:layout>
      <c:areaChart>
        <c:grouping val="stacked"/>
        <c:varyColors val="0"/>
        <c:ser>
          <c:idx val="1"/>
          <c:order val="1"/>
          <c:tx>
            <c:strRef>
              <c:f>Sheet1!$A$3</c:f>
              <c:strCache>
                <c:ptCount val="1"/>
                <c:pt idx="0">
                  <c:v>Normal(0,1)</c:v>
                </c:pt>
              </c:strCache>
            </c:strRef>
          </c:tx>
          <c:spPr>
            <a:solidFill>
              <a:schemeClr val="accent2"/>
            </a:solidFill>
            <a:ln w="8985">
              <a:solidFill>
                <a:srgbClr val="00FFFF"/>
              </a:solidFill>
              <a:prstDash val="solid"/>
            </a:ln>
          </c:spPr>
          <c:cat>
            <c:numRef>
              <c:f>Sheet1!$B$1:$DD$1</c:f>
              <c:numCache>
                <c:formatCode>General</c:formatCode>
                <c:ptCount val="107"/>
                <c:pt idx="0">
                  <c:v>-3</c:v>
                </c:pt>
                <c:pt idx="1">
                  <c:v>-2.94</c:v>
                </c:pt>
                <c:pt idx="2">
                  <c:v>-2.88</c:v>
                </c:pt>
                <c:pt idx="3">
                  <c:v>-2.82</c:v>
                </c:pt>
                <c:pt idx="4">
                  <c:v>-2.76</c:v>
                </c:pt>
                <c:pt idx="5">
                  <c:v>-2.7</c:v>
                </c:pt>
                <c:pt idx="6">
                  <c:v>-2.64</c:v>
                </c:pt>
                <c:pt idx="7">
                  <c:v>-2.58</c:v>
                </c:pt>
                <c:pt idx="8">
                  <c:v>-2.52</c:v>
                </c:pt>
                <c:pt idx="9">
                  <c:v>-2.46</c:v>
                </c:pt>
                <c:pt idx="10">
                  <c:v>-2.4</c:v>
                </c:pt>
                <c:pt idx="11">
                  <c:v>-2.34</c:v>
                </c:pt>
                <c:pt idx="12">
                  <c:v>-2.2799999999999998</c:v>
                </c:pt>
                <c:pt idx="13">
                  <c:v>-2.2200000000000002</c:v>
                </c:pt>
                <c:pt idx="14">
                  <c:v>-2.16</c:v>
                </c:pt>
                <c:pt idx="15">
                  <c:v>-2.1</c:v>
                </c:pt>
                <c:pt idx="16">
                  <c:v>-2.04</c:v>
                </c:pt>
                <c:pt idx="17">
                  <c:v>-1.98</c:v>
                </c:pt>
                <c:pt idx="18">
                  <c:v>-1.92</c:v>
                </c:pt>
                <c:pt idx="19">
                  <c:v>-1.86</c:v>
                </c:pt>
                <c:pt idx="20">
                  <c:v>-1.8</c:v>
                </c:pt>
                <c:pt idx="21">
                  <c:v>-1.74</c:v>
                </c:pt>
                <c:pt idx="22">
                  <c:v>-1.68</c:v>
                </c:pt>
                <c:pt idx="23">
                  <c:v>-1.62</c:v>
                </c:pt>
                <c:pt idx="24">
                  <c:v>-1.56</c:v>
                </c:pt>
                <c:pt idx="25">
                  <c:v>-1.5</c:v>
                </c:pt>
                <c:pt idx="26">
                  <c:v>-1.44</c:v>
                </c:pt>
                <c:pt idx="27">
                  <c:v>-1.38</c:v>
                </c:pt>
                <c:pt idx="28">
                  <c:v>-1.32</c:v>
                </c:pt>
                <c:pt idx="29">
                  <c:v>-1.26</c:v>
                </c:pt>
                <c:pt idx="30">
                  <c:v>-1.2</c:v>
                </c:pt>
                <c:pt idx="31">
                  <c:v>-1.1399999999999999</c:v>
                </c:pt>
                <c:pt idx="32">
                  <c:v>-1.08</c:v>
                </c:pt>
                <c:pt idx="33">
                  <c:v>-1.02</c:v>
                </c:pt>
                <c:pt idx="34">
                  <c:v>-0.96</c:v>
                </c:pt>
                <c:pt idx="35">
                  <c:v>-0.9</c:v>
                </c:pt>
                <c:pt idx="36">
                  <c:v>-0.84</c:v>
                </c:pt>
                <c:pt idx="37">
                  <c:v>-0.78</c:v>
                </c:pt>
                <c:pt idx="38">
                  <c:v>-0.72</c:v>
                </c:pt>
                <c:pt idx="39">
                  <c:v>-0.66</c:v>
                </c:pt>
                <c:pt idx="40">
                  <c:v>-0.6</c:v>
                </c:pt>
                <c:pt idx="41">
                  <c:v>-0.54</c:v>
                </c:pt>
                <c:pt idx="42">
                  <c:v>-0.48</c:v>
                </c:pt>
                <c:pt idx="43">
                  <c:v>-0.42</c:v>
                </c:pt>
                <c:pt idx="44">
                  <c:v>-0.36</c:v>
                </c:pt>
                <c:pt idx="45">
                  <c:v>-0.3</c:v>
                </c:pt>
                <c:pt idx="46">
                  <c:v>-0.24</c:v>
                </c:pt>
                <c:pt idx="47">
                  <c:v>-0.18</c:v>
                </c:pt>
                <c:pt idx="48">
                  <c:v>-0.12</c:v>
                </c:pt>
                <c:pt idx="49">
                  <c:v>-0.06</c:v>
                </c:pt>
                <c:pt idx="50">
                  <c:v>0</c:v>
                </c:pt>
                <c:pt idx="51">
                  <c:v>0.06</c:v>
                </c:pt>
                <c:pt idx="52">
                  <c:v>0.12</c:v>
                </c:pt>
                <c:pt idx="53">
                  <c:v>0.18</c:v>
                </c:pt>
                <c:pt idx="54">
                  <c:v>0.24</c:v>
                </c:pt>
                <c:pt idx="55">
                  <c:v>0.3</c:v>
                </c:pt>
                <c:pt idx="56">
                  <c:v>0.36</c:v>
                </c:pt>
                <c:pt idx="57">
                  <c:v>0.42</c:v>
                </c:pt>
                <c:pt idx="58">
                  <c:v>0.48</c:v>
                </c:pt>
                <c:pt idx="59">
                  <c:v>0.54</c:v>
                </c:pt>
                <c:pt idx="60">
                  <c:v>0.6</c:v>
                </c:pt>
                <c:pt idx="61">
                  <c:v>0.66</c:v>
                </c:pt>
                <c:pt idx="62">
                  <c:v>0.72</c:v>
                </c:pt>
                <c:pt idx="63">
                  <c:v>0.78</c:v>
                </c:pt>
                <c:pt idx="64">
                  <c:v>0.84</c:v>
                </c:pt>
                <c:pt idx="65">
                  <c:v>0.9</c:v>
                </c:pt>
                <c:pt idx="66">
                  <c:v>0.96</c:v>
                </c:pt>
                <c:pt idx="67">
                  <c:v>1.02</c:v>
                </c:pt>
                <c:pt idx="68">
                  <c:v>1.08</c:v>
                </c:pt>
                <c:pt idx="69">
                  <c:v>1.1399999999999999</c:v>
                </c:pt>
                <c:pt idx="70">
                  <c:v>1.2</c:v>
                </c:pt>
                <c:pt idx="71">
                  <c:v>1.26</c:v>
                </c:pt>
                <c:pt idx="72">
                  <c:v>1.32</c:v>
                </c:pt>
                <c:pt idx="73">
                  <c:v>1.38</c:v>
                </c:pt>
                <c:pt idx="74">
                  <c:v>1.44</c:v>
                </c:pt>
                <c:pt idx="75">
                  <c:v>1.5</c:v>
                </c:pt>
                <c:pt idx="76">
                  <c:v>1.56</c:v>
                </c:pt>
                <c:pt idx="77">
                  <c:v>1.62</c:v>
                </c:pt>
                <c:pt idx="78">
                  <c:v>1.68</c:v>
                </c:pt>
                <c:pt idx="79">
                  <c:v>1.74</c:v>
                </c:pt>
                <c:pt idx="80">
                  <c:v>1.8</c:v>
                </c:pt>
                <c:pt idx="81">
                  <c:v>1.86</c:v>
                </c:pt>
                <c:pt idx="82">
                  <c:v>1.92</c:v>
                </c:pt>
                <c:pt idx="83">
                  <c:v>1.98</c:v>
                </c:pt>
                <c:pt idx="84">
                  <c:v>2.04</c:v>
                </c:pt>
                <c:pt idx="85">
                  <c:v>2.1</c:v>
                </c:pt>
                <c:pt idx="86">
                  <c:v>2.16</c:v>
                </c:pt>
                <c:pt idx="87">
                  <c:v>2.2200000000000002</c:v>
                </c:pt>
                <c:pt idx="88">
                  <c:v>2.2799999999999998</c:v>
                </c:pt>
                <c:pt idx="89">
                  <c:v>2.34</c:v>
                </c:pt>
                <c:pt idx="90">
                  <c:v>2.4</c:v>
                </c:pt>
                <c:pt idx="91">
                  <c:v>2.46</c:v>
                </c:pt>
                <c:pt idx="92">
                  <c:v>2.52</c:v>
                </c:pt>
                <c:pt idx="93">
                  <c:v>2.58</c:v>
                </c:pt>
                <c:pt idx="94">
                  <c:v>2.64</c:v>
                </c:pt>
                <c:pt idx="95">
                  <c:v>2.7</c:v>
                </c:pt>
                <c:pt idx="96">
                  <c:v>2.76</c:v>
                </c:pt>
                <c:pt idx="97">
                  <c:v>2.82</c:v>
                </c:pt>
                <c:pt idx="98">
                  <c:v>2.88</c:v>
                </c:pt>
                <c:pt idx="99">
                  <c:v>2.94</c:v>
                </c:pt>
                <c:pt idx="100">
                  <c:v>3</c:v>
                </c:pt>
              </c:numCache>
            </c:numRef>
          </c:cat>
          <c:val>
            <c:numRef>
              <c:f>Sheet1!$B$3:$DD$3</c:f>
              <c:numCache>
                <c:formatCode>General</c:formatCode>
                <c:ptCount val="107"/>
                <c:pt idx="0">
                  <c:v>4.4329720000000003E-3</c:v>
                </c:pt>
                <c:pt idx="1">
                  <c:v>5.2976869999999997E-3</c:v>
                </c:pt>
                <c:pt idx="2">
                  <c:v>6.3083260000000004E-3</c:v>
                </c:pt>
                <c:pt idx="3">
                  <c:v>7.48477E-3</c:v>
                </c:pt>
                <c:pt idx="4">
                  <c:v>8.8486980000000003E-3</c:v>
                </c:pt>
                <c:pt idx="5">
                  <c:v>1.0423577E-2</c:v>
                </c:pt>
                <c:pt idx="6">
                  <c:v>1.2234628000000001E-2</c:v>
                </c:pt>
                <c:pt idx="7">
                  <c:v>1.4308736000000001E-2</c:v>
                </c:pt>
                <c:pt idx="8">
                  <c:v>1.6674327999999999E-2</c:v>
                </c:pt>
                <c:pt idx="9">
                  <c:v>1.9361185E-2</c:v>
                </c:pt>
                <c:pt idx="10">
                  <c:v>2.2400209000000001E-2</c:v>
                </c:pt>
                <c:pt idx="11">
                  <c:v>2.5823122E-2</c:v>
                </c:pt>
                <c:pt idx="12">
                  <c:v>2.9662105000000001E-2</c:v>
                </c:pt>
                <c:pt idx="13">
                  <c:v>3.394937E-2</c:v>
                </c:pt>
                <c:pt idx="14">
                  <c:v>3.8716671000000001E-2</c:v>
                </c:pt>
                <c:pt idx="15">
                  <c:v>4.3994749E-2</c:v>
                </c:pt>
                <c:pt idx="16">
                  <c:v>4.9812716E-2</c:v>
                </c:pt>
                <c:pt idx="17">
                  <c:v>5.6197389E-2</c:v>
                </c:pt>
                <c:pt idx="18">
                  <c:v>6.3172575999999994E-2</c:v>
                </c:pt>
                <c:pt idx="19">
                  <c:v>7.0758330999999994E-2</c:v>
                </c:pt>
                <c:pt idx="20">
                  <c:v>7.8970178000000002E-2</c:v>
                </c:pt>
                <c:pt idx="21">
                  <c:v>8.7818333999999998E-2</c:v>
                </c:pt>
                <c:pt idx="22">
                  <c:v>9.7306937999999996E-2</c:v>
                </c:pt>
                <c:pt idx="23">
                  <c:v>0.107433311</c:v>
                </c:pt>
                <c:pt idx="24">
                  <c:v>0.118187257</c:v>
                </c:pt>
                <c:pt idx="25">
                  <c:v>0.12955043799999999</c:v>
                </c:pt>
                <c:pt idx="26">
                  <c:v>0.14149583600000001</c:v>
                </c:pt>
                <c:pt idx="27">
                  <c:v>0.15398732400000001</c:v>
                </c:pt>
                <c:pt idx="28">
                  <c:v>0.16697937299999999</c:v>
                </c:pt>
                <c:pt idx="29">
                  <c:v>0.18041690099999999</c:v>
                </c:pt>
                <c:pt idx="30">
                  <c:v>0.194235296</c:v>
                </c:pt>
                <c:pt idx="31">
                  <c:v>0.208360612</c:v>
                </c:pt>
                <c:pt idx="32">
                  <c:v>0.22270995800000001</c:v>
                </c:pt>
                <c:pt idx="33">
                  <c:v>0.237192083</c:v>
                </c:pt>
                <c:pt idx="34">
                  <c:v>0.25170815200000002</c:v>
                </c:pt>
                <c:pt idx="35">
                  <c:v>0.26615272200000001</c:v>
                </c:pt>
                <c:pt idx="36">
                  <c:v>0.280414899</c:v>
                </c:pt>
                <c:pt idx="37">
                  <c:v>0.29437965799999999</c:v>
                </c:pt>
                <c:pt idx="38">
                  <c:v>0.307929324</c:v>
                </c:pt>
              </c:numCache>
            </c:numRef>
          </c:val>
          <c:extLst>
            <c:ext xmlns:c16="http://schemas.microsoft.com/office/drawing/2014/chart" uri="{C3380CC4-5D6E-409C-BE32-E72D297353CC}">
              <c16:uniqueId val="{00000000-A806-4F67-A86E-32496AA94237}"/>
            </c:ext>
          </c:extLst>
        </c:ser>
        <c:dLbls>
          <c:showLegendKey val="0"/>
          <c:showVal val="0"/>
          <c:showCatName val="0"/>
          <c:showSerName val="0"/>
          <c:showPercent val="0"/>
          <c:showBubbleSize val="0"/>
        </c:dLbls>
        <c:axId val="400499200"/>
        <c:axId val="400499592"/>
      </c:areaChart>
      <c:lineChart>
        <c:grouping val="standard"/>
        <c:varyColors val="0"/>
        <c:ser>
          <c:idx val="0"/>
          <c:order val="0"/>
          <c:tx>
            <c:strRef>
              <c:f>Sheet1!$A$2</c:f>
              <c:strCache>
                <c:ptCount val="1"/>
                <c:pt idx="0">
                  <c:v>Normal(0,1)</c:v>
                </c:pt>
              </c:strCache>
            </c:strRef>
          </c:tx>
          <c:spPr>
            <a:ln w="26956">
              <a:solidFill>
                <a:srgbClr val="FF0000"/>
              </a:solidFill>
              <a:prstDash val="solid"/>
            </a:ln>
          </c:spPr>
          <c:marker>
            <c:symbol val="none"/>
          </c:marker>
          <c:cat>
            <c:numRef>
              <c:f>Sheet1!$B$1:$DD$1</c:f>
              <c:numCache>
                <c:formatCode>General</c:formatCode>
                <c:ptCount val="107"/>
                <c:pt idx="0">
                  <c:v>-3</c:v>
                </c:pt>
                <c:pt idx="1">
                  <c:v>-2.94</c:v>
                </c:pt>
                <c:pt idx="2">
                  <c:v>-2.88</c:v>
                </c:pt>
                <c:pt idx="3">
                  <c:v>-2.82</c:v>
                </c:pt>
                <c:pt idx="4">
                  <c:v>-2.76</c:v>
                </c:pt>
                <c:pt idx="5">
                  <c:v>-2.7</c:v>
                </c:pt>
                <c:pt idx="6">
                  <c:v>-2.64</c:v>
                </c:pt>
                <c:pt idx="7">
                  <c:v>-2.58</c:v>
                </c:pt>
                <c:pt idx="8">
                  <c:v>-2.52</c:v>
                </c:pt>
                <c:pt idx="9">
                  <c:v>-2.46</c:v>
                </c:pt>
                <c:pt idx="10">
                  <c:v>-2.4</c:v>
                </c:pt>
                <c:pt idx="11">
                  <c:v>-2.34</c:v>
                </c:pt>
                <c:pt idx="12">
                  <c:v>-2.2799999999999998</c:v>
                </c:pt>
                <c:pt idx="13">
                  <c:v>-2.2200000000000002</c:v>
                </c:pt>
                <c:pt idx="14">
                  <c:v>-2.16</c:v>
                </c:pt>
                <c:pt idx="15">
                  <c:v>-2.1</c:v>
                </c:pt>
                <c:pt idx="16">
                  <c:v>-2.04</c:v>
                </c:pt>
                <c:pt idx="17">
                  <c:v>-1.98</c:v>
                </c:pt>
                <c:pt idx="18">
                  <c:v>-1.92</c:v>
                </c:pt>
                <c:pt idx="19">
                  <c:v>-1.86</c:v>
                </c:pt>
                <c:pt idx="20">
                  <c:v>-1.8</c:v>
                </c:pt>
                <c:pt idx="21">
                  <c:v>-1.74</c:v>
                </c:pt>
                <c:pt idx="22">
                  <c:v>-1.68</c:v>
                </c:pt>
                <c:pt idx="23">
                  <c:v>-1.62</c:v>
                </c:pt>
                <c:pt idx="24">
                  <c:v>-1.56</c:v>
                </c:pt>
                <c:pt idx="25">
                  <c:v>-1.5</c:v>
                </c:pt>
                <c:pt idx="26">
                  <c:v>-1.44</c:v>
                </c:pt>
                <c:pt idx="27">
                  <c:v>-1.38</c:v>
                </c:pt>
                <c:pt idx="28">
                  <c:v>-1.32</c:v>
                </c:pt>
                <c:pt idx="29">
                  <c:v>-1.26</c:v>
                </c:pt>
                <c:pt idx="30">
                  <c:v>-1.2</c:v>
                </c:pt>
                <c:pt idx="31">
                  <c:v>-1.1399999999999999</c:v>
                </c:pt>
                <c:pt idx="32">
                  <c:v>-1.08</c:v>
                </c:pt>
                <c:pt idx="33">
                  <c:v>-1.02</c:v>
                </c:pt>
                <c:pt idx="34">
                  <c:v>-0.96</c:v>
                </c:pt>
                <c:pt idx="35">
                  <c:v>-0.9</c:v>
                </c:pt>
                <c:pt idx="36">
                  <c:v>-0.84</c:v>
                </c:pt>
                <c:pt idx="37">
                  <c:v>-0.78</c:v>
                </c:pt>
                <c:pt idx="38">
                  <c:v>-0.72</c:v>
                </c:pt>
                <c:pt idx="39">
                  <c:v>-0.66</c:v>
                </c:pt>
                <c:pt idx="40">
                  <c:v>-0.6</c:v>
                </c:pt>
                <c:pt idx="41">
                  <c:v>-0.54</c:v>
                </c:pt>
                <c:pt idx="42">
                  <c:v>-0.48</c:v>
                </c:pt>
                <c:pt idx="43">
                  <c:v>-0.42</c:v>
                </c:pt>
                <c:pt idx="44">
                  <c:v>-0.36</c:v>
                </c:pt>
                <c:pt idx="45">
                  <c:v>-0.3</c:v>
                </c:pt>
                <c:pt idx="46">
                  <c:v>-0.24</c:v>
                </c:pt>
                <c:pt idx="47">
                  <c:v>-0.18</c:v>
                </c:pt>
                <c:pt idx="48">
                  <c:v>-0.12</c:v>
                </c:pt>
                <c:pt idx="49">
                  <c:v>-0.06</c:v>
                </c:pt>
                <c:pt idx="50">
                  <c:v>0</c:v>
                </c:pt>
                <c:pt idx="51">
                  <c:v>0.06</c:v>
                </c:pt>
                <c:pt idx="52">
                  <c:v>0.12</c:v>
                </c:pt>
                <c:pt idx="53">
                  <c:v>0.18</c:v>
                </c:pt>
                <c:pt idx="54">
                  <c:v>0.24</c:v>
                </c:pt>
                <c:pt idx="55">
                  <c:v>0.3</c:v>
                </c:pt>
                <c:pt idx="56">
                  <c:v>0.36</c:v>
                </c:pt>
                <c:pt idx="57">
                  <c:v>0.42</c:v>
                </c:pt>
                <c:pt idx="58">
                  <c:v>0.48</c:v>
                </c:pt>
                <c:pt idx="59">
                  <c:v>0.54</c:v>
                </c:pt>
                <c:pt idx="60">
                  <c:v>0.6</c:v>
                </c:pt>
                <c:pt idx="61">
                  <c:v>0.66</c:v>
                </c:pt>
                <c:pt idx="62">
                  <c:v>0.72</c:v>
                </c:pt>
                <c:pt idx="63">
                  <c:v>0.78</c:v>
                </c:pt>
                <c:pt idx="64">
                  <c:v>0.84</c:v>
                </c:pt>
                <c:pt idx="65">
                  <c:v>0.9</c:v>
                </c:pt>
                <c:pt idx="66">
                  <c:v>0.96</c:v>
                </c:pt>
                <c:pt idx="67">
                  <c:v>1.02</c:v>
                </c:pt>
                <c:pt idx="68">
                  <c:v>1.08</c:v>
                </c:pt>
                <c:pt idx="69">
                  <c:v>1.1399999999999999</c:v>
                </c:pt>
                <c:pt idx="70">
                  <c:v>1.2</c:v>
                </c:pt>
                <c:pt idx="71">
                  <c:v>1.26</c:v>
                </c:pt>
                <c:pt idx="72">
                  <c:v>1.32</c:v>
                </c:pt>
                <c:pt idx="73">
                  <c:v>1.38</c:v>
                </c:pt>
                <c:pt idx="74">
                  <c:v>1.44</c:v>
                </c:pt>
                <c:pt idx="75">
                  <c:v>1.5</c:v>
                </c:pt>
                <c:pt idx="76">
                  <c:v>1.56</c:v>
                </c:pt>
                <c:pt idx="77">
                  <c:v>1.62</c:v>
                </c:pt>
                <c:pt idx="78">
                  <c:v>1.68</c:v>
                </c:pt>
                <c:pt idx="79">
                  <c:v>1.74</c:v>
                </c:pt>
                <c:pt idx="80">
                  <c:v>1.8</c:v>
                </c:pt>
                <c:pt idx="81">
                  <c:v>1.86</c:v>
                </c:pt>
                <c:pt idx="82">
                  <c:v>1.92</c:v>
                </c:pt>
                <c:pt idx="83">
                  <c:v>1.98</c:v>
                </c:pt>
                <c:pt idx="84">
                  <c:v>2.04</c:v>
                </c:pt>
                <c:pt idx="85">
                  <c:v>2.1</c:v>
                </c:pt>
                <c:pt idx="86">
                  <c:v>2.16</c:v>
                </c:pt>
                <c:pt idx="87">
                  <c:v>2.2200000000000002</c:v>
                </c:pt>
                <c:pt idx="88">
                  <c:v>2.2799999999999998</c:v>
                </c:pt>
                <c:pt idx="89">
                  <c:v>2.34</c:v>
                </c:pt>
                <c:pt idx="90">
                  <c:v>2.4</c:v>
                </c:pt>
                <c:pt idx="91">
                  <c:v>2.46</c:v>
                </c:pt>
                <c:pt idx="92">
                  <c:v>2.52</c:v>
                </c:pt>
                <c:pt idx="93">
                  <c:v>2.58</c:v>
                </c:pt>
                <c:pt idx="94">
                  <c:v>2.64</c:v>
                </c:pt>
                <c:pt idx="95">
                  <c:v>2.7</c:v>
                </c:pt>
                <c:pt idx="96">
                  <c:v>2.76</c:v>
                </c:pt>
                <c:pt idx="97">
                  <c:v>2.82</c:v>
                </c:pt>
                <c:pt idx="98">
                  <c:v>2.88</c:v>
                </c:pt>
                <c:pt idx="99">
                  <c:v>2.94</c:v>
                </c:pt>
                <c:pt idx="100">
                  <c:v>3</c:v>
                </c:pt>
              </c:numCache>
            </c:numRef>
          </c:cat>
          <c:val>
            <c:numRef>
              <c:f>Sheet1!$B$2:$DD$2</c:f>
              <c:numCache>
                <c:formatCode>General</c:formatCode>
                <c:ptCount val="107"/>
                <c:pt idx="0">
                  <c:v>4.4329720000000003E-3</c:v>
                </c:pt>
                <c:pt idx="1">
                  <c:v>5.2976869999999997E-3</c:v>
                </c:pt>
                <c:pt idx="2">
                  <c:v>6.3083260000000004E-3</c:v>
                </c:pt>
                <c:pt idx="3">
                  <c:v>7.48477E-3</c:v>
                </c:pt>
                <c:pt idx="4">
                  <c:v>8.8486980000000003E-3</c:v>
                </c:pt>
                <c:pt idx="5">
                  <c:v>1.0423577E-2</c:v>
                </c:pt>
                <c:pt idx="6">
                  <c:v>1.2234628000000001E-2</c:v>
                </c:pt>
                <c:pt idx="7">
                  <c:v>1.4308736000000001E-2</c:v>
                </c:pt>
                <c:pt idx="8">
                  <c:v>1.6674327999999999E-2</c:v>
                </c:pt>
                <c:pt idx="9">
                  <c:v>1.9361185E-2</c:v>
                </c:pt>
                <c:pt idx="10">
                  <c:v>2.2400209000000001E-2</c:v>
                </c:pt>
                <c:pt idx="11">
                  <c:v>2.5823122E-2</c:v>
                </c:pt>
                <c:pt idx="12">
                  <c:v>2.9662105000000001E-2</c:v>
                </c:pt>
                <c:pt idx="13">
                  <c:v>3.394937E-2</c:v>
                </c:pt>
                <c:pt idx="14">
                  <c:v>3.8716671000000001E-2</c:v>
                </c:pt>
                <c:pt idx="15">
                  <c:v>4.3994749E-2</c:v>
                </c:pt>
                <c:pt idx="16">
                  <c:v>4.9812716E-2</c:v>
                </c:pt>
                <c:pt idx="17">
                  <c:v>5.6197389E-2</c:v>
                </c:pt>
                <c:pt idx="18">
                  <c:v>6.3172575999999994E-2</c:v>
                </c:pt>
                <c:pt idx="19">
                  <c:v>7.0758330999999994E-2</c:v>
                </c:pt>
                <c:pt idx="20">
                  <c:v>7.8970178000000002E-2</c:v>
                </c:pt>
                <c:pt idx="21">
                  <c:v>8.7818333999999998E-2</c:v>
                </c:pt>
                <c:pt idx="22">
                  <c:v>9.7306937999999996E-2</c:v>
                </c:pt>
                <c:pt idx="23">
                  <c:v>0.107433311</c:v>
                </c:pt>
                <c:pt idx="24">
                  <c:v>0.118187257</c:v>
                </c:pt>
                <c:pt idx="25">
                  <c:v>0.12955043799999999</c:v>
                </c:pt>
                <c:pt idx="26">
                  <c:v>0.14149583600000001</c:v>
                </c:pt>
                <c:pt idx="27">
                  <c:v>0.15398732400000001</c:v>
                </c:pt>
                <c:pt idx="28">
                  <c:v>0.16697937299999999</c:v>
                </c:pt>
                <c:pt idx="29">
                  <c:v>0.18041690099999999</c:v>
                </c:pt>
                <c:pt idx="30">
                  <c:v>0.194235296</c:v>
                </c:pt>
                <c:pt idx="31">
                  <c:v>0.208360612</c:v>
                </c:pt>
                <c:pt idx="32">
                  <c:v>0.22270995800000001</c:v>
                </c:pt>
                <c:pt idx="33">
                  <c:v>0.237192083</c:v>
                </c:pt>
                <c:pt idx="34">
                  <c:v>0.25170815200000002</c:v>
                </c:pt>
                <c:pt idx="35">
                  <c:v>0.26615272200000001</c:v>
                </c:pt>
                <c:pt idx="36">
                  <c:v>0.280414899</c:v>
                </c:pt>
                <c:pt idx="37">
                  <c:v>0.29437965799999999</c:v>
                </c:pt>
                <c:pt idx="38">
                  <c:v>0.307929324</c:v>
                </c:pt>
                <c:pt idx="39">
                  <c:v>0.32094516699999998</c:v>
                </c:pt>
                <c:pt idx="40">
                  <c:v>0.33330910000000002</c:v>
                </c:pt>
                <c:pt idx="41">
                  <c:v>0.34490543899999998</c:v>
                </c:pt>
                <c:pt idx="42">
                  <c:v>0.35562268299999999</c:v>
                </c:pt>
                <c:pt idx="43">
                  <c:v>0.365355294</c:v>
                </c:pt>
                <c:pt idx="44">
                  <c:v>0.37400541999999998</c:v>
                </c:pt>
                <c:pt idx="45">
                  <c:v>0.38148452599999999</c:v>
                </c:pt>
                <c:pt idx="46">
                  <c:v>0.387714905</c:v>
                </c:pt>
                <c:pt idx="47">
                  <c:v>0.39263101900000003</c:v>
                </c:pt>
                <c:pt idx="48">
                  <c:v>0.39618064800000002</c:v>
                </c:pt>
                <c:pt idx="49">
                  <c:v>0.39832581</c:v>
                </c:pt>
                <c:pt idx="50">
                  <c:v>0.39904344200000003</c:v>
                </c:pt>
                <c:pt idx="51">
                  <c:v>0.39832581</c:v>
                </c:pt>
                <c:pt idx="52">
                  <c:v>0.39618064800000002</c:v>
                </c:pt>
                <c:pt idx="53">
                  <c:v>0.39263101900000003</c:v>
                </c:pt>
                <c:pt idx="54">
                  <c:v>0.387714905</c:v>
                </c:pt>
                <c:pt idx="55">
                  <c:v>0.38148452599999999</c:v>
                </c:pt>
                <c:pt idx="56">
                  <c:v>0.37400541999999998</c:v>
                </c:pt>
                <c:pt idx="57">
                  <c:v>0.365355294</c:v>
                </c:pt>
                <c:pt idx="58">
                  <c:v>0.35562268299999999</c:v>
                </c:pt>
                <c:pt idx="59">
                  <c:v>0.34490543899999998</c:v>
                </c:pt>
                <c:pt idx="60">
                  <c:v>0.33330910000000002</c:v>
                </c:pt>
                <c:pt idx="61">
                  <c:v>0.32094516699999998</c:v>
                </c:pt>
                <c:pt idx="62">
                  <c:v>0.307929324</c:v>
                </c:pt>
                <c:pt idx="63">
                  <c:v>0.29437965799999999</c:v>
                </c:pt>
                <c:pt idx="64">
                  <c:v>0.280414899</c:v>
                </c:pt>
                <c:pt idx="65">
                  <c:v>0.26615272200000001</c:v>
                </c:pt>
                <c:pt idx="66">
                  <c:v>0.25170815200000002</c:v>
                </c:pt>
                <c:pt idx="67">
                  <c:v>0.237192083</c:v>
                </c:pt>
                <c:pt idx="68">
                  <c:v>0.22270995800000001</c:v>
                </c:pt>
                <c:pt idx="69">
                  <c:v>0.208360612</c:v>
                </c:pt>
                <c:pt idx="70">
                  <c:v>0.194235296</c:v>
                </c:pt>
                <c:pt idx="71">
                  <c:v>0.18041690099999999</c:v>
                </c:pt>
                <c:pt idx="72">
                  <c:v>0.16697937299999999</c:v>
                </c:pt>
                <c:pt idx="73">
                  <c:v>0.15398732400000001</c:v>
                </c:pt>
                <c:pt idx="74">
                  <c:v>0.14149583600000001</c:v>
                </c:pt>
                <c:pt idx="75">
                  <c:v>0.12955043799999999</c:v>
                </c:pt>
                <c:pt idx="76">
                  <c:v>0.118187257</c:v>
                </c:pt>
                <c:pt idx="77">
                  <c:v>0.107433311</c:v>
                </c:pt>
                <c:pt idx="78">
                  <c:v>9.7306937999999996E-2</c:v>
                </c:pt>
                <c:pt idx="79">
                  <c:v>8.7818333999999998E-2</c:v>
                </c:pt>
                <c:pt idx="80">
                  <c:v>7.8970178000000002E-2</c:v>
                </c:pt>
                <c:pt idx="81">
                  <c:v>7.0758330999999994E-2</c:v>
                </c:pt>
                <c:pt idx="82">
                  <c:v>6.3172575999999994E-2</c:v>
                </c:pt>
                <c:pt idx="83">
                  <c:v>5.6197389E-2</c:v>
                </c:pt>
                <c:pt idx="84">
                  <c:v>4.9812716E-2</c:v>
                </c:pt>
                <c:pt idx="85">
                  <c:v>4.3994749E-2</c:v>
                </c:pt>
                <c:pt idx="86">
                  <c:v>3.8716671000000001E-2</c:v>
                </c:pt>
                <c:pt idx="87">
                  <c:v>3.394937E-2</c:v>
                </c:pt>
                <c:pt idx="88">
                  <c:v>2.9662105000000001E-2</c:v>
                </c:pt>
                <c:pt idx="89">
                  <c:v>2.5823122E-2</c:v>
                </c:pt>
                <c:pt idx="90">
                  <c:v>2.2400209000000001E-2</c:v>
                </c:pt>
                <c:pt idx="91">
                  <c:v>1.9361185E-2</c:v>
                </c:pt>
                <c:pt idx="92">
                  <c:v>1.6674327999999999E-2</c:v>
                </c:pt>
                <c:pt idx="93">
                  <c:v>1.4308736000000001E-2</c:v>
                </c:pt>
                <c:pt idx="94">
                  <c:v>1.2234628000000001E-2</c:v>
                </c:pt>
                <c:pt idx="95">
                  <c:v>1.0423577E-2</c:v>
                </c:pt>
                <c:pt idx="96">
                  <c:v>8.8486980000000003E-3</c:v>
                </c:pt>
                <c:pt idx="97">
                  <c:v>7.48477E-3</c:v>
                </c:pt>
                <c:pt idx="98">
                  <c:v>6.3083260000000004E-3</c:v>
                </c:pt>
                <c:pt idx="99">
                  <c:v>5.2976869999999997E-3</c:v>
                </c:pt>
                <c:pt idx="100">
                  <c:v>4.4329720000000003E-3</c:v>
                </c:pt>
              </c:numCache>
            </c:numRef>
          </c:val>
          <c:smooth val="1"/>
          <c:extLst>
            <c:ext xmlns:c16="http://schemas.microsoft.com/office/drawing/2014/chart" uri="{C3380CC4-5D6E-409C-BE32-E72D297353CC}">
              <c16:uniqueId val="{00000001-A806-4F67-A86E-32496AA94237}"/>
            </c:ext>
          </c:extLst>
        </c:ser>
        <c:dLbls>
          <c:showLegendKey val="0"/>
          <c:showVal val="0"/>
          <c:showCatName val="0"/>
          <c:showSerName val="0"/>
          <c:showPercent val="0"/>
          <c:showBubbleSize val="0"/>
        </c:dLbls>
        <c:marker val="1"/>
        <c:smooth val="0"/>
        <c:axId val="400499200"/>
        <c:axId val="400499592"/>
      </c:lineChart>
      <c:catAx>
        <c:axId val="400499200"/>
        <c:scaling>
          <c:orientation val="minMax"/>
        </c:scaling>
        <c:delete val="0"/>
        <c:axPos val="b"/>
        <c:numFmt formatCode="General" sourceLinked="1"/>
        <c:majorTickMark val="out"/>
        <c:minorTickMark val="none"/>
        <c:tickLblPos val="none"/>
        <c:spPr>
          <a:ln w="2246">
            <a:solidFill>
              <a:schemeClr val="tx1"/>
            </a:solidFill>
            <a:prstDash val="solid"/>
          </a:ln>
        </c:spPr>
        <c:crossAx val="400499592"/>
        <c:crosses val="autoZero"/>
        <c:auto val="0"/>
        <c:lblAlgn val="ctr"/>
        <c:lblOffset val="100"/>
        <c:tickMarkSkip val="1"/>
        <c:noMultiLvlLbl val="0"/>
      </c:catAx>
      <c:valAx>
        <c:axId val="400499592"/>
        <c:scaling>
          <c:orientation val="minMax"/>
        </c:scaling>
        <c:delete val="0"/>
        <c:axPos val="l"/>
        <c:numFmt formatCode="General" sourceLinked="1"/>
        <c:majorTickMark val="out"/>
        <c:minorTickMark val="none"/>
        <c:tickLblPos val="none"/>
        <c:spPr>
          <a:ln w="4493">
            <a:noFill/>
          </a:ln>
        </c:spPr>
        <c:crossAx val="400499200"/>
        <c:crosses val="autoZero"/>
        <c:crossBetween val="midCat"/>
      </c:valAx>
      <c:spPr>
        <a:noFill/>
        <a:ln w="17970">
          <a:noFill/>
        </a:ln>
      </c:spPr>
    </c:plotArea>
    <c:plotVisOnly val="1"/>
    <c:dispBlanksAs val="gap"/>
    <c:showDLblsOverMax val="0"/>
  </c:chart>
  <c:spPr>
    <a:noFill/>
    <a:ln>
      <a:noFill/>
    </a:ln>
  </c:spPr>
  <c:txPr>
    <a:bodyPr/>
    <a:lstStyle/>
    <a:p>
      <a:pPr>
        <a:defRPr sz="1273" b="1" i="0" u="none" strike="noStrike" baseline="0">
          <a:solidFill>
            <a:schemeClr val="tx1"/>
          </a:solidFill>
          <a:latin typeface="Arial"/>
          <a:ea typeface="Arial"/>
          <a:cs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054263565891473E-2"/>
          <c:y val="3.5369774919614148E-2"/>
          <c:w val="0.98294573643410854"/>
          <c:h val="0.93569131832797425"/>
        </c:manualLayout>
      </c:layout>
      <c:areaChart>
        <c:grouping val="stacked"/>
        <c:varyColors val="0"/>
        <c:ser>
          <c:idx val="1"/>
          <c:order val="1"/>
          <c:tx>
            <c:strRef>
              <c:f>Sheet1!$A$3</c:f>
              <c:strCache>
                <c:ptCount val="1"/>
                <c:pt idx="0">
                  <c:v>Normal(0,1)</c:v>
                </c:pt>
              </c:strCache>
            </c:strRef>
          </c:tx>
          <c:spPr>
            <a:solidFill>
              <a:schemeClr val="accent2"/>
            </a:solidFill>
            <a:ln w="7101">
              <a:solidFill>
                <a:srgbClr val="00FFFF"/>
              </a:solidFill>
              <a:prstDash val="solid"/>
            </a:ln>
          </c:spPr>
          <c:cat>
            <c:numRef>
              <c:f>Sheet1!$B$1:$DD$1</c:f>
              <c:numCache>
                <c:formatCode>General</c:formatCode>
                <c:ptCount val="107"/>
                <c:pt idx="0">
                  <c:v>-3</c:v>
                </c:pt>
                <c:pt idx="1">
                  <c:v>-2.94</c:v>
                </c:pt>
                <c:pt idx="2">
                  <c:v>-2.88</c:v>
                </c:pt>
                <c:pt idx="3">
                  <c:v>-2.82</c:v>
                </c:pt>
                <c:pt idx="4">
                  <c:v>-2.76</c:v>
                </c:pt>
                <c:pt idx="5">
                  <c:v>-2.7</c:v>
                </c:pt>
                <c:pt idx="6">
                  <c:v>-2.64</c:v>
                </c:pt>
                <c:pt idx="7">
                  <c:v>-2.58</c:v>
                </c:pt>
                <c:pt idx="8">
                  <c:v>-2.52</c:v>
                </c:pt>
                <c:pt idx="9">
                  <c:v>-2.46</c:v>
                </c:pt>
                <c:pt idx="10">
                  <c:v>-2.4</c:v>
                </c:pt>
                <c:pt idx="11">
                  <c:v>-2.34</c:v>
                </c:pt>
                <c:pt idx="12">
                  <c:v>-2.2799999999999998</c:v>
                </c:pt>
                <c:pt idx="13">
                  <c:v>-2.2200000000000002</c:v>
                </c:pt>
                <c:pt idx="14">
                  <c:v>-2.16</c:v>
                </c:pt>
                <c:pt idx="15">
                  <c:v>-2.1</c:v>
                </c:pt>
                <c:pt idx="16">
                  <c:v>-2.04</c:v>
                </c:pt>
                <c:pt idx="17">
                  <c:v>-1.98</c:v>
                </c:pt>
                <c:pt idx="18">
                  <c:v>-1.92</c:v>
                </c:pt>
                <c:pt idx="19">
                  <c:v>-1.86</c:v>
                </c:pt>
                <c:pt idx="20">
                  <c:v>-1.8</c:v>
                </c:pt>
                <c:pt idx="21">
                  <c:v>-1.74</c:v>
                </c:pt>
                <c:pt idx="22">
                  <c:v>-1.68</c:v>
                </c:pt>
                <c:pt idx="23">
                  <c:v>-1.62</c:v>
                </c:pt>
                <c:pt idx="24">
                  <c:v>-1.56</c:v>
                </c:pt>
                <c:pt idx="25">
                  <c:v>-1.5</c:v>
                </c:pt>
                <c:pt idx="26">
                  <c:v>-1.44</c:v>
                </c:pt>
                <c:pt idx="27">
                  <c:v>-1.38</c:v>
                </c:pt>
                <c:pt idx="28">
                  <c:v>-1.32</c:v>
                </c:pt>
                <c:pt idx="29">
                  <c:v>-1.26</c:v>
                </c:pt>
                <c:pt idx="30">
                  <c:v>-1.2</c:v>
                </c:pt>
                <c:pt idx="31">
                  <c:v>-1.1399999999999999</c:v>
                </c:pt>
                <c:pt idx="32">
                  <c:v>-1.08</c:v>
                </c:pt>
                <c:pt idx="33">
                  <c:v>-1.02</c:v>
                </c:pt>
                <c:pt idx="34">
                  <c:v>-0.96</c:v>
                </c:pt>
                <c:pt idx="35">
                  <c:v>-0.9</c:v>
                </c:pt>
                <c:pt idx="36">
                  <c:v>-0.84</c:v>
                </c:pt>
                <c:pt idx="37">
                  <c:v>-0.78</c:v>
                </c:pt>
                <c:pt idx="38">
                  <c:v>-0.72</c:v>
                </c:pt>
                <c:pt idx="39">
                  <c:v>-0.66</c:v>
                </c:pt>
                <c:pt idx="40">
                  <c:v>-0.6</c:v>
                </c:pt>
                <c:pt idx="41">
                  <c:v>-0.54</c:v>
                </c:pt>
                <c:pt idx="42">
                  <c:v>-0.48</c:v>
                </c:pt>
                <c:pt idx="43">
                  <c:v>-0.42</c:v>
                </c:pt>
                <c:pt idx="44">
                  <c:v>-0.36</c:v>
                </c:pt>
                <c:pt idx="45">
                  <c:v>-0.3</c:v>
                </c:pt>
                <c:pt idx="46">
                  <c:v>-0.24</c:v>
                </c:pt>
                <c:pt idx="47">
                  <c:v>-0.18</c:v>
                </c:pt>
                <c:pt idx="48">
                  <c:v>-0.12</c:v>
                </c:pt>
                <c:pt idx="49">
                  <c:v>-0.06</c:v>
                </c:pt>
                <c:pt idx="50">
                  <c:v>0</c:v>
                </c:pt>
                <c:pt idx="51">
                  <c:v>0.06</c:v>
                </c:pt>
                <c:pt idx="52">
                  <c:v>0.12</c:v>
                </c:pt>
                <c:pt idx="53">
                  <c:v>0.18</c:v>
                </c:pt>
                <c:pt idx="54">
                  <c:v>0.24</c:v>
                </c:pt>
                <c:pt idx="55">
                  <c:v>0.3</c:v>
                </c:pt>
                <c:pt idx="56">
                  <c:v>0.36</c:v>
                </c:pt>
                <c:pt idx="57">
                  <c:v>0.42</c:v>
                </c:pt>
                <c:pt idx="58">
                  <c:v>0.48</c:v>
                </c:pt>
                <c:pt idx="59">
                  <c:v>0.54</c:v>
                </c:pt>
                <c:pt idx="60">
                  <c:v>0.6</c:v>
                </c:pt>
                <c:pt idx="61">
                  <c:v>0.66</c:v>
                </c:pt>
                <c:pt idx="62">
                  <c:v>0.72</c:v>
                </c:pt>
                <c:pt idx="63">
                  <c:v>0.78</c:v>
                </c:pt>
                <c:pt idx="64">
                  <c:v>0.84</c:v>
                </c:pt>
                <c:pt idx="65">
                  <c:v>0.9</c:v>
                </c:pt>
                <c:pt idx="66">
                  <c:v>0.96</c:v>
                </c:pt>
                <c:pt idx="67">
                  <c:v>1.02</c:v>
                </c:pt>
                <c:pt idx="68">
                  <c:v>1.08</c:v>
                </c:pt>
                <c:pt idx="69">
                  <c:v>1.1399999999999999</c:v>
                </c:pt>
                <c:pt idx="70">
                  <c:v>1.2</c:v>
                </c:pt>
                <c:pt idx="71">
                  <c:v>1.26</c:v>
                </c:pt>
                <c:pt idx="72">
                  <c:v>1.32</c:v>
                </c:pt>
                <c:pt idx="73">
                  <c:v>1.38</c:v>
                </c:pt>
                <c:pt idx="74">
                  <c:v>1.44</c:v>
                </c:pt>
                <c:pt idx="75">
                  <c:v>1.5</c:v>
                </c:pt>
                <c:pt idx="76">
                  <c:v>1.56</c:v>
                </c:pt>
                <c:pt idx="77">
                  <c:v>1.62</c:v>
                </c:pt>
                <c:pt idx="78">
                  <c:v>1.68</c:v>
                </c:pt>
                <c:pt idx="79">
                  <c:v>1.74</c:v>
                </c:pt>
                <c:pt idx="80">
                  <c:v>1.8</c:v>
                </c:pt>
                <c:pt idx="81">
                  <c:v>1.86</c:v>
                </c:pt>
                <c:pt idx="82">
                  <c:v>1.92</c:v>
                </c:pt>
                <c:pt idx="83">
                  <c:v>1.98</c:v>
                </c:pt>
                <c:pt idx="84">
                  <c:v>2.04</c:v>
                </c:pt>
                <c:pt idx="85">
                  <c:v>2.1</c:v>
                </c:pt>
                <c:pt idx="86">
                  <c:v>2.16</c:v>
                </c:pt>
                <c:pt idx="87">
                  <c:v>2.2200000000000002</c:v>
                </c:pt>
                <c:pt idx="88">
                  <c:v>2.2799999999999998</c:v>
                </c:pt>
                <c:pt idx="89">
                  <c:v>2.34</c:v>
                </c:pt>
                <c:pt idx="90">
                  <c:v>2.4</c:v>
                </c:pt>
                <c:pt idx="91">
                  <c:v>2.46</c:v>
                </c:pt>
                <c:pt idx="92">
                  <c:v>2.52</c:v>
                </c:pt>
                <c:pt idx="93">
                  <c:v>2.58</c:v>
                </c:pt>
                <c:pt idx="94">
                  <c:v>2.64</c:v>
                </c:pt>
                <c:pt idx="95">
                  <c:v>2.7</c:v>
                </c:pt>
                <c:pt idx="96">
                  <c:v>2.76</c:v>
                </c:pt>
                <c:pt idx="97">
                  <c:v>2.82</c:v>
                </c:pt>
                <c:pt idx="98">
                  <c:v>2.88</c:v>
                </c:pt>
                <c:pt idx="99">
                  <c:v>2.94</c:v>
                </c:pt>
                <c:pt idx="100">
                  <c:v>3</c:v>
                </c:pt>
              </c:numCache>
            </c:numRef>
          </c:cat>
          <c:val>
            <c:numRef>
              <c:f>Sheet1!$B$3:$DD$3</c:f>
              <c:numCache>
                <c:formatCode>General</c:formatCode>
                <c:ptCount val="107"/>
                <c:pt idx="0">
                  <c:v>4.4329720000000003E-3</c:v>
                </c:pt>
                <c:pt idx="1">
                  <c:v>5.2976869999999997E-3</c:v>
                </c:pt>
                <c:pt idx="2">
                  <c:v>6.3083260000000004E-3</c:v>
                </c:pt>
                <c:pt idx="3">
                  <c:v>7.48477E-3</c:v>
                </c:pt>
                <c:pt idx="4">
                  <c:v>8.8486980000000003E-3</c:v>
                </c:pt>
                <c:pt idx="5">
                  <c:v>1.0423577E-2</c:v>
                </c:pt>
                <c:pt idx="6">
                  <c:v>1.2234628000000001E-2</c:v>
                </c:pt>
                <c:pt idx="7">
                  <c:v>1.4308736000000001E-2</c:v>
                </c:pt>
                <c:pt idx="8">
                  <c:v>1.6674327999999999E-2</c:v>
                </c:pt>
                <c:pt idx="9">
                  <c:v>1.9361185E-2</c:v>
                </c:pt>
                <c:pt idx="10">
                  <c:v>2.2400209000000001E-2</c:v>
                </c:pt>
                <c:pt idx="11">
                  <c:v>2.5823122E-2</c:v>
                </c:pt>
                <c:pt idx="12">
                  <c:v>2.9662105000000001E-2</c:v>
                </c:pt>
                <c:pt idx="13">
                  <c:v>3.394937E-2</c:v>
                </c:pt>
                <c:pt idx="14">
                  <c:v>3.8716671000000001E-2</c:v>
                </c:pt>
                <c:pt idx="15">
                  <c:v>4.3994749E-2</c:v>
                </c:pt>
                <c:pt idx="16">
                  <c:v>4.9812716E-2</c:v>
                </c:pt>
                <c:pt idx="17">
                  <c:v>5.6197389E-2</c:v>
                </c:pt>
                <c:pt idx="18">
                  <c:v>6.3172575999999994E-2</c:v>
                </c:pt>
                <c:pt idx="19">
                  <c:v>7.0758330999999994E-2</c:v>
                </c:pt>
                <c:pt idx="20">
                  <c:v>7.8970178000000002E-2</c:v>
                </c:pt>
                <c:pt idx="21">
                  <c:v>8.7818333999999998E-2</c:v>
                </c:pt>
                <c:pt idx="22">
                  <c:v>9.7306937999999996E-2</c:v>
                </c:pt>
                <c:pt idx="23">
                  <c:v>0.107433311</c:v>
                </c:pt>
                <c:pt idx="24">
                  <c:v>0.118187257</c:v>
                </c:pt>
                <c:pt idx="25">
                  <c:v>0.12955043799999999</c:v>
                </c:pt>
                <c:pt idx="26">
                  <c:v>0.14149583600000001</c:v>
                </c:pt>
                <c:pt idx="27">
                  <c:v>0.15398732400000001</c:v>
                </c:pt>
                <c:pt idx="28">
                  <c:v>0.16697937299999999</c:v>
                </c:pt>
                <c:pt idx="29">
                  <c:v>0.18041690099999999</c:v>
                </c:pt>
                <c:pt idx="30">
                  <c:v>0.194235296</c:v>
                </c:pt>
                <c:pt idx="31">
                  <c:v>0.208360612</c:v>
                </c:pt>
                <c:pt idx="32">
                  <c:v>0.22270995800000001</c:v>
                </c:pt>
                <c:pt idx="33">
                  <c:v>0.237192083</c:v>
                </c:pt>
                <c:pt idx="34">
                  <c:v>0.25170815200000002</c:v>
                </c:pt>
                <c:pt idx="35">
                  <c:v>0.26615272200000001</c:v>
                </c:pt>
                <c:pt idx="36">
                  <c:v>0.280414899</c:v>
                </c:pt>
                <c:pt idx="37">
                  <c:v>0.29437965799999999</c:v>
                </c:pt>
                <c:pt idx="38">
                  <c:v>0.307929324</c:v>
                </c:pt>
              </c:numCache>
            </c:numRef>
          </c:val>
          <c:extLst>
            <c:ext xmlns:c16="http://schemas.microsoft.com/office/drawing/2014/chart" uri="{C3380CC4-5D6E-409C-BE32-E72D297353CC}">
              <c16:uniqueId val="{00000000-121E-4E7C-BF11-F41C837F44D9}"/>
            </c:ext>
          </c:extLst>
        </c:ser>
        <c:dLbls>
          <c:showLegendKey val="0"/>
          <c:showVal val="0"/>
          <c:showCatName val="0"/>
          <c:showSerName val="0"/>
          <c:showPercent val="0"/>
          <c:showBubbleSize val="0"/>
        </c:dLbls>
        <c:axId val="400501552"/>
        <c:axId val="400500768"/>
      </c:areaChart>
      <c:lineChart>
        <c:grouping val="standard"/>
        <c:varyColors val="0"/>
        <c:ser>
          <c:idx val="0"/>
          <c:order val="0"/>
          <c:tx>
            <c:strRef>
              <c:f>Sheet1!$A$2</c:f>
              <c:strCache>
                <c:ptCount val="1"/>
                <c:pt idx="0">
                  <c:v>Normal(0,1)</c:v>
                </c:pt>
              </c:strCache>
            </c:strRef>
          </c:tx>
          <c:spPr>
            <a:ln w="21304">
              <a:solidFill>
                <a:srgbClr val="FF0000"/>
              </a:solidFill>
              <a:prstDash val="solid"/>
            </a:ln>
          </c:spPr>
          <c:marker>
            <c:symbol val="none"/>
          </c:marker>
          <c:cat>
            <c:numRef>
              <c:f>Sheet1!$B$1:$DD$1</c:f>
              <c:numCache>
                <c:formatCode>General</c:formatCode>
                <c:ptCount val="107"/>
                <c:pt idx="0">
                  <c:v>-3</c:v>
                </c:pt>
                <c:pt idx="1">
                  <c:v>-2.94</c:v>
                </c:pt>
                <c:pt idx="2">
                  <c:v>-2.88</c:v>
                </c:pt>
                <c:pt idx="3">
                  <c:v>-2.82</c:v>
                </c:pt>
                <c:pt idx="4">
                  <c:v>-2.76</c:v>
                </c:pt>
                <c:pt idx="5">
                  <c:v>-2.7</c:v>
                </c:pt>
                <c:pt idx="6">
                  <c:v>-2.64</c:v>
                </c:pt>
                <c:pt idx="7">
                  <c:v>-2.58</c:v>
                </c:pt>
                <c:pt idx="8">
                  <c:v>-2.52</c:v>
                </c:pt>
                <c:pt idx="9">
                  <c:v>-2.46</c:v>
                </c:pt>
                <c:pt idx="10">
                  <c:v>-2.4</c:v>
                </c:pt>
                <c:pt idx="11">
                  <c:v>-2.34</c:v>
                </c:pt>
                <c:pt idx="12">
                  <c:v>-2.2799999999999998</c:v>
                </c:pt>
                <c:pt idx="13">
                  <c:v>-2.2200000000000002</c:v>
                </c:pt>
                <c:pt idx="14">
                  <c:v>-2.16</c:v>
                </c:pt>
                <c:pt idx="15">
                  <c:v>-2.1</c:v>
                </c:pt>
                <c:pt idx="16">
                  <c:v>-2.04</c:v>
                </c:pt>
                <c:pt idx="17">
                  <c:v>-1.98</c:v>
                </c:pt>
                <c:pt idx="18">
                  <c:v>-1.92</c:v>
                </c:pt>
                <c:pt idx="19">
                  <c:v>-1.86</c:v>
                </c:pt>
                <c:pt idx="20">
                  <c:v>-1.8</c:v>
                </c:pt>
                <c:pt idx="21">
                  <c:v>-1.74</c:v>
                </c:pt>
                <c:pt idx="22">
                  <c:v>-1.68</c:v>
                </c:pt>
                <c:pt idx="23">
                  <c:v>-1.62</c:v>
                </c:pt>
                <c:pt idx="24">
                  <c:v>-1.56</c:v>
                </c:pt>
                <c:pt idx="25">
                  <c:v>-1.5</c:v>
                </c:pt>
                <c:pt idx="26">
                  <c:v>-1.44</c:v>
                </c:pt>
                <c:pt idx="27">
                  <c:v>-1.38</c:v>
                </c:pt>
                <c:pt idx="28">
                  <c:v>-1.32</c:v>
                </c:pt>
                <c:pt idx="29">
                  <c:v>-1.26</c:v>
                </c:pt>
                <c:pt idx="30">
                  <c:v>-1.2</c:v>
                </c:pt>
                <c:pt idx="31">
                  <c:v>-1.1399999999999999</c:v>
                </c:pt>
                <c:pt idx="32">
                  <c:v>-1.08</c:v>
                </c:pt>
                <c:pt idx="33">
                  <c:v>-1.02</c:v>
                </c:pt>
                <c:pt idx="34">
                  <c:v>-0.96</c:v>
                </c:pt>
                <c:pt idx="35">
                  <c:v>-0.9</c:v>
                </c:pt>
                <c:pt idx="36">
                  <c:v>-0.84</c:v>
                </c:pt>
                <c:pt idx="37">
                  <c:v>-0.78</c:v>
                </c:pt>
                <c:pt idx="38">
                  <c:v>-0.72</c:v>
                </c:pt>
                <c:pt idx="39">
                  <c:v>-0.66</c:v>
                </c:pt>
                <c:pt idx="40">
                  <c:v>-0.6</c:v>
                </c:pt>
                <c:pt idx="41">
                  <c:v>-0.54</c:v>
                </c:pt>
                <c:pt idx="42">
                  <c:v>-0.48</c:v>
                </c:pt>
                <c:pt idx="43">
                  <c:v>-0.42</c:v>
                </c:pt>
                <c:pt idx="44">
                  <c:v>-0.36</c:v>
                </c:pt>
                <c:pt idx="45">
                  <c:v>-0.3</c:v>
                </c:pt>
                <c:pt idx="46">
                  <c:v>-0.24</c:v>
                </c:pt>
                <c:pt idx="47">
                  <c:v>-0.18</c:v>
                </c:pt>
                <c:pt idx="48">
                  <c:v>-0.12</c:v>
                </c:pt>
                <c:pt idx="49">
                  <c:v>-0.06</c:v>
                </c:pt>
                <c:pt idx="50">
                  <c:v>0</c:v>
                </c:pt>
                <c:pt idx="51">
                  <c:v>0.06</c:v>
                </c:pt>
                <c:pt idx="52">
                  <c:v>0.12</c:v>
                </c:pt>
                <c:pt idx="53">
                  <c:v>0.18</c:v>
                </c:pt>
                <c:pt idx="54">
                  <c:v>0.24</c:v>
                </c:pt>
                <c:pt idx="55">
                  <c:v>0.3</c:v>
                </c:pt>
                <c:pt idx="56">
                  <c:v>0.36</c:v>
                </c:pt>
                <c:pt idx="57">
                  <c:v>0.42</c:v>
                </c:pt>
                <c:pt idx="58">
                  <c:v>0.48</c:v>
                </c:pt>
                <c:pt idx="59">
                  <c:v>0.54</c:v>
                </c:pt>
                <c:pt idx="60">
                  <c:v>0.6</c:v>
                </c:pt>
                <c:pt idx="61">
                  <c:v>0.66</c:v>
                </c:pt>
                <c:pt idx="62">
                  <c:v>0.72</c:v>
                </c:pt>
                <c:pt idx="63">
                  <c:v>0.78</c:v>
                </c:pt>
                <c:pt idx="64">
                  <c:v>0.84</c:v>
                </c:pt>
                <c:pt idx="65">
                  <c:v>0.9</c:v>
                </c:pt>
                <c:pt idx="66">
                  <c:v>0.96</c:v>
                </c:pt>
                <c:pt idx="67">
                  <c:v>1.02</c:v>
                </c:pt>
                <c:pt idx="68">
                  <c:v>1.08</c:v>
                </c:pt>
                <c:pt idx="69">
                  <c:v>1.1399999999999999</c:v>
                </c:pt>
                <c:pt idx="70">
                  <c:v>1.2</c:v>
                </c:pt>
                <c:pt idx="71">
                  <c:v>1.26</c:v>
                </c:pt>
                <c:pt idx="72">
                  <c:v>1.32</c:v>
                </c:pt>
                <c:pt idx="73">
                  <c:v>1.38</c:v>
                </c:pt>
                <c:pt idx="74">
                  <c:v>1.44</c:v>
                </c:pt>
                <c:pt idx="75">
                  <c:v>1.5</c:v>
                </c:pt>
                <c:pt idx="76">
                  <c:v>1.56</c:v>
                </c:pt>
                <c:pt idx="77">
                  <c:v>1.62</c:v>
                </c:pt>
                <c:pt idx="78">
                  <c:v>1.68</c:v>
                </c:pt>
                <c:pt idx="79">
                  <c:v>1.74</c:v>
                </c:pt>
                <c:pt idx="80">
                  <c:v>1.8</c:v>
                </c:pt>
                <c:pt idx="81">
                  <c:v>1.86</c:v>
                </c:pt>
                <c:pt idx="82">
                  <c:v>1.92</c:v>
                </c:pt>
                <c:pt idx="83">
                  <c:v>1.98</c:v>
                </c:pt>
                <c:pt idx="84">
                  <c:v>2.04</c:v>
                </c:pt>
                <c:pt idx="85">
                  <c:v>2.1</c:v>
                </c:pt>
                <c:pt idx="86">
                  <c:v>2.16</c:v>
                </c:pt>
                <c:pt idx="87">
                  <c:v>2.2200000000000002</c:v>
                </c:pt>
                <c:pt idx="88">
                  <c:v>2.2799999999999998</c:v>
                </c:pt>
                <c:pt idx="89">
                  <c:v>2.34</c:v>
                </c:pt>
                <c:pt idx="90">
                  <c:v>2.4</c:v>
                </c:pt>
                <c:pt idx="91">
                  <c:v>2.46</c:v>
                </c:pt>
                <c:pt idx="92">
                  <c:v>2.52</c:v>
                </c:pt>
                <c:pt idx="93">
                  <c:v>2.58</c:v>
                </c:pt>
                <c:pt idx="94">
                  <c:v>2.64</c:v>
                </c:pt>
                <c:pt idx="95">
                  <c:v>2.7</c:v>
                </c:pt>
                <c:pt idx="96">
                  <c:v>2.76</c:v>
                </c:pt>
                <c:pt idx="97">
                  <c:v>2.82</c:v>
                </c:pt>
                <c:pt idx="98">
                  <c:v>2.88</c:v>
                </c:pt>
                <c:pt idx="99">
                  <c:v>2.94</c:v>
                </c:pt>
                <c:pt idx="100">
                  <c:v>3</c:v>
                </c:pt>
              </c:numCache>
            </c:numRef>
          </c:cat>
          <c:val>
            <c:numRef>
              <c:f>Sheet1!$B$2:$DD$2</c:f>
              <c:numCache>
                <c:formatCode>General</c:formatCode>
                <c:ptCount val="107"/>
                <c:pt idx="0">
                  <c:v>4.4329720000000003E-3</c:v>
                </c:pt>
                <c:pt idx="1">
                  <c:v>5.2976869999999997E-3</c:v>
                </c:pt>
                <c:pt idx="2">
                  <c:v>6.3083260000000004E-3</c:v>
                </c:pt>
                <c:pt idx="3">
                  <c:v>7.48477E-3</c:v>
                </c:pt>
                <c:pt idx="4">
                  <c:v>8.8486980000000003E-3</c:v>
                </c:pt>
                <c:pt idx="5">
                  <c:v>1.0423577E-2</c:v>
                </c:pt>
                <c:pt idx="6">
                  <c:v>1.2234628000000001E-2</c:v>
                </c:pt>
                <c:pt idx="7">
                  <c:v>1.4308736000000001E-2</c:v>
                </c:pt>
                <c:pt idx="8">
                  <c:v>1.6674327999999999E-2</c:v>
                </c:pt>
                <c:pt idx="9">
                  <c:v>1.9361185E-2</c:v>
                </c:pt>
                <c:pt idx="10">
                  <c:v>2.2400209000000001E-2</c:v>
                </c:pt>
                <c:pt idx="11">
                  <c:v>2.5823122E-2</c:v>
                </c:pt>
                <c:pt idx="12">
                  <c:v>2.9662105000000001E-2</c:v>
                </c:pt>
                <c:pt idx="13">
                  <c:v>3.394937E-2</c:v>
                </c:pt>
                <c:pt idx="14">
                  <c:v>3.8716671000000001E-2</c:v>
                </c:pt>
                <c:pt idx="15">
                  <c:v>4.3994749E-2</c:v>
                </c:pt>
                <c:pt idx="16">
                  <c:v>4.9812716E-2</c:v>
                </c:pt>
                <c:pt idx="17">
                  <c:v>5.6197389E-2</c:v>
                </c:pt>
                <c:pt idx="18">
                  <c:v>6.3172575999999994E-2</c:v>
                </c:pt>
                <c:pt idx="19">
                  <c:v>7.0758330999999994E-2</c:v>
                </c:pt>
                <c:pt idx="20">
                  <c:v>7.8970178000000002E-2</c:v>
                </c:pt>
                <c:pt idx="21">
                  <c:v>8.7818333999999998E-2</c:v>
                </c:pt>
                <c:pt idx="22">
                  <c:v>9.7306937999999996E-2</c:v>
                </c:pt>
                <c:pt idx="23">
                  <c:v>0.107433311</c:v>
                </c:pt>
                <c:pt idx="24">
                  <c:v>0.118187257</c:v>
                </c:pt>
                <c:pt idx="25">
                  <c:v>0.12955043799999999</c:v>
                </c:pt>
                <c:pt idx="26">
                  <c:v>0.14149583600000001</c:v>
                </c:pt>
                <c:pt idx="27">
                  <c:v>0.15398732400000001</c:v>
                </c:pt>
                <c:pt idx="28">
                  <c:v>0.16697937299999999</c:v>
                </c:pt>
                <c:pt idx="29">
                  <c:v>0.18041690099999999</c:v>
                </c:pt>
                <c:pt idx="30">
                  <c:v>0.194235296</c:v>
                </c:pt>
                <c:pt idx="31">
                  <c:v>0.208360612</c:v>
                </c:pt>
                <c:pt idx="32">
                  <c:v>0.22270995800000001</c:v>
                </c:pt>
                <c:pt idx="33">
                  <c:v>0.237192083</c:v>
                </c:pt>
                <c:pt idx="34">
                  <c:v>0.25170815200000002</c:v>
                </c:pt>
                <c:pt idx="35">
                  <c:v>0.26615272200000001</c:v>
                </c:pt>
                <c:pt idx="36">
                  <c:v>0.280414899</c:v>
                </c:pt>
                <c:pt idx="37">
                  <c:v>0.29437965799999999</c:v>
                </c:pt>
                <c:pt idx="38">
                  <c:v>0.307929324</c:v>
                </c:pt>
                <c:pt idx="39">
                  <c:v>0.32094516699999998</c:v>
                </c:pt>
                <c:pt idx="40">
                  <c:v>0.33330910000000002</c:v>
                </c:pt>
                <c:pt idx="41">
                  <c:v>0.34490543899999998</c:v>
                </c:pt>
                <c:pt idx="42">
                  <c:v>0.35562268299999999</c:v>
                </c:pt>
                <c:pt idx="43">
                  <c:v>0.365355294</c:v>
                </c:pt>
                <c:pt idx="44">
                  <c:v>0.37400541999999998</c:v>
                </c:pt>
                <c:pt idx="45">
                  <c:v>0.38148452599999999</c:v>
                </c:pt>
                <c:pt idx="46">
                  <c:v>0.387714905</c:v>
                </c:pt>
                <c:pt idx="47">
                  <c:v>0.39263101900000003</c:v>
                </c:pt>
                <c:pt idx="48">
                  <c:v>0.39618064800000002</c:v>
                </c:pt>
                <c:pt idx="49">
                  <c:v>0.39832581</c:v>
                </c:pt>
                <c:pt idx="50">
                  <c:v>0.39904344200000003</c:v>
                </c:pt>
                <c:pt idx="51">
                  <c:v>0.39832581</c:v>
                </c:pt>
                <c:pt idx="52">
                  <c:v>0.39618064800000002</c:v>
                </c:pt>
                <c:pt idx="53">
                  <c:v>0.39263101900000003</c:v>
                </c:pt>
                <c:pt idx="54">
                  <c:v>0.387714905</c:v>
                </c:pt>
                <c:pt idx="55">
                  <c:v>0.38148452599999999</c:v>
                </c:pt>
                <c:pt idx="56">
                  <c:v>0.37400541999999998</c:v>
                </c:pt>
                <c:pt idx="57">
                  <c:v>0.365355294</c:v>
                </c:pt>
                <c:pt idx="58">
                  <c:v>0.35562268299999999</c:v>
                </c:pt>
                <c:pt idx="59">
                  <c:v>0.34490543899999998</c:v>
                </c:pt>
                <c:pt idx="60">
                  <c:v>0.33330910000000002</c:v>
                </c:pt>
                <c:pt idx="61">
                  <c:v>0.32094516699999998</c:v>
                </c:pt>
                <c:pt idx="62">
                  <c:v>0.307929324</c:v>
                </c:pt>
                <c:pt idx="63">
                  <c:v>0.29437965799999999</c:v>
                </c:pt>
                <c:pt idx="64">
                  <c:v>0.280414899</c:v>
                </c:pt>
                <c:pt idx="65">
                  <c:v>0.26615272200000001</c:v>
                </c:pt>
                <c:pt idx="66">
                  <c:v>0.25170815200000002</c:v>
                </c:pt>
                <c:pt idx="67">
                  <c:v>0.237192083</c:v>
                </c:pt>
                <c:pt idx="68">
                  <c:v>0.22270995800000001</c:v>
                </c:pt>
                <c:pt idx="69">
                  <c:v>0.208360612</c:v>
                </c:pt>
                <c:pt idx="70">
                  <c:v>0.194235296</c:v>
                </c:pt>
                <c:pt idx="71">
                  <c:v>0.18041690099999999</c:v>
                </c:pt>
                <c:pt idx="72">
                  <c:v>0.16697937299999999</c:v>
                </c:pt>
                <c:pt idx="73">
                  <c:v>0.15398732400000001</c:v>
                </c:pt>
                <c:pt idx="74">
                  <c:v>0.14149583600000001</c:v>
                </c:pt>
                <c:pt idx="75">
                  <c:v>0.12955043799999999</c:v>
                </c:pt>
                <c:pt idx="76">
                  <c:v>0.118187257</c:v>
                </c:pt>
                <c:pt idx="77">
                  <c:v>0.107433311</c:v>
                </c:pt>
                <c:pt idx="78">
                  <c:v>9.7306937999999996E-2</c:v>
                </c:pt>
                <c:pt idx="79">
                  <c:v>8.7818333999999998E-2</c:v>
                </c:pt>
                <c:pt idx="80">
                  <c:v>7.8970178000000002E-2</c:v>
                </c:pt>
                <c:pt idx="81">
                  <c:v>7.0758330999999994E-2</c:v>
                </c:pt>
                <c:pt idx="82">
                  <c:v>6.3172575999999994E-2</c:v>
                </c:pt>
                <c:pt idx="83">
                  <c:v>5.6197389E-2</c:v>
                </c:pt>
                <c:pt idx="84">
                  <c:v>4.9812716E-2</c:v>
                </c:pt>
                <c:pt idx="85">
                  <c:v>4.3994749E-2</c:v>
                </c:pt>
                <c:pt idx="86">
                  <c:v>3.8716671000000001E-2</c:v>
                </c:pt>
                <c:pt idx="87">
                  <c:v>3.394937E-2</c:v>
                </c:pt>
                <c:pt idx="88">
                  <c:v>2.9662105000000001E-2</c:v>
                </c:pt>
                <c:pt idx="89">
                  <c:v>2.5823122E-2</c:v>
                </c:pt>
                <c:pt idx="90">
                  <c:v>2.2400209000000001E-2</c:v>
                </c:pt>
                <c:pt idx="91">
                  <c:v>1.9361185E-2</c:v>
                </c:pt>
                <c:pt idx="92">
                  <c:v>1.6674327999999999E-2</c:v>
                </c:pt>
                <c:pt idx="93">
                  <c:v>1.4308736000000001E-2</c:v>
                </c:pt>
                <c:pt idx="94">
                  <c:v>1.2234628000000001E-2</c:v>
                </c:pt>
                <c:pt idx="95">
                  <c:v>1.0423577E-2</c:v>
                </c:pt>
                <c:pt idx="96">
                  <c:v>8.8486980000000003E-3</c:v>
                </c:pt>
                <c:pt idx="97">
                  <c:v>7.48477E-3</c:v>
                </c:pt>
                <c:pt idx="98">
                  <c:v>6.3083260000000004E-3</c:v>
                </c:pt>
                <c:pt idx="99">
                  <c:v>5.2976869999999997E-3</c:v>
                </c:pt>
                <c:pt idx="100">
                  <c:v>4.4329720000000003E-3</c:v>
                </c:pt>
              </c:numCache>
            </c:numRef>
          </c:val>
          <c:smooth val="1"/>
          <c:extLst>
            <c:ext xmlns:c16="http://schemas.microsoft.com/office/drawing/2014/chart" uri="{C3380CC4-5D6E-409C-BE32-E72D297353CC}">
              <c16:uniqueId val="{00000001-121E-4E7C-BF11-F41C837F44D9}"/>
            </c:ext>
          </c:extLst>
        </c:ser>
        <c:dLbls>
          <c:showLegendKey val="0"/>
          <c:showVal val="0"/>
          <c:showCatName val="0"/>
          <c:showSerName val="0"/>
          <c:showPercent val="0"/>
          <c:showBubbleSize val="0"/>
        </c:dLbls>
        <c:marker val="1"/>
        <c:smooth val="0"/>
        <c:axId val="400501552"/>
        <c:axId val="400500768"/>
      </c:lineChart>
      <c:catAx>
        <c:axId val="400501552"/>
        <c:scaling>
          <c:orientation val="minMax"/>
        </c:scaling>
        <c:delete val="0"/>
        <c:axPos val="b"/>
        <c:numFmt formatCode="General" sourceLinked="1"/>
        <c:majorTickMark val="out"/>
        <c:minorTickMark val="none"/>
        <c:tickLblPos val="none"/>
        <c:spPr>
          <a:ln w="1775">
            <a:solidFill>
              <a:schemeClr val="tx1"/>
            </a:solidFill>
            <a:prstDash val="solid"/>
          </a:ln>
        </c:spPr>
        <c:crossAx val="400500768"/>
        <c:crosses val="autoZero"/>
        <c:auto val="0"/>
        <c:lblAlgn val="ctr"/>
        <c:lblOffset val="100"/>
        <c:tickMarkSkip val="1"/>
        <c:noMultiLvlLbl val="0"/>
      </c:catAx>
      <c:valAx>
        <c:axId val="400500768"/>
        <c:scaling>
          <c:orientation val="minMax"/>
        </c:scaling>
        <c:delete val="0"/>
        <c:axPos val="l"/>
        <c:numFmt formatCode="General" sourceLinked="1"/>
        <c:majorTickMark val="out"/>
        <c:minorTickMark val="none"/>
        <c:tickLblPos val="none"/>
        <c:spPr>
          <a:ln w="3551">
            <a:noFill/>
          </a:ln>
        </c:spPr>
        <c:crossAx val="400501552"/>
        <c:crosses val="autoZero"/>
        <c:crossBetween val="midCat"/>
      </c:valAx>
      <c:spPr>
        <a:noFill/>
        <a:ln w="14202">
          <a:noFill/>
        </a:ln>
      </c:spPr>
    </c:plotArea>
    <c:plotVisOnly val="1"/>
    <c:dispBlanksAs val="gap"/>
    <c:showDLblsOverMax val="0"/>
  </c:chart>
  <c:spPr>
    <a:noFill/>
    <a:ln>
      <a:noFill/>
    </a:ln>
  </c:spPr>
  <c:txPr>
    <a:bodyPr/>
    <a:lstStyle/>
    <a:p>
      <a:pPr>
        <a:defRPr sz="1006" b="1" i="0" u="none" strike="noStrike" baseline="0">
          <a:solidFill>
            <a:schemeClr val="tx1"/>
          </a:solidFill>
          <a:latin typeface="Arial"/>
          <a:ea typeface="Arial"/>
          <a:cs typeface="Aria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054263565891473E-2"/>
          <c:y val="3.5369774919614148E-2"/>
          <c:w val="0.98294573643410854"/>
          <c:h val="0.93569131832797425"/>
        </c:manualLayout>
      </c:layout>
      <c:areaChart>
        <c:grouping val="stacked"/>
        <c:varyColors val="0"/>
        <c:ser>
          <c:idx val="1"/>
          <c:order val="1"/>
          <c:tx>
            <c:strRef>
              <c:f>Sheet1!$A$3</c:f>
              <c:strCache>
                <c:ptCount val="1"/>
                <c:pt idx="0">
                  <c:v>Normal(0,1)</c:v>
                </c:pt>
              </c:strCache>
            </c:strRef>
          </c:tx>
          <c:spPr>
            <a:solidFill>
              <a:schemeClr val="accent2"/>
            </a:solidFill>
            <a:ln w="7101">
              <a:solidFill>
                <a:srgbClr val="00FFFF"/>
              </a:solidFill>
              <a:prstDash val="solid"/>
            </a:ln>
          </c:spPr>
          <c:cat>
            <c:numRef>
              <c:f>Sheet1!$B$1:$DD$1</c:f>
              <c:numCache>
                <c:formatCode>General</c:formatCode>
                <c:ptCount val="107"/>
                <c:pt idx="0">
                  <c:v>-3</c:v>
                </c:pt>
                <c:pt idx="1">
                  <c:v>-2.94</c:v>
                </c:pt>
                <c:pt idx="2">
                  <c:v>-2.88</c:v>
                </c:pt>
                <c:pt idx="3">
                  <c:v>-2.82</c:v>
                </c:pt>
                <c:pt idx="4">
                  <c:v>-2.76</c:v>
                </c:pt>
                <c:pt idx="5">
                  <c:v>-2.7</c:v>
                </c:pt>
                <c:pt idx="6">
                  <c:v>-2.64</c:v>
                </c:pt>
                <c:pt idx="7">
                  <c:v>-2.58</c:v>
                </c:pt>
                <c:pt idx="8">
                  <c:v>-2.52</c:v>
                </c:pt>
                <c:pt idx="9">
                  <c:v>-2.46</c:v>
                </c:pt>
                <c:pt idx="10">
                  <c:v>-2.4</c:v>
                </c:pt>
                <c:pt idx="11">
                  <c:v>-2.34</c:v>
                </c:pt>
                <c:pt idx="12">
                  <c:v>-2.2799999999999998</c:v>
                </c:pt>
                <c:pt idx="13">
                  <c:v>-2.2200000000000002</c:v>
                </c:pt>
                <c:pt idx="14">
                  <c:v>-2.16</c:v>
                </c:pt>
                <c:pt idx="15">
                  <c:v>-2.1</c:v>
                </c:pt>
                <c:pt idx="16">
                  <c:v>-2.04</c:v>
                </c:pt>
                <c:pt idx="17">
                  <c:v>-1.98</c:v>
                </c:pt>
                <c:pt idx="18">
                  <c:v>-1.92</c:v>
                </c:pt>
                <c:pt idx="19">
                  <c:v>-1.86</c:v>
                </c:pt>
                <c:pt idx="20">
                  <c:v>-1.8</c:v>
                </c:pt>
                <c:pt idx="21">
                  <c:v>-1.74</c:v>
                </c:pt>
                <c:pt idx="22">
                  <c:v>-1.68</c:v>
                </c:pt>
                <c:pt idx="23">
                  <c:v>-1.62</c:v>
                </c:pt>
                <c:pt idx="24">
                  <c:v>-1.56</c:v>
                </c:pt>
                <c:pt idx="25">
                  <c:v>-1.5</c:v>
                </c:pt>
                <c:pt idx="26">
                  <c:v>-1.44</c:v>
                </c:pt>
                <c:pt idx="27">
                  <c:v>-1.38</c:v>
                </c:pt>
                <c:pt idx="28">
                  <c:v>-1.32</c:v>
                </c:pt>
                <c:pt idx="29">
                  <c:v>-1.26</c:v>
                </c:pt>
                <c:pt idx="30">
                  <c:v>-1.2</c:v>
                </c:pt>
                <c:pt idx="31">
                  <c:v>-1.1399999999999999</c:v>
                </c:pt>
                <c:pt idx="32">
                  <c:v>-1.08</c:v>
                </c:pt>
                <c:pt idx="33">
                  <c:v>-1.02</c:v>
                </c:pt>
                <c:pt idx="34">
                  <c:v>-0.96</c:v>
                </c:pt>
                <c:pt idx="35">
                  <c:v>-0.9</c:v>
                </c:pt>
                <c:pt idx="36">
                  <c:v>-0.84</c:v>
                </c:pt>
                <c:pt idx="37">
                  <c:v>-0.78</c:v>
                </c:pt>
                <c:pt idx="38">
                  <c:v>-0.72</c:v>
                </c:pt>
                <c:pt idx="39">
                  <c:v>-0.66</c:v>
                </c:pt>
                <c:pt idx="40">
                  <c:v>-0.6</c:v>
                </c:pt>
                <c:pt idx="41">
                  <c:v>-0.54</c:v>
                </c:pt>
                <c:pt idx="42">
                  <c:v>-0.48</c:v>
                </c:pt>
                <c:pt idx="43">
                  <c:v>-0.42</c:v>
                </c:pt>
                <c:pt idx="44">
                  <c:v>-0.36</c:v>
                </c:pt>
                <c:pt idx="45">
                  <c:v>-0.3</c:v>
                </c:pt>
                <c:pt idx="46">
                  <c:v>-0.24</c:v>
                </c:pt>
                <c:pt idx="47">
                  <c:v>-0.18</c:v>
                </c:pt>
                <c:pt idx="48">
                  <c:v>-0.12</c:v>
                </c:pt>
                <c:pt idx="49">
                  <c:v>-0.06</c:v>
                </c:pt>
                <c:pt idx="50">
                  <c:v>0</c:v>
                </c:pt>
                <c:pt idx="51">
                  <c:v>0.06</c:v>
                </c:pt>
                <c:pt idx="52">
                  <c:v>0.12</c:v>
                </c:pt>
                <c:pt idx="53">
                  <c:v>0.18</c:v>
                </c:pt>
                <c:pt idx="54">
                  <c:v>0.24</c:v>
                </c:pt>
                <c:pt idx="55">
                  <c:v>0.3</c:v>
                </c:pt>
                <c:pt idx="56">
                  <c:v>0.36</c:v>
                </c:pt>
                <c:pt idx="57">
                  <c:v>0.42</c:v>
                </c:pt>
                <c:pt idx="58">
                  <c:v>0.48</c:v>
                </c:pt>
                <c:pt idx="59">
                  <c:v>0.54</c:v>
                </c:pt>
                <c:pt idx="60">
                  <c:v>0.6</c:v>
                </c:pt>
                <c:pt idx="61">
                  <c:v>0.66</c:v>
                </c:pt>
                <c:pt idx="62">
                  <c:v>0.72</c:v>
                </c:pt>
                <c:pt idx="63">
                  <c:v>0.78</c:v>
                </c:pt>
                <c:pt idx="64">
                  <c:v>0.84</c:v>
                </c:pt>
                <c:pt idx="65">
                  <c:v>0.9</c:v>
                </c:pt>
                <c:pt idx="66">
                  <c:v>0.96</c:v>
                </c:pt>
                <c:pt idx="67">
                  <c:v>1.02</c:v>
                </c:pt>
                <c:pt idx="68">
                  <c:v>1.08</c:v>
                </c:pt>
                <c:pt idx="69">
                  <c:v>1.1399999999999999</c:v>
                </c:pt>
                <c:pt idx="70">
                  <c:v>1.2</c:v>
                </c:pt>
                <c:pt idx="71">
                  <c:v>1.26</c:v>
                </c:pt>
                <c:pt idx="72">
                  <c:v>1.32</c:v>
                </c:pt>
                <c:pt idx="73">
                  <c:v>1.38</c:v>
                </c:pt>
                <c:pt idx="74">
                  <c:v>1.44</c:v>
                </c:pt>
                <c:pt idx="75">
                  <c:v>1.5</c:v>
                </c:pt>
                <c:pt idx="76">
                  <c:v>1.56</c:v>
                </c:pt>
                <c:pt idx="77">
                  <c:v>1.62</c:v>
                </c:pt>
                <c:pt idx="78">
                  <c:v>1.68</c:v>
                </c:pt>
                <c:pt idx="79">
                  <c:v>1.74</c:v>
                </c:pt>
                <c:pt idx="80">
                  <c:v>1.8</c:v>
                </c:pt>
                <c:pt idx="81">
                  <c:v>1.86</c:v>
                </c:pt>
                <c:pt idx="82">
                  <c:v>1.92</c:v>
                </c:pt>
                <c:pt idx="83">
                  <c:v>1.98</c:v>
                </c:pt>
                <c:pt idx="84">
                  <c:v>2.04</c:v>
                </c:pt>
                <c:pt idx="85">
                  <c:v>2.1</c:v>
                </c:pt>
                <c:pt idx="86">
                  <c:v>2.16</c:v>
                </c:pt>
                <c:pt idx="87">
                  <c:v>2.2200000000000002</c:v>
                </c:pt>
                <c:pt idx="88">
                  <c:v>2.2799999999999998</c:v>
                </c:pt>
                <c:pt idx="89">
                  <c:v>2.34</c:v>
                </c:pt>
                <c:pt idx="90">
                  <c:v>2.4</c:v>
                </c:pt>
                <c:pt idx="91">
                  <c:v>2.46</c:v>
                </c:pt>
                <c:pt idx="92">
                  <c:v>2.52</c:v>
                </c:pt>
                <c:pt idx="93">
                  <c:v>2.58</c:v>
                </c:pt>
                <c:pt idx="94">
                  <c:v>2.64</c:v>
                </c:pt>
                <c:pt idx="95">
                  <c:v>2.7</c:v>
                </c:pt>
                <c:pt idx="96">
                  <c:v>2.76</c:v>
                </c:pt>
                <c:pt idx="97">
                  <c:v>2.82</c:v>
                </c:pt>
                <c:pt idx="98">
                  <c:v>2.88</c:v>
                </c:pt>
                <c:pt idx="99">
                  <c:v>2.94</c:v>
                </c:pt>
                <c:pt idx="100">
                  <c:v>3</c:v>
                </c:pt>
              </c:numCache>
            </c:numRef>
          </c:cat>
          <c:val>
            <c:numRef>
              <c:f>Sheet1!$B$3:$DD$3</c:f>
              <c:numCache>
                <c:formatCode>General</c:formatCode>
                <c:ptCount val="107"/>
                <c:pt idx="0">
                  <c:v>4.4329720000000003E-3</c:v>
                </c:pt>
                <c:pt idx="1">
                  <c:v>5.2976869999999997E-3</c:v>
                </c:pt>
                <c:pt idx="2">
                  <c:v>6.3083260000000004E-3</c:v>
                </c:pt>
                <c:pt idx="3">
                  <c:v>7.48477E-3</c:v>
                </c:pt>
                <c:pt idx="4">
                  <c:v>8.8486980000000003E-3</c:v>
                </c:pt>
                <c:pt idx="5">
                  <c:v>1.0423577E-2</c:v>
                </c:pt>
                <c:pt idx="6">
                  <c:v>1.2234628000000001E-2</c:v>
                </c:pt>
                <c:pt idx="7">
                  <c:v>1.4308736000000001E-2</c:v>
                </c:pt>
                <c:pt idx="8">
                  <c:v>1.6674327999999999E-2</c:v>
                </c:pt>
                <c:pt idx="9">
                  <c:v>1.9361185E-2</c:v>
                </c:pt>
                <c:pt idx="10">
                  <c:v>2.2400209000000001E-2</c:v>
                </c:pt>
                <c:pt idx="11">
                  <c:v>2.5823122E-2</c:v>
                </c:pt>
                <c:pt idx="12">
                  <c:v>2.9662105000000001E-2</c:v>
                </c:pt>
                <c:pt idx="13">
                  <c:v>3.394937E-2</c:v>
                </c:pt>
                <c:pt idx="14">
                  <c:v>3.8716671000000001E-2</c:v>
                </c:pt>
                <c:pt idx="15">
                  <c:v>4.3994749E-2</c:v>
                </c:pt>
                <c:pt idx="16">
                  <c:v>4.9812716E-2</c:v>
                </c:pt>
                <c:pt idx="17">
                  <c:v>5.6197389E-2</c:v>
                </c:pt>
                <c:pt idx="18">
                  <c:v>6.3172575999999994E-2</c:v>
                </c:pt>
                <c:pt idx="19">
                  <c:v>7.0758330999999994E-2</c:v>
                </c:pt>
                <c:pt idx="20">
                  <c:v>7.8970178000000002E-2</c:v>
                </c:pt>
                <c:pt idx="21">
                  <c:v>8.7818333999999998E-2</c:v>
                </c:pt>
                <c:pt idx="22">
                  <c:v>9.7306937999999996E-2</c:v>
                </c:pt>
                <c:pt idx="23">
                  <c:v>0.107433311</c:v>
                </c:pt>
                <c:pt idx="24">
                  <c:v>0.118187257</c:v>
                </c:pt>
                <c:pt idx="25">
                  <c:v>0.12955043799999999</c:v>
                </c:pt>
                <c:pt idx="26">
                  <c:v>0.14149583600000001</c:v>
                </c:pt>
                <c:pt idx="27">
                  <c:v>0.15398732400000001</c:v>
                </c:pt>
                <c:pt idx="28">
                  <c:v>0.16697937299999999</c:v>
                </c:pt>
                <c:pt idx="29">
                  <c:v>0.18041690099999999</c:v>
                </c:pt>
                <c:pt idx="30">
                  <c:v>0.194235296</c:v>
                </c:pt>
                <c:pt idx="31">
                  <c:v>0.208360612</c:v>
                </c:pt>
                <c:pt idx="32">
                  <c:v>0.22270995800000001</c:v>
                </c:pt>
                <c:pt idx="33">
                  <c:v>0.237192083</c:v>
                </c:pt>
                <c:pt idx="34">
                  <c:v>0.25170815200000002</c:v>
                </c:pt>
                <c:pt idx="35">
                  <c:v>0.26615272200000001</c:v>
                </c:pt>
                <c:pt idx="36">
                  <c:v>0.280414899</c:v>
                </c:pt>
                <c:pt idx="37">
                  <c:v>0.29437965799999999</c:v>
                </c:pt>
                <c:pt idx="38">
                  <c:v>0.307929324</c:v>
                </c:pt>
              </c:numCache>
            </c:numRef>
          </c:val>
          <c:extLst>
            <c:ext xmlns:c16="http://schemas.microsoft.com/office/drawing/2014/chart" uri="{C3380CC4-5D6E-409C-BE32-E72D297353CC}">
              <c16:uniqueId val="{00000000-6663-471A-B032-6A2249D8CE1C}"/>
            </c:ext>
          </c:extLst>
        </c:ser>
        <c:dLbls>
          <c:showLegendKey val="0"/>
          <c:showVal val="0"/>
          <c:showCatName val="0"/>
          <c:showSerName val="0"/>
          <c:showPercent val="0"/>
          <c:showBubbleSize val="0"/>
        </c:dLbls>
        <c:axId val="400501944"/>
        <c:axId val="400502336"/>
      </c:areaChart>
      <c:lineChart>
        <c:grouping val="standard"/>
        <c:varyColors val="0"/>
        <c:ser>
          <c:idx val="0"/>
          <c:order val="0"/>
          <c:tx>
            <c:strRef>
              <c:f>Sheet1!$A$2</c:f>
              <c:strCache>
                <c:ptCount val="1"/>
                <c:pt idx="0">
                  <c:v>Normal(0,1)</c:v>
                </c:pt>
              </c:strCache>
            </c:strRef>
          </c:tx>
          <c:spPr>
            <a:ln w="21304">
              <a:solidFill>
                <a:srgbClr val="FF0000"/>
              </a:solidFill>
              <a:prstDash val="solid"/>
            </a:ln>
          </c:spPr>
          <c:marker>
            <c:symbol val="none"/>
          </c:marker>
          <c:cat>
            <c:numRef>
              <c:f>Sheet1!$B$1:$DD$1</c:f>
              <c:numCache>
                <c:formatCode>General</c:formatCode>
                <c:ptCount val="107"/>
                <c:pt idx="0">
                  <c:v>-3</c:v>
                </c:pt>
                <c:pt idx="1">
                  <c:v>-2.94</c:v>
                </c:pt>
                <c:pt idx="2">
                  <c:v>-2.88</c:v>
                </c:pt>
                <c:pt idx="3">
                  <c:v>-2.82</c:v>
                </c:pt>
                <c:pt idx="4">
                  <c:v>-2.76</c:v>
                </c:pt>
                <c:pt idx="5">
                  <c:v>-2.7</c:v>
                </c:pt>
                <c:pt idx="6">
                  <c:v>-2.64</c:v>
                </c:pt>
                <c:pt idx="7">
                  <c:v>-2.58</c:v>
                </c:pt>
                <c:pt idx="8">
                  <c:v>-2.52</c:v>
                </c:pt>
                <c:pt idx="9">
                  <c:v>-2.46</c:v>
                </c:pt>
                <c:pt idx="10">
                  <c:v>-2.4</c:v>
                </c:pt>
                <c:pt idx="11">
                  <c:v>-2.34</c:v>
                </c:pt>
                <c:pt idx="12">
                  <c:v>-2.2799999999999998</c:v>
                </c:pt>
                <c:pt idx="13">
                  <c:v>-2.2200000000000002</c:v>
                </c:pt>
                <c:pt idx="14">
                  <c:v>-2.16</c:v>
                </c:pt>
                <c:pt idx="15">
                  <c:v>-2.1</c:v>
                </c:pt>
                <c:pt idx="16">
                  <c:v>-2.04</c:v>
                </c:pt>
                <c:pt idx="17">
                  <c:v>-1.98</c:v>
                </c:pt>
                <c:pt idx="18">
                  <c:v>-1.92</c:v>
                </c:pt>
                <c:pt idx="19">
                  <c:v>-1.86</c:v>
                </c:pt>
                <c:pt idx="20">
                  <c:v>-1.8</c:v>
                </c:pt>
                <c:pt idx="21">
                  <c:v>-1.74</c:v>
                </c:pt>
                <c:pt idx="22">
                  <c:v>-1.68</c:v>
                </c:pt>
                <c:pt idx="23">
                  <c:v>-1.62</c:v>
                </c:pt>
                <c:pt idx="24">
                  <c:v>-1.56</c:v>
                </c:pt>
                <c:pt idx="25">
                  <c:v>-1.5</c:v>
                </c:pt>
                <c:pt idx="26">
                  <c:v>-1.44</c:v>
                </c:pt>
                <c:pt idx="27">
                  <c:v>-1.38</c:v>
                </c:pt>
                <c:pt idx="28">
                  <c:v>-1.32</c:v>
                </c:pt>
                <c:pt idx="29">
                  <c:v>-1.26</c:v>
                </c:pt>
                <c:pt idx="30">
                  <c:v>-1.2</c:v>
                </c:pt>
                <c:pt idx="31">
                  <c:v>-1.1399999999999999</c:v>
                </c:pt>
                <c:pt idx="32">
                  <c:v>-1.08</c:v>
                </c:pt>
                <c:pt idx="33">
                  <c:v>-1.02</c:v>
                </c:pt>
                <c:pt idx="34">
                  <c:v>-0.96</c:v>
                </c:pt>
                <c:pt idx="35">
                  <c:v>-0.9</c:v>
                </c:pt>
                <c:pt idx="36">
                  <c:v>-0.84</c:v>
                </c:pt>
                <c:pt idx="37">
                  <c:v>-0.78</c:v>
                </c:pt>
                <c:pt idx="38">
                  <c:v>-0.72</c:v>
                </c:pt>
                <c:pt idx="39">
                  <c:v>-0.66</c:v>
                </c:pt>
                <c:pt idx="40">
                  <c:v>-0.6</c:v>
                </c:pt>
                <c:pt idx="41">
                  <c:v>-0.54</c:v>
                </c:pt>
                <c:pt idx="42">
                  <c:v>-0.48</c:v>
                </c:pt>
                <c:pt idx="43">
                  <c:v>-0.42</c:v>
                </c:pt>
                <c:pt idx="44">
                  <c:v>-0.36</c:v>
                </c:pt>
                <c:pt idx="45">
                  <c:v>-0.3</c:v>
                </c:pt>
                <c:pt idx="46">
                  <c:v>-0.24</c:v>
                </c:pt>
                <c:pt idx="47">
                  <c:v>-0.18</c:v>
                </c:pt>
                <c:pt idx="48">
                  <c:v>-0.12</c:v>
                </c:pt>
                <c:pt idx="49">
                  <c:v>-0.06</c:v>
                </c:pt>
                <c:pt idx="50">
                  <c:v>0</c:v>
                </c:pt>
                <c:pt idx="51">
                  <c:v>0.06</c:v>
                </c:pt>
                <c:pt idx="52">
                  <c:v>0.12</c:v>
                </c:pt>
                <c:pt idx="53">
                  <c:v>0.18</c:v>
                </c:pt>
                <c:pt idx="54">
                  <c:v>0.24</c:v>
                </c:pt>
                <c:pt idx="55">
                  <c:v>0.3</c:v>
                </c:pt>
                <c:pt idx="56">
                  <c:v>0.36</c:v>
                </c:pt>
                <c:pt idx="57">
                  <c:v>0.42</c:v>
                </c:pt>
                <c:pt idx="58">
                  <c:v>0.48</c:v>
                </c:pt>
                <c:pt idx="59">
                  <c:v>0.54</c:v>
                </c:pt>
                <c:pt idx="60">
                  <c:v>0.6</c:v>
                </c:pt>
                <c:pt idx="61">
                  <c:v>0.66</c:v>
                </c:pt>
                <c:pt idx="62">
                  <c:v>0.72</c:v>
                </c:pt>
                <c:pt idx="63">
                  <c:v>0.78</c:v>
                </c:pt>
                <c:pt idx="64">
                  <c:v>0.84</c:v>
                </c:pt>
                <c:pt idx="65">
                  <c:v>0.9</c:v>
                </c:pt>
                <c:pt idx="66">
                  <c:v>0.96</c:v>
                </c:pt>
                <c:pt idx="67">
                  <c:v>1.02</c:v>
                </c:pt>
                <c:pt idx="68">
                  <c:v>1.08</c:v>
                </c:pt>
                <c:pt idx="69">
                  <c:v>1.1399999999999999</c:v>
                </c:pt>
                <c:pt idx="70">
                  <c:v>1.2</c:v>
                </c:pt>
                <c:pt idx="71">
                  <c:v>1.26</c:v>
                </c:pt>
                <c:pt idx="72">
                  <c:v>1.32</c:v>
                </c:pt>
                <c:pt idx="73">
                  <c:v>1.38</c:v>
                </c:pt>
                <c:pt idx="74">
                  <c:v>1.44</c:v>
                </c:pt>
                <c:pt idx="75">
                  <c:v>1.5</c:v>
                </c:pt>
                <c:pt idx="76">
                  <c:v>1.56</c:v>
                </c:pt>
                <c:pt idx="77">
                  <c:v>1.62</c:v>
                </c:pt>
                <c:pt idx="78">
                  <c:v>1.68</c:v>
                </c:pt>
                <c:pt idx="79">
                  <c:v>1.74</c:v>
                </c:pt>
                <c:pt idx="80">
                  <c:v>1.8</c:v>
                </c:pt>
                <c:pt idx="81">
                  <c:v>1.86</c:v>
                </c:pt>
                <c:pt idx="82">
                  <c:v>1.92</c:v>
                </c:pt>
                <c:pt idx="83">
                  <c:v>1.98</c:v>
                </c:pt>
                <c:pt idx="84">
                  <c:v>2.04</c:v>
                </c:pt>
                <c:pt idx="85">
                  <c:v>2.1</c:v>
                </c:pt>
                <c:pt idx="86">
                  <c:v>2.16</c:v>
                </c:pt>
                <c:pt idx="87">
                  <c:v>2.2200000000000002</c:v>
                </c:pt>
                <c:pt idx="88">
                  <c:v>2.2799999999999998</c:v>
                </c:pt>
                <c:pt idx="89">
                  <c:v>2.34</c:v>
                </c:pt>
                <c:pt idx="90">
                  <c:v>2.4</c:v>
                </c:pt>
                <c:pt idx="91">
                  <c:v>2.46</c:v>
                </c:pt>
                <c:pt idx="92">
                  <c:v>2.52</c:v>
                </c:pt>
                <c:pt idx="93">
                  <c:v>2.58</c:v>
                </c:pt>
                <c:pt idx="94">
                  <c:v>2.64</c:v>
                </c:pt>
                <c:pt idx="95">
                  <c:v>2.7</c:v>
                </c:pt>
                <c:pt idx="96">
                  <c:v>2.76</c:v>
                </c:pt>
                <c:pt idx="97">
                  <c:v>2.82</c:v>
                </c:pt>
                <c:pt idx="98">
                  <c:v>2.88</c:v>
                </c:pt>
                <c:pt idx="99">
                  <c:v>2.94</c:v>
                </c:pt>
                <c:pt idx="100">
                  <c:v>3</c:v>
                </c:pt>
              </c:numCache>
            </c:numRef>
          </c:cat>
          <c:val>
            <c:numRef>
              <c:f>Sheet1!$B$2:$DD$2</c:f>
              <c:numCache>
                <c:formatCode>General</c:formatCode>
                <c:ptCount val="107"/>
                <c:pt idx="0">
                  <c:v>4.4329720000000003E-3</c:v>
                </c:pt>
                <c:pt idx="1">
                  <c:v>5.2976869999999997E-3</c:v>
                </c:pt>
                <c:pt idx="2">
                  <c:v>6.3083260000000004E-3</c:v>
                </c:pt>
                <c:pt idx="3">
                  <c:v>7.48477E-3</c:v>
                </c:pt>
                <c:pt idx="4">
                  <c:v>8.8486980000000003E-3</c:v>
                </c:pt>
                <c:pt idx="5">
                  <c:v>1.0423577E-2</c:v>
                </c:pt>
                <c:pt idx="6">
                  <c:v>1.2234628000000001E-2</c:v>
                </c:pt>
                <c:pt idx="7">
                  <c:v>1.4308736000000001E-2</c:v>
                </c:pt>
                <c:pt idx="8">
                  <c:v>1.6674327999999999E-2</c:v>
                </c:pt>
                <c:pt idx="9">
                  <c:v>1.9361185E-2</c:v>
                </c:pt>
                <c:pt idx="10">
                  <c:v>2.2400209000000001E-2</c:v>
                </c:pt>
                <c:pt idx="11">
                  <c:v>2.5823122E-2</c:v>
                </c:pt>
                <c:pt idx="12">
                  <c:v>2.9662105000000001E-2</c:v>
                </c:pt>
                <c:pt idx="13">
                  <c:v>3.394937E-2</c:v>
                </c:pt>
                <c:pt idx="14">
                  <c:v>3.8716671000000001E-2</c:v>
                </c:pt>
                <c:pt idx="15">
                  <c:v>4.3994749E-2</c:v>
                </c:pt>
                <c:pt idx="16">
                  <c:v>4.9812716E-2</c:v>
                </c:pt>
                <c:pt idx="17">
                  <c:v>5.6197389E-2</c:v>
                </c:pt>
                <c:pt idx="18">
                  <c:v>6.3172575999999994E-2</c:v>
                </c:pt>
                <c:pt idx="19">
                  <c:v>7.0758330999999994E-2</c:v>
                </c:pt>
                <c:pt idx="20">
                  <c:v>7.8970178000000002E-2</c:v>
                </c:pt>
                <c:pt idx="21">
                  <c:v>8.7818333999999998E-2</c:v>
                </c:pt>
                <c:pt idx="22">
                  <c:v>9.7306937999999996E-2</c:v>
                </c:pt>
                <c:pt idx="23">
                  <c:v>0.107433311</c:v>
                </c:pt>
                <c:pt idx="24">
                  <c:v>0.118187257</c:v>
                </c:pt>
                <c:pt idx="25">
                  <c:v>0.12955043799999999</c:v>
                </c:pt>
                <c:pt idx="26">
                  <c:v>0.14149583600000001</c:v>
                </c:pt>
                <c:pt idx="27">
                  <c:v>0.15398732400000001</c:v>
                </c:pt>
                <c:pt idx="28">
                  <c:v>0.16697937299999999</c:v>
                </c:pt>
                <c:pt idx="29">
                  <c:v>0.18041690099999999</c:v>
                </c:pt>
                <c:pt idx="30">
                  <c:v>0.194235296</c:v>
                </c:pt>
                <c:pt idx="31">
                  <c:v>0.208360612</c:v>
                </c:pt>
                <c:pt idx="32">
                  <c:v>0.22270995800000001</c:v>
                </c:pt>
                <c:pt idx="33">
                  <c:v>0.237192083</c:v>
                </c:pt>
                <c:pt idx="34">
                  <c:v>0.25170815200000002</c:v>
                </c:pt>
                <c:pt idx="35">
                  <c:v>0.26615272200000001</c:v>
                </c:pt>
                <c:pt idx="36">
                  <c:v>0.280414899</c:v>
                </c:pt>
                <c:pt idx="37">
                  <c:v>0.29437965799999999</c:v>
                </c:pt>
                <c:pt idx="38">
                  <c:v>0.307929324</c:v>
                </c:pt>
                <c:pt idx="39">
                  <c:v>0.32094516699999998</c:v>
                </c:pt>
                <c:pt idx="40">
                  <c:v>0.33330910000000002</c:v>
                </c:pt>
                <c:pt idx="41">
                  <c:v>0.34490543899999998</c:v>
                </c:pt>
                <c:pt idx="42">
                  <c:v>0.35562268299999999</c:v>
                </c:pt>
                <c:pt idx="43">
                  <c:v>0.365355294</c:v>
                </c:pt>
                <c:pt idx="44">
                  <c:v>0.37400541999999998</c:v>
                </c:pt>
                <c:pt idx="45">
                  <c:v>0.38148452599999999</c:v>
                </c:pt>
                <c:pt idx="46">
                  <c:v>0.387714905</c:v>
                </c:pt>
                <c:pt idx="47">
                  <c:v>0.39263101900000003</c:v>
                </c:pt>
                <c:pt idx="48">
                  <c:v>0.39618064800000002</c:v>
                </c:pt>
                <c:pt idx="49">
                  <c:v>0.39832581</c:v>
                </c:pt>
                <c:pt idx="50">
                  <c:v>0.39904344200000003</c:v>
                </c:pt>
                <c:pt idx="51">
                  <c:v>0.39832581</c:v>
                </c:pt>
                <c:pt idx="52">
                  <c:v>0.39618064800000002</c:v>
                </c:pt>
                <c:pt idx="53">
                  <c:v>0.39263101900000003</c:v>
                </c:pt>
                <c:pt idx="54">
                  <c:v>0.387714905</c:v>
                </c:pt>
                <c:pt idx="55">
                  <c:v>0.38148452599999999</c:v>
                </c:pt>
                <c:pt idx="56">
                  <c:v>0.37400541999999998</c:v>
                </c:pt>
                <c:pt idx="57">
                  <c:v>0.365355294</c:v>
                </c:pt>
                <c:pt idx="58">
                  <c:v>0.35562268299999999</c:v>
                </c:pt>
                <c:pt idx="59">
                  <c:v>0.34490543899999998</c:v>
                </c:pt>
                <c:pt idx="60">
                  <c:v>0.33330910000000002</c:v>
                </c:pt>
                <c:pt idx="61">
                  <c:v>0.32094516699999998</c:v>
                </c:pt>
                <c:pt idx="62">
                  <c:v>0.307929324</c:v>
                </c:pt>
                <c:pt idx="63">
                  <c:v>0.29437965799999999</c:v>
                </c:pt>
                <c:pt idx="64">
                  <c:v>0.280414899</c:v>
                </c:pt>
                <c:pt idx="65">
                  <c:v>0.26615272200000001</c:v>
                </c:pt>
                <c:pt idx="66">
                  <c:v>0.25170815200000002</c:v>
                </c:pt>
                <c:pt idx="67">
                  <c:v>0.237192083</c:v>
                </c:pt>
                <c:pt idx="68">
                  <c:v>0.22270995800000001</c:v>
                </c:pt>
                <c:pt idx="69">
                  <c:v>0.208360612</c:v>
                </c:pt>
                <c:pt idx="70">
                  <c:v>0.194235296</c:v>
                </c:pt>
                <c:pt idx="71">
                  <c:v>0.18041690099999999</c:v>
                </c:pt>
                <c:pt idx="72">
                  <c:v>0.16697937299999999</c:v>
                </c:pt>
                <c:pt idx="73">
                  <c:v>0.15398732400000001</c:v>
                </c:pt>
                <c:pt idx="74">
                  <c:v>0.14149583600000001</c:v>
                </c:pt>
                <c:pt idx="75">
                  <c:v>0.12955043799999999</c:v>
                </c:pt>
                <c:pt idx="76">
                  <c:v>0.118187257</c:v>
                </c:pt>
                <c:pt idx="77">
                  <c:v>0.107433311</c:v>
                </c:pt>
                <c:pt idx="78">
                  <c:v>9.7306937999999996E-2</c:v>
                </c:pt>
                <c:pt idx="79">
                  <c:v>8.7818333999999998E-2</c:v>
                </c:pt>
                <c:pt idx="80">
                  <c:v>7.8970178000000002E-2</c:v>
                </c:pt>
                <c:pt idx="81">
                  <c:v>7.0758330999999994E-2</c:v>
                </c:pt>
                <c:pt idx="82">
                  <c:v>6.3172575999999994E-2</c:v>
                </c:pt>
                <c:pt idx="83">
                  <c:v>5.6197389E-2</c:v>
                </c:pt>
                <c:pt idx="84">
                  <c:v>4.9812716E-2</c:v>
                </c:pt>
                <c:pt idx="85">
                  <c:v>4.3994749E-2</c:v>
                </c:pt>
                <c:pt idx="86">
                  <c:v>3.8716671000000001E-2</c:v>
                </c:pt>
                <c:pt idx="87">
                  <c:v>3.394937E-2</c:v>
                </c:pt>
                <c:pt idx="88">
                  <c:v>2.9662105000000001E-2</c:v>
                </c:pt>
                <c:pt idx="89">
                  <c:v>2.5823122E-2</c:v>
                </c:pt>
                <c:pt idx="90">
                  <c:v>2.2400209000000001E-2</c:v>
                </c:pt>
                <c:pt idx="91">
                  <c:v>1.9361185E-2</c:v>
                </c:pt>
                <c:pt idx="92">
                  <c:v>1.6674327999999999E-2</c:v>
                </c:pt>
                <c:pt idx="93">
                  <c:v>1.4308736000000001E-2</c:v>
                </c:pt>
                <c:pt idx="94">
                  <c:v>1.2234628000000001E-2</c:v>
                </c:pt>
                <c:pt idx="95">
                  <c:v>1.0423577E-2</c:v>
                </c:pt>
                <c:pt idx="96">
                  <c:v>8.8486980000000003E-3</c:v>
                </c:pt>
                <c:pt idx="97">
                  <c:v>7.48477E-3</c:v>
                </c:pt>
                <c:pt idx="98">
                  <c:v>6.3083260000000004E-3</c:v>
                </c:pt>
                <c:pt idx="99">
                  <c:v>5.2976869999999997E-3</c:v>
                </c:pt>
                <c:pt idx="100">
                  <c:v>4.4329720000000003E-3</c:v>
                </c:pt>
              </c:numCache>
            </c:numRef>
          </c:val>
          <c:smooth val="1"/>
          <c:extLst>
            <c:ext xmlns:c16="http://schemas.microsoft.com/office/drawing/2014/chart" uri="{C3380CC4-5D6E-409C-BE32-E72D297353CC}">
              <c16:uniqueId val="{00000001-6663-471A-B032-6A2249D8CE1C}"/>
            </c:ext>
          </c:extLst>
        </c:ser>
        <c:dLbls>
          <c:showLegendKey val="0"/>
          <c:showVal val="0"/>
          <c:showCatName val="0"/>
          <c:showSerName val="0"/>
          <c:showPercent val="0"/>
          <c:showBubbleSize val="0"/>
        </c:dLbls>
        <c:marker val="1"/>
        <c:smooth val="0"/>
        <c:axId val="400501944"/>
        <c:axId val="400502336"/>
      </c:lineChart>
      <c:catAx>
        <c:axId val="400501944"/>
        <c:scaling>
          <c:orientation val="minMax"/>
        </c:scaling>
        <c:delete val="0"/>
        <c:axPos val="b"/>
        <c:numFmt formatCode="General" sourceLinked="1"/>
        <c:majorTickMark val="out"/>
        <c:minorTickMark val="none"/>
        <c:tickLblPos val="none"/>
        <c:spPr>
          <a:ln w="1775">
            <a:solidFill>
              <a:schemeClr val="tx1"/>
            </a:solidFill>
            <a:prstDash val="solid"/>
          </a:ln>
        </c:spPr>
        <c:crossAx val="400502336"/>
        <c:crosses val="autoZero"/>
        <c:auto val="0"/>
        <c:lblAlgn val="ctr"/>
        <c:lblOffset val="100"/>
        <c:tickMarkSkip val="1"/>
        <c:noMultiLvlLbl val="0"/>
      </c:catAx>
      <c:valAx>
        <c:axId val="400502336"/>
        <c:scaling>
          <c:orientation val="minMax"/>
        </c:scaling>
        <c:delete val="0"/>
        <c:axPos val="l"/>
        <c:numFmt formatCode="General" sourceLinked="1"/>
        <c:majorTickMark val="out"/>
        <c:minorTickMark val="none"/>
        <c:tickLblPos val="none"/>
        <c:spPr>
          <a:ln w="3551">
            <a:noFill/>
          </a:ln>
        </c:spPr>
        <c:crossAx val="400501944"/>
        <c:crosses val="autoZero"/>
        <c:crossBetween val="midCat"/>
      </c:valAx>
      <c:spPr>
        <a:noFill/>
        <a:ln w="14202">
          <a:noFill/>
        </a:ln>
      </c:spPr>
    </c:plotArea>
    <c:plotVisOnly val="1"/>
    <c:dispBlanksAs val="gap"/>
    <c:showDLblsOverMax val="0"/>
  </c:chart>
  <c:spPr>
    <a:noFill/>
    <a:ln>
      <a:noFill/>
    </a:ln>
  </c:spPr>
  <c:txPr>
    <a:bodyPr/>
    <a:lstStyle/>
    <a:p>
      <a:pPr>
        <a:defRPr sz="1006" b="1" i="0" u="none" strike="noStrike" baseline="0">
          <a:solidFill>
            <a:schemeClr val="tx1"/>
          </a:solidFill>
          <a:latin typeface="Arial"/>
          <a:ea typeface="Arial"/>
          <a:cs typeface="Aria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ea typeface="ＭＳ Ｐゴシック" pitchFamily="34" charset="-128"/>
              </a:defRPr>
            </a:lvl1pPr>
          </a:lstStyle>
          <a:p>
            <a:pPr>
              <a:defRPr/>
            </a:pPr>
            <a:fld id="{1DF3D1E2-B3DD-48DB-8E87-78556726D9D9}" type="datetime1">
              <a:rPr lang="en-US"/>
              <a:pPr>
                <a:defRPr/>
              </a:pPr>
              <a:t>9/12/2026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ea typeface="ＭＳ Ｐゴシック" charset="-128"/>
              </a:defRPr>
            </a:lvl1pPr>
          </a:lstStyle>
          <a:p>
            <a:pPr>
              <a:defRPr/>
            </a:pPr>
            <a:fld id="{1EC4E1C1-F383-48DF-B7CA-250091B0B3BF}" type="slidenum">
              <a:rPr lang="en-US" altLang="en-US"/>
              <a:pPr>
                <a:defRPr/>
              </a:pPr>
              <a:t>‹#›</a:t>
            </a:fld>
            <a:endParaRPr lang="en-US" altLang="en-US" dirty="0"/>
          </a:p>
        </p:txBody>
      </p:sp>
    </p:spTree>
    <p:extLst>
      <p:ext uri="{BB962C8B-B14F-4D97-AF65-F5344CB8AC3E}">
        <p14:creationId xmlns:p14="http://schemas.microsoft.com/office/powerpoint/2010/main" val="29821570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ea typeface="ＭＳ Ｐゴシック" pitchFamily="34" charset="-128"/>
              </a:defRPr>
            </a:lvl1pPr>
          </a:lstStyle>
          <a:p>
            <a:pPr>
              <a:defRPr/>
            </a:pPr>
            <a:fld id="{EF0F6B4D-D1BB-4EE5-9197-32104424CBF6}" type="datetime1">
              <a:rPr lang="en-US"/>
              <a:pPr>
                <a:defRPr/>
              </a:pPr>
              <a:t>9/12/2026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ea typeface="ＭＳ Ｐゴシック" charset="-128"/>
              </a:defRPr>
            </a:lvl1pPr>
          </a:lstStyle>
          <a:p>
            <a:pPr>
              <a:defRPr/>
            </a:pPr>
            <a:fld id="{D1174C6B-241A-4D92-B205-919487F7454D}" type="slidenum">
              <a:rPr lang="en-US" altLang="en-US"/>
              <a:pPr>
                <a:defRPr/>
              </a:pPr>
              <a:t>‹#›</a:t>
            </a:fld>
            <a:endParaRPr lang="en-US" altLang="en-US" dirty="0"/>
          </a:p>
        </p:txBody>
      </p:sp>
    </p:spTree>
    <p:extLst>
      <p:ext uri="{BB962C8B-B14F-4D97-AF65-F5344CB8AC3E}">
        <p14:creationId xmlns:p14="http://schemas.microsoft.com/office/powerpoint/2010/main" val="63860642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ＭＳ Ｐゴシック" pitchFamily="-1"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tatisticshowto.com/probability-and-statistics/skewed-distribution/"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scienceblog.cancerresearchuk.org/2015/02/04/why-are-cancer-rates-increasing/"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clean dataset… however, in reality,  there are a lot of issues</a:t>
            </a:r>
            <a:r>
              <a:rPr lang="en-US" baseline="0" dirty="0"/>
              <a:t> regarding raw data such as missing data, coding error, inconsistency, etc. (example data)</a:t>
            </a:r>
            <a:endParaRPr lang="en-US" dirty="0"/>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5</a:t>
            </a:fld>
            <a:endParaRPr lang="en-US" altLang="en-US" dirty="0"/>
          </a:p>
        </p:txBody>
      </p:sp>
    </p:spTree>
    <p:extLst>
      <p:ext uri="{BB962C8B-B14F-4D97-AF65-F5344CB8AC3E}">
        <p14:creationId xmlns:p14="http://schemas.microsoft.com/office/powerpoint/2010/main" val="4253544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a:t>
            </a:r>
            <a:r>
              <a:rPr lang="en-US" baseline="0" dirty="0"/>
              <a:t> data may leave you only few cases for a specific study question after filtering the data (by specific criteria)</a:t>
            </a:r>
            <a:endParaRPr lang="en-US" dirty="0"/>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7</a:t>
            </a:fld>
            <a:endParaRPr lang="en-US" altLang="en-US" dirty="0"/>
          </a:p>
        </p:txBody>
      </p:sp>
    </p:spTree>
    <p:extLst>
      <p:ext uri="{BB962C8B-B14F-4D97-AF65-F5344CB8AC3E}">
        <p14:creationId xmlns:p14="http://schemas.microsoft.com/office/powerpoint/2010/main" val="1837615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messy,</a:t>
            </a:r>
            <a:r>
              <a:rPr lang="en-US" baseline="0" dirty="0"/>
              <a:t> requiring a lot of cleaning.</a:t>
            </a:r>
            <a:endParaRPr lang="en-US" dirty="0"/>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8</a:t>
            </a:fld>
            <a:endParaRPr lang="en-US" altLang="en-US" dirty="0"/>
          </a:p>
        </p:txBody>
      </p:sp>
    </p:spTree>
    <p:extLst>
      <p:ext uri="{BB962C8B-B14F-4D97-AF65-F5344CB8AC3E}">
        <p14:creationId xmlns:p14="http://schemas.microsoft.com/office/powerpoint/2010/main" val="2588500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clean dataset… however, in reality,  there are a lot of issues</a:t>
            </a:r>
            <a:r>
              <a:rPr lang="en-US" baseline="0" dirty="0"/>
              <a:t> regarding raw data such as missing data, coding error, inconsistency, etc. (example data)</a:t>
            </a:r>
            <a:endParaRPr lang="en-US" dirty="0"/>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12</a:t>
            </a:fld>
            <a:endParaRPr lang="en-US" altLang="en-US" dirty="0"/>
          </a:p>
        </p:txBody>
      </p:sp>
    </p:spTree>
    <p:extLst>
      <p:ext uri="{BB962C8B-B14F-4D97-AF65-F5344CB8AC3E}">
        <p14:creationId xmlns:p14="http://schemas.microsoft.com/office/powerpoint/2010/main" val="2793848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anose="020B0600070205080204" pitchFamily="34" charset="-128"/>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14B408AA-EE47-44BB-82DE-E98A12967095}" type="slidenum">
              <a:rPr lang="en-US" altLang="en-US" smtClean="0">
                <a:solidFill>
                  <a:prstClr val="black"/>
                </a:solidFill>
              </a:rPr>
              <a:pPr>
                <a:spcBef>
                  <a:spcPct val="0"/>
                </a:spcBef>
              </a:pPr>
              <a:t>18</a:t>
            </a:fld>
            <a:endParaRPr lang="en-US" altLang="en-US">
              <a:solidFill>
                <a:prstClr val="black"/>
              </a:solidFill>
            </a:endParaRPr>
          </a:p>
        </p:txBody>
      </p:sp>
    </p:spTree>
    <p:extLst>
      <p:ext uri="{BB962C8B-B14F-4D97-AF65-F5344CB8AC3E}">
        <p14:creationId xmlns:p14="http://schemas.microsoft.com/office/powerpoint/2010/main" val="1204100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ASK:</a:t>
            </a:r>
            <a:r>
              <a:rPr lang="en-US" altLang="en-US" baseline="0" dirty="0">
                <a:ea typeface="ＭＳ Ｐゴシック" panose="020B0600070205080204" pitchFamily="34" charset="-128"/>
              </a:rPr>
              <a:t> Why do we do this? To see the variation</a:t>
            </a:r>
            <a:endParaRPr lang="en-US" altLang="en-US" dirty="0">
              <a:ea typeface="ＭＳ Ｐゴシック" panose="020B0600070205080204" pitchFamily="34" charset="-128"/>
            </a:endParaRP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AFFC6D3-864E-4DD0-8EED-2B4DCC8EBB0F}" type="slidenum">
              <a:rPr lang="en-US" altLang="en-US" smtClean="0">
                <a:latin typeface="Calibri" panose="020F0502020204030204" pitchFamily="34" charset="0"/>
              </a:rPr>
              <a:pPr/>
              <a:t>19</a:t>
            </a:fld>
            <a:endParaRPr lang="en-US" altLang="en-US">
              <a:latin typeface="Calibri" panose="020F0502020204030204" pitchFamily="34" charset="0"/>
            </a:endParaRPr>
          </a:p>
        </p:txBody>
      </p:sp>
    </p:spTree>
    <p:extLst>
      <p:ext uri="{BB962C8B-B14F-4D97-AF65-F5344CB8AC3E}">
        <p14:creationId xmlns:p14="http://schemas.microsoft.com/office/powerpoint/2010/main" val="116107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examples of these 3 distributions?</a:t>
            </a:r>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23</a:t>
            </a:fld>
            <a:endParaRPr lang="en-US" altLang="en-US" dirty="0"/>
          </a:p>
        </p:txBody>
      </p:sp>
    </p:spTree>
    <p:extLst>
      <p:ext uri="{BB962C8B-B14F-4D97-AF65-F5344CB8AC3E}">
        <p14:creationId xmlns:p14="http://schemas.microsoft.com/office/powerpoint/2010/main" val="2408360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https://www.statisticshowto.com/probability-and-statistics/skewed-distribution/</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24</a:t>
            </a:fld>
            <a:endParaRPr lang="en-US" altLang="en-US" dirty="0"/>
          </a:p>
        </p:txBody>
      </p:sp>
    </p:spTree>
    <p:extLst>
      <p:ext uri="{BB962C8B-B14F-4D97-AF65-F5344CB8AC3E}">
        <p14:creationId xmlns:p14="http://schemas.microsoft.com/office/powerpoint/2010/main" val="3836691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library(</a:t>
            </a:r>
            <a:r>
              <a:rPr lang="en-US" dirty="0" err="1"/>
              <a:t>HistogramTools</a:t>
            </a:r>
            <a:r>
              <a:rPr lang="en-US" dirty="0"/>
              <a:t>) </a:t>
            </a:r>
          </a:p>
          <a:p>
            <a:r>
              <a:rPr lang="en-US" dirty="0" err="1"/>
              <a:t>deathCounts</a:t>
            </a:r>
            <a:r>
              <a:rPr lang="en-US" dirty="0"/>
              <a:t> &lt;- c(565, 116, 69, 78, 319, 501, 633, 655, 848, 1226, 1633, 2459, 3375, 4669, 6152, 7436, 9526, 12619, 12455, 7113, 2104, 241) </a:t>
            </a:r>
          </a:p>
          <a:p>
            <a:r>
              <a:rPr lang="en-US" dirty="0" err="1"/>
              <a:t>ageBreaks</a:t>
            </a:r>
            <a:r>
              <a:rPr lang="en-US" dirty="0"/>
              <a:t> &lt;- c(0, 1, 5, 10, 15, 20, 25, 30, 35, 40, 45, 50, 55, 60, 65, 70, 75, 80, 85, 90, 95, 100, 110) </a:t>
            </a:r>
          </a:p>
          <a:p>
            <a:r>
              <a:rPr lang="en-US" dirty="0" err="1"/>
              <a:t>myhist</a:t>
            </a:r>
            <a:r>
              <a:rPr lang="en-US" dirty="0"/>
              <a:t> &lt;- </a:t>
            </a:r>
            <a:r>
              <a:rPr lang="en-US" dirty="0" err="1"/>
              <a:t>PreBinnedHistogram</a:t>
            </a:r>
            <a:r>
              <a:rPr lang="en-US" dirty="0"/>
              <a:t>( breaks = </a:t>
            </a:r>
            <a:r>
              <a:rPr lang="en-US" dirty="0" err="1"/>
              <a:t>ageBreaks</a:t>
            </a:r>
            <a:r>
              <a:rPr lang="en-US" dirty="0"/>
              <a:t>, counts = </a:t>
            </a:r>
            <a:r>
              <a:rPr lang="en-US" dirty="0" err="1"/>
              <a:t>deathCounts</a:t>
            </a:r>
            <a:r>
              <a:rPr lang="en-US" dirty="0"/>
              <a:t>, </a:t>
            </a:r>
            <a:r>
              <a:rPr lang="en-US" dirty="0" err="1"/>
              <a:t>xname</a:t>
            </a:r>
            <a:r>
              <a:rPr lang="en-US" dirty="0"/>
              <a:t> = "Age at Death of Australian Males, 2012") </a:t>
            </a:r>
          </a:p>
          <a:p>
            <a:r>
              <a:rPr lang="en-US" dirty="0"/>
              <a:t>plot(</a:t>
            </a:r>
            <a:r>
              <a:rPr lang="en-US" dirty="0" err="1"/>
              <a:t>myhist</a:t>
            </a:r>
            <a:r>
              <a:rPr lang="en-US" dirty="0"/>
              <a:t>)</a:t>
            </a:r>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25</a:t>
            </a:fld>
            <a:endParaRPr lang="en-US" altLang="en-US" dirty="0"/>
          </a:p>
        </p:txBody>
      </p:sp>
    </p:spTree>
    <p:extLst>
      <p:ext uri="{BB962C8B-B14F-4D97-AF65-F5344CB8AC3E}">
        <p14:creationId xmlns:p14="http://schemas.microsoft.com/office/powerpoint/2010/main" val="3502004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97A332A-AB7E-4FF3-9AD8-F10CFC41D8D2}" type="slidenum">
              <a:rPr lang="en-US" altLang="en-US" smtClean="0"/>
              <a:pPr>
                <a:spcBef>
                  <a:spcPct val="0"/>
                </a:spcBef>
              </a:pPr>
              <a:t>26</a:t>
            </a:fld>
            <a:endParaRPr lang="en-US" altLang="en-US"/>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05522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a:ea typeface="ＭＳ Ｐゴシック" pitchFamily="-1" charset="-128"/>
                <a:cs typeface="ＭＳ Ｐゴシック" pitchFamily="-1" charset="-128"/>
              </a:rPr>
              <a:t>Basic Practice of Statistics - 3rd Edition</a:t>
            </a:r>
          </a:p>
        </p:txBody>
      </p:sp>
      <p:sp>
        <p:nvSpPr>
          <p:cNvPr id="34818"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ea typeface="ＭＳ Ｐゴシック" pitchFamily="-1" charset="-128"/>
                <a:cs typeface="ＭＳ Ｐゴシック" pitchFamily="-1" charset="-128"/>
              </a:rPr>
              <a:t>Chapter 5</a:t>
            </a:r>
          </a:p>
        </p:txBody>
      </p:sp>
      <p:sp>
        <p:nvSpPr>
          <p:cNvPr id="5120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929C69-55C1-4444-A980-3D26442A01EC}" type="slidenum">
              <a:rPr lang="en-US" altLang="en-US" smtClean="0"/>
              <a:pPr>
                <a:spcBef>
                  <a:spcPct val="0"/>
                </a:spcBef>
              </a:pPr>
              <a:t>27</a:t>
            </a:fld>
            <a:endParaRPr lang="en-US" altLang="en-US"/>
          </a:p>
        </p:txBody>
      </p:sp>
      <p:sp>
        <p:nvSpPr>
          <p:cNvPr id="51205" name="Rectangle 2"/>
          <p:cNvSpPr>
            <a:spLocks noGrp="1" noRot="1" noChangeAspect="1" noChangeArrowheads="1" noTextEdit="1"/>
          </p:cNvSpPr>
          <p:nvPr>
            <p:ph type="sldImg"/>
          </p:nvPr>
        </p:nvSpPr>
        <p:spPr bwMode="auto">
          <a:xfrm>
            <a:off x="1150938" y="690563"/>
            <a:ext cx="4556125" cy="3417887"/>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b="0" i="0" kern="1200" dirty="0">
                <a:solidFill>
                  <a:schemeClr val="tx1"/>
                </a:solidFill>
                <a:effectLst/>
                <a:latin typeface="+mn-lt"/>
                <a:ea typeface="ＭＳ Ｐゴシック" pitchFamily="-1" charset="-128"/>
                <a:cs typeface="ＭＳ Ｐゴシック" pitchFamily="-1" charset="-128"/>
              </a:rPr>
              <a:t>An electrocardiogram (ECG) is one of the simplest and fastest tests used to evaluate the heart</a:t>
            </a:r>
          </a:p>
          <a:p>
            <a:pPr eaLnBrk="1" hangingPunct="1">
              <a:spcBef>
                <a:spcPct val="0"/>
              </a:spcBef>
            </a:pPr>
            <a:r>
              <a:rPr lang="en-US" altLang="en-US" sz="1200" b="0" i="0" kern="1200" dirty="0">
                <a:solidFill>
                  <a:schemeClr val="tx1"/>
                </a:solidFill>
                <a:effectLst/>
                <a:latin typeface="+mn-lt"/>
                <a:ea typeface="ＭＳ Ｐゴシック" pitchFamily="-1" charset="-128"/>
              </a:rPr>
              <a:t>EKG </a:t>
            </a:r>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10876927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a:ea typeface="ＭＳ Ｐゴシック" pitchFamily="-1" charset="-128"/>
                <a:cs typeface="ＭＳ Ｐゴシック" pitchFamily="-1" charset="-128"/>
              </a:rPr>
              <a:t>Basic Practice of Statistics - 3rd Edition</a:t>
            </a:r>
          </a:p>
        </p:txBody>
      </p:sp>
      <p:sp>
        <p:nvSpPr>
          <p:cNvPr id="34818"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ea typeface="ＭＳ Ｐゴシック" pitchFamily="-1" charset="-128"/>
                <a:cs typeface="ＭＳ Ｐゴシック" pitchFamily="-1" charset="-128"/>
              </a:rPr>
              <a:t>Chapter 5</a:t>
            </a:r>
          </a:p>
        </p:txBody>
      </p:sp>
      <p:sp>
        <p:nvSpPr>
          <p:cNvPr id="5325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13470FC1-EDA4-4E16-A28D-5EFA2BB39676}" type="slidenum">
              <a:rPr lang="en-US" altLang="en-US" smtClean="0"/>
              <a:pPr>
                <a:spcBef>
                  <a:spcPct val="0"/>
                </a:spcBef>
              </a:pPr>
              <a:t>28</a:t>
            </a:fld>
            <a:endParaRPr lang="en-US" altLang="en-US"/>
          </a:p>
        </p:txBody>
      </p:sp>
      <p:sp>
        <p:nvSpPr>
          <p:cNvPr id="53253" name="Rectangle 2"/>
          <p:cNvSpPr>
            <a:spLocks noGrp="1" noRot="1" noChangeAspect="1" noChangeArrowheads="1" noTextEdit="1"/>
          </p:cNvSpPr>
          <p:nvPr>
            <p:ph type="sldImg"/>
          </p:nvPr>
        </p:nvSpPr>
        <p:spPr bwMode="auto">
          <a:xfrm>
            <a:off x="1150938" y="690563"/>
            <a:ext cx="4556125" cy="3417887"/>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Number of patients in the Flu season</a:t>
            </a:r>
          </a:p>
        </p:txBody>
      </p:sp>
    </p:spTree>
    <p:extLst>
      <p:ext uri="{BB962C8B-B14F-4D97-AF65-F5344CB8AC3E}">
        <p14:creationId xmlns:p14="http://schemas.microsoft.com/office/powerpoint/2010/main" val="279652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https://scienceblog.cancerresearchuk.org/2015/02/04/why-are-cancer-rates-increasing/</a:t>
            </a:r>
            <a:endParaRPr lang="en-US" dirty="0"/>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29</a:t>
            </a:fld>
            <a:endParaRPr lang="en-US" altLang="en-US" dirty="0"/>
          </a:p>
        </p:txBody>
      </p:sp>
    </p:spTree>
    <p:extLst>
      <p:ext uri="{BB962C8B-B14F-4D97-AF65-F5344CB8AC3E}">
        <p14:creationId xmlns:p14="http://schemas.microsoft.com/office/powerpoint/2010/main" val="3237892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https://ourworldindata.org/cancer</a:t>
            </a:r>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30</a:t>
            </a:fld>
            <a:endParaRPr lang="en-US" altLang="en-US" dirty="0"/>
          </a:p>
        </p:txBody>
      </p:sp>
    </p:spTree>
    <p:extLst>
      <p:ext uri="{BB962C8B-B14F-4D97-AF65-F5344CB8AC3E}">
        <p14:creationId xmlns:p14="http://schemas.microsoft.com/office/powerpoint/2010/main" val="2101651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a:ea typeface="ＭＳ Ｐゴシック" pitchFamily="-1" charset="-128"/>
                <a:cs typeface="ＭＳ Ｐゴシック" pitchFamily="-1" charset="-128"/>
              </a:rPr>
              <a:t>Basic Practice of Statistics - 3rd Edition</a:t>
            </a:r>
          </a:p>
        </p:txBody>
      </p:sp>
      <p:sp>
        <p:nvSpPr>
          <p:cNvPr id="34818"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ea typeface="ＭＳ Ｐゴシック" pitchFamily="-1" charset="-128"/>
                <a:cs typeface="ＭＳ Ｐゴシック" pitchFamily="-1" charset="-128"/>
              </a:rPr>
              <a:t>Chapter 5</a:t>
            </a:r>
          </a:p>
        </p:txBody>
      </p:sp>
      <p:sp>
        <p:nvSpPr>
          <p:cNvPr id="5632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A70660B-66D3-475D-8194-31F8092D5955}" type="slidenum">
              <a:rPr lang="en-US" altLang="en-US" smtClean="0"/>
              <a:pPr>
                <a:spcBef>
                  <a:spcPct val="0"/>
                </a:spcBef>
              </a:pPr>
              <a:t>32</a:t>
            </a:fld>
            <a:endParaRPr lang="en-US" altLang="en-US"/>
          </a:p>
        </p:txBody>
      </p:sp>
      <p:sp>
        <p:nvSpPr>
          <p:cNvPr id="56325" name="Rectangle 2"/>
          <p:cNvSpPr>
            <a:spLocks noGrp="1" noRot="1" noChangeAspect="1" noChangeArrowheads="1" noTextEdit="1"/>
          </p:cNvSpPr>
          <p:nvPr>
            <p:ph type="sldImg"/>
          </p:nvPr>
        </p:nvSpPr>
        <p:spPr bwMode="auto">
          <a:xfrm>
            <a:off x="1150938" y="690563"/>
            <a:ext cx="4556125" cy="3417887"/>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23517081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areas of the halves from the median are equal.</a:t>
            </a:r>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35</a:t>
            </a:fld>
            <a:endParaRPr lang="en-US" altLang="en-US" dirty="0"/>
          </a:p>
        </p:txBody>
      </p:sp>
    </p:spTree>
    <p:extLst>
      <p:ext uri="{BB962C8B-B14F-4D97-AF65-F5344CB8AC3E}">
        <p14:creationId xmlns:p14="http://schemas.microsoft.com/office/powerpoint/2010/main" val="2329211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https://www.youtube.com/watch?v=XDS5TgZ4CJA</a:t>
            </a:r>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39</a:t>
            </a:fld>
            <a:endParaRPr lang="en-US" altLang="en-US" dirty="0"/>
          </a:p>
        </p:txBody>
      </p:sp>
    </p:spTree>
    <p:extLst>
      <p:ext uri="{BB962C8B-B14F-4D97-AF65-F5344CB8AC3E}">
        <p14:creationId xmlns:p14="http://schemas.microsoft.com/office/powerpoint/2010/main" val="450899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09384E2-6488-445B-97D7-8AA2D59B0D06}" type="slidenum">
              <a:rPr lang="en-US" altLang="en-US" smtClean="0"/>
              <a:pPr>
                <a:spcBef>
                  <a:spcPct val="0"/>
                </a:spcBef>
              </a:pPr>
              <a:t>40</a:t>
            </a:fld>
            <a:endParaRPr lang="en-US" altLang="en-US"/>
          </a:p>
        </p:txBody>
      </p:sp>
    </p:spTree>
    <p:extLst>
      <p:ext uri="{BB962C8B-B14F-4D97-AF65-F5344CB8AC3E}">
        <p14:creationId xmlns:p14="http://schemas.microsoft.com/office/powerpoint/2010/main" val="744240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96601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this example: (1) even the five numbers/boxplot are symmetric, the</a:t>
            </a:r>
            <a:r>
              <a:rPr lang="en-US" baseline="0" dirty="0"/>
              <a:t> distributions may not be symmetric !! (very important)</a:t>
            </a:r>
            <a:endParaRPr lang="en-US" dirty="0"/>
          </a:p>
          <a:p>
            <a:r>
              <a:rPr lang="en-US" dirty="0"/>
              <a:t>for a multimodal distribution; compare boxplot, histogram, and 5 numbers</a:t>
            </a:r>
          </a:p>
          <a:p>
            <a:r>
              <a:rPr lang="en-US" dirty="0" err="1"/>
              <a:t>my_variable</a:t>
            </a:r>
            <a:r>
              <a:rPr lang="en-US" dirty="0"/>
              <a:t>=c(</a:t>
            </a:r>
            <a:r>
              <a:rPr lang="en-US" dirty="0" err="1"/>
              <a:t>rnorm</a:t>
            </a:r>
            <a:r>
              <a:rPr lang="en-US" dirty="0"/>
              <a:t>(1000 , 0 , 2) , </a:t>
            </a:r>
            <a:r>
              <a:rPr lang="en-US" dirty="0" err="1"/>
              <a:t>rnorm</a:t>
            </a:r>
            <a:r>
              <a:rPr lang="en-US" dirty="0"/>
              <a:t>(1000 , 9 , 2)) </a:t>
            </a:r>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45</a:t>
            </a:fld>
            <a:endParaRPr lang="en-US" altLang="en-US" dirty="0"/>
          </a:p>
        </p:txBody>
      </p:sp>
    </p:spTree>
    <p:extLst>
      <p:ext uri="{BB962C8B-B14F-4D97-AF65-F5344CB8AC3E}">
        <p14:creationId xmlns:p14="http://schemas.microsoft.com/office/powerpoint/2010/main" val="4217699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latin typeface="Arial" panose="020B0604020202020204" pitchFamily="34" charset="0"/>
                <a:ea typeface="ＭＳ Ｐゴシック" panose="020B0600070205080204" pitchFamily="34" charset="-128"/>
              </a:rPr>
              <a:t>Check data if there exist outliers (because of different unit of measurement for that outlier)</a:t>
            </a:r>
          </a:p>
        </p:txBody>
      </p:sp>
    </p:spTree>
    <p:extLst>
      <p:ext uri="{BB962C8B-B14F-4D97-AF65-F5344CB8AC3E}">
        <p14:creationId xmlns:p14="http://schemas.microsoft.com/office/powerpoint/2010/main" val="31857676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Statistical</a:t>
            </a:r>
            <a:r>
              <a:rPr lang="en-US" baseline="0" dirty="0"/>
              <a:t> report mean +/- 2 SD</a:t>
            </a:r>
          </a:p>
          <a:p>
            <a:pPr marL="0" indent="0">
              <a:buFont typeface="Wingdings" panose="05000000000000000000" pitchFamily="2" charset="2"/>
              <a:buNone/>
            </a:pPr>
            <a:r>
              <a:rPr lang="en-US" sz="1200" kern="1200" dirty="0">
                <a:solidFill>
                  <a:schemeClr val="tx1"/>
                </a:solidFill>
                <a:effectLst/>
                <a:latin typeface="+mn-lt"/>
                <a:ea typeface="ＭＳ Ｐゴシック" pitchFamily="-1" charset="-128"/>
                <a:cs typeface="ＭＳ Ｐゴシック" pitchFamily="-1" charset="-128"/>
              </a:rPr>
              <a:t>(</a:t>
            </a:r>
            <a:r>
              <a:rPr lang="en-US" sz="1200" kern="1200" dirty="0" err="1">
                <a:solidFill>
                  <a:schemeClr val="tx1"/>
                </a:solidFill>
                <a:effectLst/>
                <a:latin typeface="+mn-lt"/>
                <a:ea typeface="ＭＳ Ｐゴシック" pitchFamily="-1" charset="-128"/>
                <a:cs typeface="ＭＳ Ｐゴシック" pitchFamily="-1" charset="-128"/>
              </a:rPr>
              <a:t>pnorm</a:t>
            </a:r>
            <a:r>
              <a:rPr lang="en-US" sz="1200" kern="1200" dirty="0">
                <a:solidFill>
                  <a:schemeClr val="tx1"/>
                </a:solidFill>
                <a:effectLst/>
                <a:latin typeface="+mn-lt"/>
                <a:ea typeface="ＭＳ Ｐゴシック" pitchFamily="-1" charset="-128"/>
                <a:cs typeface="ＭＳ Ｐゴシック" pitchFamily="-1" charset="-128"/>
              </a:rPr>
              <a:t>(1)-0.5)*2 </a:t>
            </a:r>
            <a:r>
              <a:rPr lang="en-US" dirty="0">
                <a:effectLst/>
              </a:rPr>
              <a:t>[1] 0.6826895</a:t>
            </a:r>
          </a:p>
          <a:p>
            <a:pPr marL="0" indent="0">
              <a:buFont typeface="Wingdings" panose="05000000000000000000" pitchFamily="2" charset="2"/>
              <a:buNone/>
            </a:pPr>
            <a:r>
              <a:rPr lang="en-US" sz="1200" kern="1200" dirty="0">
                <a:solidFill>
                  <a:schemeClr val="tx1"/>
                </a:solidFill>
                <a:effectLst/>
                <a:latin typeface="+mn-lt"/>
                <a:ea typeface="ＭＳ Ｐゴシック" pitchFamily="-1" charset="-128"/>
                <a:cs typeface="ＭＳ Ｐゴシック" pitchFamily="-1" charset="-128"/>
              </a:rPr>
              <a:t>(</a:t>
            </a:r>
            <a:r>
              <a:rPr lang="en-US" sz="1200" kern="1200" dirty="0" err="1">
                <a:solidFill>
                  <a:schemeClr val="tx1"/>
                </a:solidFill>
                <a:effectLst/>
                <a:latin typeface="+mn-lt"/>
                <a:ea typeface="ＭＳ Ｐゴシック" pitchFamily="-1" charset="-128"/>
                <a:cs typeface="ＭＳ Ｐゴシック" pitchFamily="-1" charset="-128"/>
              </a:rPr>
              <a:t>pnorm</a:t>
            </a:r>
            <a:r>
              <a:rPr lang="en-US" sz="1200" kern="1200" dirty="0">
                <a:solidFill>
                  <a:schemeClr val="tx1"/>
                </a:solidFill>
                <a:effectLst/>
                <a:latin typeface="+mn-lt"/>
                <a:ea typeface="ＭＳ Ｐゴシック" pitchFamily="-1" charset="-128"/>
                <a:cs typeface="ＭＳ Ｐゴシック" pitchFamily="-1" charset="-128"/>
              </a:rPr>
              <a:t>(2)-0.5)*2 </a:t>
            </a:r>
            <a:r>
              <a:rPr lang="en-US" dirty="0">
                <a:effectLst/>
              </a:rPr>
              <a:t>[1] 0.9544997 </a:t>
            </a:r>
          </a:p>
          <a:p>
            <a:pPr marL="0" indent="0">
              <a:buFont typeface="Wingdings" panose="05000000000000000000" pitchFamily="2" charset="2"/>
              <a:buNone/>
            </a:pPr>
            <a:r>
              <a:rPr lang="en-US" sz="1200" kern="1200" dirty="0">
                <a:solidFill>
                  <a:schemeClr val="tx1"/>
                </a:solidFill>
                <a:effectLst/>
                <a:latin typeface="+mn-lt"/>
                <a:ea typeface="ＭＳ Ｐゴシック" pitchFamily="-1" charset="-128"/>
                <a:cs typeface="ＭＳ Ｐゴシック" pitchFamily="-1" charset="-128"/>
              </a:rPr>
              <a:t>(</a:t>
            </a:r>
            <a:r>
              <a:rPr lang="en-US" sz="1200" kern="1200" dirty="0" err="1">
                <a:solidFill>
                  <a:schemeClr val="tx1"/>
                </a:solidFill>
                <a:effectLst/>
                <a:latin typeface="+mn-lt"/>
                <a:ea typeface="ＭＳ Ｐゴシック" pitchFamily="-1" charset="-128"/>
                <a:cs typeface="ＭＳ Ｐゴシック" pitchFamily="-1" charset="-128"/>
              </a:rPr>
              <a:t>pnorm</a:t>
            </a:r>
            <a:r>
              <a:rPr lang="en-US" sz="1200" kern="1200" dirty="0">
                <a:solidFill>
                  <a:schemeClr val="tx1"/>
                </a:solidFill>
                <a:effectLst/>
                <a:latin typeface="+mn-lt"/>
                <a:ea typeface="ＭＳ Ｐゴシック" pitchFamily="-1" charset="-128"/>
                <a:cs typeface="ＭＳ Ｐゴシック" pitchFamily="-1" charset="-128"/>
              </a:rPr>
              <a:t>(3)-0.5)*2 </a:t>
            </a:r>
            <a:r>
              <a:rPr lang="en-US" dirty="0">
                <a:effectLst/>
              </a:rPr>
              <a:t>[1] 0.9973002</a:t>
            </a:r>
            <a:endParaRPr lang="en-US" dirty="0"/>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56</a:t>
            </a:fld>
            <a:endParaRPr lang="en-US" altLang="en-US" dirty="0"/>
          </a:p>
        </p:txBody>
      </p:sp>
    </p:spTree>
    <p:extLst>
      <p:ext uri="{BB962C8B-B14F-4D97-AF65-F5344CB8AC3E}">
        <p14:creationId xmlns:p14="http://schemas.microsoft.com/office/powerpoint/2010/main" val="17065690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transformation</a:t>
            </a:r>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58</a:t>
            </a:fld>
            <a:endParaRPr lang="en-US" altLang="en-US" dirty="0"/>
          </a:p>
        </p:txBody>
      </p:sp>
    </p:spTree>
    <p:extLst>
      <p:ext uri="{BB962C8B-B14F-4D97-AF65-F5344CB8AC3E}">
        <p14:creationId xmlns:p14="http://schemas.microsoft.com/office/powerpoint/2010/main" val="24336372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function p norm: </a:t>
            </a:r>
            <a:r>
              <a:rPr lang="en-US" dirty="0" err="1"/>
              <a:t>pnorm</a:t>
            </a:r>
            <a:endParaRPr lang="en-US" dirty="0"/>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59</a:t>
            </a:fld>
            <a:endParaRPr lang="en-US" altLang="en-US" dirty="0"/>
          </a:p>
        </p:txBody>
      </p:sp>
    </p:spTree>
    <p:extLst>
      <p:ext uri="{BB962C8B-B14F-4D97-AF65-F5344CB8AC3E}">
        <p14:creationId xmlns:p14="http://schemas.microsoft.com/office/powerpoint/2010/main" val="27599070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not need this slide</a:t>
            </a:r>
          </a:p>
        </p:txBody>
      </p:sp>
      <p:sp>
        <p:nvSpPr>
          <p:cNvPr id="4" name="Slide Number Placeholder 3"/>
          <p:cNvSpPr>
            <a:spLocks noGrp="1"/>
          </p:cNvSpPr>
          <p:nvPr>
            <p:ph type="sldNum" sz="quarter" idx="10"/>
          </p:nvPr>
        </p:nvSpPr>
        <p:spPr/>
        <p:txBody>
          <a:bodyPr/>
          <a:lstStyle/>
          <a:p>
            <a:pPr>
              <a:defRPr/>
            </a:pPr>
            <a:fld id="{D1174C6B-241A-4D92-B205-919487F7454D}" type="slidenum">
              <a:rPr lang="en-US" altLang="en-US" smtClean="0"/>
              <a:pPr>
                <a:defRPr/>
              </a:pPr>
              <a:t>62</a:t>
            </a:fld>
            <a:endParaRPr lang="en-US" altLang="en-US" dirty="0"/>
          </a:p>
        </p:txBody>
      </p:sp>
    </p:spTree>
    <p:extLst>
      <p:ext uri="{BB962C8B-B14F-4D97-AF65-F5344CB8AC3E}">
        <p14:creationId xmlns:p14="http://schemas.microsoft.com/office/powerpoint/2010/main" val="5165816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a:ea typeface="ＭＳ Ｐゴシック" pitchFamily="-1" charset="-128"/>
                <a:cs typeface="ＭＳ Ｐゴシック" pitchFamily="-1" charset="-128"/>
              </a:rPr>
              <a:t>Basic Practice of Statistics - 3rd Edition</a:t>
            </a:r>
          </a:p>
        </p:txBody>
      </p:sp>
      <p:sp>
        <p:nvSpPr>
          <p:cNvPr id="35842"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ea typeface="ＭＳ Ｐゴシック" pitchFamily="-1" charset="-128"/>
                <a:cs typeface="ＭＳ Ｐゴシック" pitchFamily="-1" charset="-128"/>
              </a:rPr>
              <a:t>Chapter 5</a:t>
            </a:r>
          </a:p>
        </p:txBody>
      </p:sp>
      <p:sp>
        <p:nvSpPr>
          <p:cNvPr id="9216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093D5B0-2581-4607-92D6-301D1C27257A}" type="slidenum">
              <a:rPr lang="en-US" altLang="en-US" smtClean="0"/>
              <a:pPr>
                <a:spcBef>
                  <a:spcPct val="0"/>
                </a:spcBef>
              </a:pPr>
              <a:t>63</a:t>
            </a:fld>
            <a:endParaRPr lang="en-US" altLang="en-US"/>
          </a:p>
        </p:txBody>
      </p:sp>
      <p:sp>
        <p:nvSpPr>
          <p:cNvPr id="92165" name="Rectangle 2"/>
          <p:cNvSpPr>
            <a:spLocks noGrp="1" noRot="1" noChangeAspect="1" noChangeArrowheads="1" noTextEdit="1"/>
          </p:cNvSpPr>
          <p:nvPr>
            <p:ph type="sldImg"/>
          </p:nvPr>
        </p:nvSpPr>
        <p:spPr bwMode="auto">
          <a:xfrm>
            <a:off x="1150938" y="690563"/>
            <a:ext cx="4556125" cy="3417887"/>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What</a:t>
            </a:r>
            <a:r>
              <a:rPr lang="en-US" altLang="en-US" baseline="0" dirty="0">
                <a:ea typeface="ＭＳ Ｐゴシック" panose="020B0600070205080204" pitchFamily="34" charset="-128"/>
              </a:rPr>
              <a:t> is the percentile of height for a man 6’1”?</a:t>
            </a:r>
          </a:p>
          <a:p>
            <a:pPr eaLnBrk="1" hangingPunct="1">
              <a:spcBef>
                <a:spcPct val="0"/>
              </a:spcBef>
            </a:pPr>
            <a:r>
              <a:rPr lang="en-US" altLang="en-US" baseline="0" dirty="0">
                <a:ea typeface="ＭＳ Ｐゴシック" panose="020B0600070205080204" pitchFamily="34" charset="-128"/>
              </a:rPr>
              <a:t>What is the 95</a:t>
            </a:r>
            <a:r>
              <a:rPr lang="en-US" altLang="en-US" baseline="30000" dirty="0">
                <a:ea typeface="ＭＳ Ｐゴシック" panose="020B0600070205080204" pitchFamily="34" charset="-128"/>
              </a:rPr>
              <a:t>th</a:t>
            </a:r>
            <a:r>
              <a:rPr lang="en-US" altLang="en-US" baseline="0" dirty="0">
                <a:ea typeface="ＭＳ Ｐゴシック" panose="020B0600070205080204" pitchFamily="34" charset="-128"/>
              </a:rPr>
              <a:t> percentile of height (</a:t>
            </a:r>
            <a:r>
              <a:rPr lang="en-US" altLang="en-US" baseline="0" dirty="0" err="1">
                <a:ea typeface="ＭＳ Ｐゴシック" panose="020B0600070205080204" pitchFamily="34" charset="-128"/>
              </a:rPr>
              <a:t>qnorm</a:t>
            </a:r>
            <a:r>
              <a:rPr lang="en-US" altLang="en-US" baseline="0" dirty="0">
                <a:ea typeface="ＭＳ Ｐゴシック" panose="020B0600070205080204" pitchFamily="34" charset="-128"/>
              </a:rPr>
              <a:t>(0.95)</a:t>
            </a:r>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37441122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a:solidFill>
                  <a:prstClr val="black"/>
                </a:solidFill>
                <a:ea typeface="ＭＳ Ｐゴシック" pitchFamily="-1" charset="-128"/>
                <a:cs typeface="ＭＳ Ｐゴシック" pitchFamily="-1" charset="-128"/>
              </a:rPr>
              <a:t>Basic Practice of Statistics - 3rd Edition</a:t>
            </a:r>
          </a:p>
        </p:txBody>
      </p:sp>
      <p:sp>
        <p:nvSpPr>
          <p:cNvPr id="37890"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solidFill>
                  <a:prstClr val="black"/>
                </a:solidFill>
                <a:ea typeface="ＭＳ Ｐゴシック" pitchFamily="-1" charset="-128"/>
                <a:cs typeface="ＭＳ Ｐゴシック" pitchFamily="-1" charset="-128"/>
              </a:rPr>
              <a:t>Chapter 5</a:t>
            </a:r>
          </a:p>
        </p:txBody>
      </p:sp>
      <p:sp>
        <p:nvSpPr>
          <p:cNvPr id="9421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7DFA9B7-DCB3-47D6-A84A-F65271F32AAB}" type="slidenum">
              <a:rPr lang="en-US" altLang="en-US" smtClean="0">
                <a:solidFill>
                  <a:prstClr val="black"/>
                </a:solidFill>
              </a:rPr>
              <a:pPr>
                <a:spcBef>
                  <a:spcPct val="0"/>
                </a:spcBef>
              </a:pPr>
              <a:t>64</a:t>
            </a:fld>
            <a:endParaRPr lang="en-US" altLang="en-US">
              <a:solidFill>
                <a:prstClr val="black"/>
              </a:solidFill>
            </a:endParaRPr>
          </a:p>
        </p:txBody>
      </p:sp>
      <p:sp>
        <p:nvSpPr>
          <p:cNvPr id="94213" name="Rectangle 2"/>
          <p:cNvSpPr>
            <a:spLocks noGrp="1" noRot="1" noChangeAspect="1" noChangeArrowheads="1" noTextEdit="1"/>
          </p:cNvSpPr>
          <p:nvPr>
            <p:ph type="sldImg"/>
          </p:nvPr>
        </p:nvSpPr>
        <p:spPr bwMode="auto">
          <a:xfrm>
            <a:off x="1150938" y="690563"/>
            <a:ext cx="4556125" cy="3417887"/>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36912393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a:ea typeface="ＭＳ Ｐゴシック" pitchFamily="-1" charset="-128"/>
                <a:cs typeface="ＭＳ Ｐゴシック" pitchFamily="-1" charset="-128"/>
              </a:rPr>
              <a:t>Basic Practice of Statistics - 3rd Edition</a:t>
            </a:r>
          </a:p>
        </p:txBody>
      </p:sp>
      <p:sp>
        <p:nvSpPr>
          <p:cNvPr id="39938"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a:ea typeface="ＭＳ Ｐゴシック" pitchFamily="-1" charset="-128"/>
                <a:cs typeface="ＭＳ Ｐゴシック" pitchFamily="-1" charset="-128"/>
              </a:rPr>
              <a:t>Chapter 5</a:t>
            </a:r>
          </a:p>
        </p:txBody>
      </p:sp>
      <p:sp>
        <p:nvSpPr>
          <p:cNvPr id="9626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50F02AFF-14DB-4E03-B5BD-4DFED4EA1615}" type="slidenum">
              <a:rPr lang="en-US" altLang="en-US" smtClean="0"/>
              <a:pPr>
                <a:spcBef>
                  <a:spcPct val="0"/>
                </a:spcBef>
              </a:pPr>
              <a:t>65</a:t>
            </a:fld>
            <a:endParaRPr lang="en-US" altLang="en-US"/>
          </a:p>
        </p:txBody>
      </p:sp>
      <p:sp>
        <p:nvSpPr>
          <p:cNvPr id="96261" name="Rectangle 2"/>
          <p:cNvSpPr>
            <a:spLocks noGrp="1" noRot="1" noChangeAspect="1" noChangeArrowheads="1" noTextEdit="1"/>
          </p:cNvSpPr>
          <p:nvPr>
            <p:ph type="sldImg"/>
          </p:nvPr>
        </p:nvSpPr>
        <p:spPr bwMode="auto">
          <a:xfrm>
            <a:off x="1150938" y="690563"/>
            <a:ext cx="4556125" cy="3417887"/>
          </a:xfrm>
          <a:noFill/>
          <a:ln cap="flat">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6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Tree>
    <p:extLst>
      <p:ext uri="{BB962C8B-B14F-4D97-AF65-F5344CB8AC3E}">
        <p14:creationId xmlns:p14="http://schemas.microsoft.com/office/powerpoint/2010/main" val="3637750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err="1">
                <a:latin typeface="Arial" panose="020B0604020202020204" pitchFamily="34" charset="0"/>
                <a:ea typeface="ＭＳ Ｐゴシック" panose="020B0600070205080204" pitchFamily="34" charset="-128"/>
              </a:rPr>
              <a:t>qqnorm</a:t>
            </a:r>
            <a:r>
              <a:rPr lang="en-US" altLang="en-US" dirty="0">
                <a:latin typeface="Arial" panose="020B0604020202020204" pitchFamily="34" charset="0"/>
                <a:ea typeface="ＭＳ Ｐゴシック" panose="020B0600070205080204" pitchFamily="34" charset="-128"/>
              </a:rPr>
              <a:t>(x)</a:t>
            </a:r>
          </a:p>
        </p:txBody>
      </p:sp>
    </p:spTree>
    <p:extLst>
      <p:ext uri="{BB962C8B-B14F-4D97-AF65-F5344CB8AC3E}">
        <p14:creationId xmlns:p14="http://schemas.microsoft.com/office/powerpoint/2010/main" val="8830267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dirty="0">
                <a:latin typeface="Arial" panose="020B0604020202020204" pitchFamily="34" charset="0"/>
                <a:ea typeface="ＭＳ Ｐゴシック" panose="020B0600070205080204" pitchFamily="34" charset="-128"/>
              </a:rPr>
              <a:t>Compare with t distribution</a:t>
            </a:r>
            <a:r>
              <a:rPr lang="en-US" altLang="en-US">
                <a:latin typeface="Arial" panose="020B0604020202020204" pitchFamily="34" charset="0"/>
                <a:ea typeface="ＭＳ Ｐゴシック" panose="020B0600070205080204" pitchFamily="34" charset="-128"/>
              </a:rPr>
              <a:t>:  x=rt</a:t>
            </a:r>
            <a:r>
              <a:rPr lang="en-US" altLang="en-US" dirty="0">
                <a:latin typeface="Arial" panose="020B0604020202020204" pitchFamily="34" charset="0"/>
                <a:ea typeface="ＭＳ Ｐゴシック" panose="020B0600070205080204" pitchFamily="34" charset="-128"/>
              </a:rPr>
              <a:t>(1000,2); </a:t>
            </a:r>
            <a:r>
              <a:rPr lang="en-US" altLang="en-US" dirty="0" err="1">
                <a:latin typeface="Arial" panose="020B0604020202020204" pitchFamily="34" charset="0"/>
                <a:ea typeface="ＭＳ Ｐゴシック" panose="020B0600070205080204" pitchFamily="34" charset="-128"/>
              </a:rPr>
              <a:t>qqnorm</a:t>
            </a:r>
            <a:r>
              <a:rPr lang="en-US" altLang="en-US" dirty="0">
                <a:latin typeface="Arial" panose="020B0604020202020204" pitchFamily="34" charset="0"/>
                <a:ea typeface="ＭＳ Ｐゴシック" panose="020B0600070205080204" pitchFamily="34" charset="-128"/>
              </a:rPr>
              <a:t>(x)</a:t>
            </a:r>
          </a:p>
        </p:txBody>
      </p:sp>
    </p:spTree>
    <p:extLst>
      <p:ext uri="{BB962C8B-B14F-4D97-AF65-F5344CB8AC3E}">
        <p14:creationId xmlns:p14="http://schemas.microsoft.com/office/powerpoint/2010/main" val="1159041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114800"/>
            <a:ext cx="6508750" cy="1143000"/>
          </a:xfrm>
          <a:noFill/>
        </p:spPr>
        <p:txBody>
          <a:bodyPr/>
          <a:lstStyle/>
          <a:p>
            <a:r>
              <a:rPr lang="en-US"/>
              <a:t>Click to edit Master title style</a:t>
            </a:r>
          </a:p>
        </p:txBody>
      </p:sp>
    </p:spTree>
    <p:extLst>
      <p:ext uri="{BB962C8B-B14F-4D97-AF65-F5344CB8AC3E}">
        <p14:creationId xmlns:p14="http://schemas.microsoft.com/office/powerpoint/2010/main" val="85222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Slide Number Placeholder 5"/>
          <p:cNvSpPr>
            <a:spLocks noGrp="1"/>
          </p:cNvSpPr>
          <p:nvPr>
            <p:ph type="sldNum" sz="quarter" idx="10"/>
          </p:nvPr>
        </p:nvSpPr>
        <p:spPr>
          <a:xfrm>
            <a:off x="8509000" y="6356350"/>
            <a:ext cx="508000" cy="365125"/>
          </a:xfrm>
        </p:spPr>
        <p:txBody>
          <a:bodyPr/>
          <a:lstStyle>
            <a:lvl1pPr>
              <a:defRPr sz="1400">
                <a:solidFill>
                  <a:schemeClr val="accent1"/>
                </a:solidFill>
              </a:defRPr>
            </a:lvl1pPr>
          </a:lstStyle>
          <a:p>
            <a:pPr>
              <a:defRPr/>
            </a:pPr>
            <a:fld id="{F54D71E7-D7E4-4514-8C63-8A9DC2A0DB59}" type="slidenum">
              <a:rPr lang="en-US" altLang="en-US"/>
              <a:pPr>
                <a:defRPr/>
              </a:pPr>
              <a:t>‹#›</a:t>
            </a:fld>
            <a:endParaRPr lang="en-US" altLang="en-US" dirty="0"/>
          </a:p>
        </p:txBody>
      </p:sp>
    </p:spTree>
    <p:extLst>
      <p:ext uri="{BB962C8B-B14F-4D97-AF65-F5344CB8AC3E}">
        <p14:creationId xmlns:p14="http://schemas.microsoft.com/office/powerpoint/2010/main" val="3001595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Picture">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8509000" y="6356350"/>
            <a:ext cx="508000" cy="365125"/>
          </a:xfrm>
        </p:spPr>
        <p:txBody>
          <a:bodyPr/>
          <a:lstStyle>
            <a:lvl1pPr>
              <a:defRPr sz="1400">
                <a:solidFill>
                  <a:schemeClr val="accent1"/>
                </a:solidFill>
              </a:defRPr>
            </a:lvl1pPr>
          </a:lstStyle>
          <a:p>
            <a:pPr>
              <a:defRPr/>
            </a:pPr>
            <a:fld id="{0CEB0B6E-7827-4DB5-BAFC-68DBC095134C}" type="slidenum">
              <a:rPr lang="en-US" altLang="en-US"/>
              <a:pPr>
                <a:defRPr/>
              </a:pPr>
              <a:t>‹#›</a:t>
            </a:fld>
            <a:endParaRPr lang="en-US" altLang="en-US" dirty="0"/>
          </a:p>
        </p:txBody>
      </p:sp>
    </p:spTree>
    <p:extLst>
      <p:ext uri="{BB962C8B-B14F-4D97-AF65-F5344CB8AC3E}">
        <p14:creationId xmlns:p14="http://schemas.microsoft.com/office/powerpoint/2010/main" val="2742691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2178423" y="914400"/>
            <a:ext cx="6508377" cy="1143000"/>
          </a:xfrm>
        </p:spPr>
        <p:txBody>
          <a:bodyPr/>
          <a:lstStyle/>
          <a:p>
            <a:r>
              <a:rPr lang="en-US"/>
              <a:t>Click to edit Master title style</a:t>
            </a:r>
            <a:endParaRPr/>
          </a:p>
        </p:txBody>
      </p:sp>
      <p:sp>
        <p:nvSpPr>
          <p:cNvPr id="3" name="Content Placeholder 2"/>
          <p:cNvSpPr>
            <a:spLocks noGrp="1"/>
          </p:cNvSpPr>
          <p:nvPr>
            <p:ph idx="1"/>
          </p:nvPr>
        </p:nvSpPr>
        <p:spPr>
          <a:xfrm>
            <a:off x="2178423" y="2209800"/>
            <a:ext cx="6508377" cy="3916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Picture Placeholder 8"/>
          <p:cNvSpPr>
            <a:spLocks noGrp="1"/>
          </p:cNvSpPr>
          <p:nvPr>
            <p:ph type="pic" sz="quarter" idx="13"/>
          </p:nvPr>
        </p:nvSpPr>
        <p:spPr>
          <a:xfrm>
            <a:off x="269875" y="1976718"/>
            <a:ext cx="1645920" cy="4625788"/>
          </a:xfrm>
        </p:spPr>
        <p:txBody>
          <a:bodyPr rtlCol="0">
            <a:normAutofit/>
          </a:bodyPr>
          <a:lstStyle>
            <a:lvl1pPr>
              <a:buNone/>
              <a:defRPr/>
            </a:lvl1pPr>
          </a:lstStyle>
          <a:p>
            <a:pPr lvl="0"/>
            <a:r>
              <a:rPr lang="en-US" noProof="0" dirty="0"/>
              <a:t>Click icon to add picture</a:t>
            </a:r>
            <a:endParaRPr noProof="0" dirty="0"/>
          </a:p>
        </p:txBody>
      </p:sp>
      <p:sp>
        <p:nvSpPr>
          <p:cNvPr id="5" name="Slide Number Placeholder 5"/>
          <p:cNvSpPr>
            <a:spLocks noGrp="1"/>
          </p:cNvSpPr>
          <p:nvPr>
            <p:ph type="sldNum" sz="quarter" idx="14"/>
          </p:nvPr>
        </p:nvSpPr>
        <p:spPr>
          <a:xfrm>
            <a:off x="8509000" y="6356350"/>
            <a:ext cx="508000" cy="365125"/>
          </a:xfrm>
        </p:spPr>
        <p:txBody>
          <a:bodyPr/>
          <a:lstStyle>
            <a:lvl1pPr>
              <a:defRPr sz="1400">
                <a:solidFill>
                  <a:schemeClr val="accent1"/>
                </a:solidFill>
              </a:defRPr>
            </a:lvl1pPr>
          </a:lstStyle>
          <a:p>
            <a:pPr>
              <a:defRPr/>
            </a:pPr>
            <a:fld id="{8BB653A4-DE1C-43B7-805F-F5E9EB9AE7C7}" type="slidenum">
              <a:rPr lang="en-US" altLang="en-US"/>
              <a:pPr>
                <a:defRPr/>
              </a:pPr>
              <a:t>‹#›</a:t>
            </a:fld>
            <a:endParaRPr lang="en-US" altLang="en-US" dirty="0"/>
          </a:p>
        </p:txBody>
      </p:sp>
    </p:spTree>
    <p:extLst>
      <p:ext uri="{BB962C8B-B14F-4D97-AF65-F5344CB8AC3E}">
        <p14:creationId xmlns:p14="http://schemas.microsoft.com/office/powerpoint/2010/main" val="1783762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09801" y="3429000"/>
            <a:ext cx="4966446" cy="1398494"/>
          </a:xfrm>
        </p:spPr>
        <p:txBody>
          <a:bodyPr/>
          <a:lstStyle>
            <a:lvl1pPr algn="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2209801" y="4824414"/>
            <a:ext cx="4966446" cy="1320800"/>
          </a:xfrm>
        </p:spPr>
        <p:txBody>
          <a:bodyPr>
            <a:normAutofit/>
          </a:bodyPr>
          <a:lstStyle>
            <a:lvl1pPr marL="0" indent="0" algn="r">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sz="1400"/>
            </a:lvl1pPr>
          </a:lstStyle>
          <a:p>
            <a:pPr>
              <a:defRPr/>
            </a:pPr>
            <a:fld id="{29146BA8-5E63-4FA5-8B65-9533D6C0CE85}" type="slidenum">
              <a:rPr lang="en-US" altLang="en-US"/>
              <a:pPr>
                <a:defRPr/>
              </a:pPr>
              <a:t>‹#›</a:t>
            </a:fld>
            <a:endParaRPr lang="en-US" altLang="en-US" dirty="0"/>
          </a:p>
        </p:txBody>
      </p:sp>
    </p:spTree>
    <p:extLst>
      <p:ext uri="{BB962C8B-B14F-4D97-AF65-F5344CB8AC3E}">
        <p14:creationId xmlns:p14="http://schemas.microsoft.com/office/powerpoint/2010/main" val="3544862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2" name="Title 1"/>
          <p:cNvSpPr>
            <a:spLocks noGrp="1"/>
          </p:cNvSpPr>
          <p:nvPr>
            <p:ph type="title"/>
          </p:nvPr>
        </p:nvSpPr>
        <p:spPr>
          <a:xfrm>
            <a:off x="3720354" y="3429001"/>
            <a:ext cx="4966446" cy="1398494"/>
          </a:xfrm>
        </p:spPr>
        <p:txBody>
          <a:bodyPr/>
          <a:lstStyle>
            <a:lvl1pPr algn="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3720354" y="4824414"/>
            <a:ext cx="4966446" cy="1320800"/>
          </a:xfrm>
        </p:spPr>
        <p:txBody>
          <a:bodyPr>
            <a:normAutofit/>
          </a:bodyPr>
          <a:lstStyle>
            <a:lvl1pPr marL="0" indent="0" algn="r">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Picture Placeholder 8"/>
          <p:cNvSpPr>
            <a:spLocks noGrp="1"/>
          </p:cNvSpPr>
          <p:nvPr>
            <p:ph type="pic" sz="quarter" idx="13"/>
          </p:nvPr>
        </p:nvSpPr>
        <p:spPr>
          <a:xfrm>
            <a:off x="269874" y="268288"/>
            <a:ext cx="2971800" cy="4438650"/>
          </a:xfrm>
        </p:spPr>
        <p:txBody>
          <a:bodyPr rtlCol="0">
            <a:normAutofit/>
          </a:bodyPr>
          <a:lstStyle>
            <a:lvl1pPr>
              <a:buNone/>
              <a:defRPr/>
            </a:lvl1pPr>
          </a:lstStyle>
          <a:p>
            <a:pPr lvl="0"/>
            <a:r>
              <a:rPr lang="en-US" noProof="0" dirty="0"/>
              <a:t>Click icon to add picture</a:t>
            </a:r>
            <a:endParaRPr noProof="0" dirty="0"/>
          </a:p>
        </p:txBody>
      </p:sp>
      <p:sp>
        <p:nvSpPr>
          <p:cNvPr id="5" name="Slide Number Placeholder 5"/>
          <p:cNvSpPr>
            <a:spLocks noGrp="1"/>
          </p:cNvSpPr>
          <p:nvPr>
            <p:ph type="sldNum" sz="quarter" idx="14"/>
          </p:nvPr>
        </p:nvSpPr>
        <p:spPr>
          <a:xfrm>
            <a:off x="350838" y="6105525"/>
            <a:ext cx="506412" cy="365125"/>
          </a:xfrm>
        </p:spPr>
        <p:txBody>
          <a:bodyPr/>
          <a:lstStyle>
            <a:lvl1pPr>
              <a:defRPr/>
            </a:lvl1pPr>
          </a:lstStyle>
          <a:p>
            <a:pPr>
              <a:defRPr/>
            </a:pPr>
            <a:fld id="{379D406C-7CE8-497C-B087-43E6475E1358}" type="slidenum">
              <a:rPr lang="en-US" altLang="en-US"/>
              <a:pPr>
                <a:defRPr/>
              </a:pPr>
              <a:t>‹#›</a:t>
            </a:fld>
            <a:endParaRPr lang="en-US" altLang="en-US" dirty="0"/>
          </a:p>
        </p:txBody>
      </p:sp>
    </p:spTree>
    <p:extLst>
      <p:ext uri="{BB962C8B-B14F-4D97-AF65-F5344CB8AC3E}">
        <p14:creationId xmlns:p14="http://schemas.microsoft.com/office/powerpoint/2010/main" val="307788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AD85E43D-8AA4-4E91-8471-775CDCC81EB7}" type="slidenum">
              <a:rPr lang="en-US" altLang="en-US"/>
              <a:pPr>
                <a:defRPr/>
              </a:pPr>
              <a:t>‹#›</a:t>
            </a:fld>
            <a:endParaRPr lang="en-US" altLang="en-US" dirty="0"/>
          </a:p>
        </p:txBody>
      </p:sp>
    </p:spTree>
    <p:extLst>
      <p:ext uri="{BB962C8B-B14F-4D97-AF65-F5344CB8AC3E}">
        <p14:creationId xmlns:p14="http://schemas.microsoft.com/office/powerpoint/2010/main" val="3082081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88352" cy="11430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Date Placeholder 6"/>
          <p:cNvSpPr>
            <a:spLocks noGrp="1"/>
          </p:cNvSpPr>
          <p:nvPr>
            <p:ph type="dt" sz="half" idx="10"/>
          </p:nvPr>
        </p:nvSpPr>
        <p:spPr/>
        <p:txBody>
          <a:bodyPr/>
          <a:lstStyle>
            <a:lvl1pPr>
              <a:defRPr/>
            </a:lvl1pPr>
          </a:lstStyle>
          <a:p>
            <a:pPr>
              <a:defRPr/>
            </a:pPr>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pPr>
              <a:defRPr/>
            </a:pPr>
            <a:fld id="{C185CA9C-3991-4FFF-B711-A9982B2D6AF5}" type="slidenum">
              <a:rPr lang="en-US" altLang="en-US"/>
              <a:pPr>
                <a:defRPr/>
              </a:pPr>
              <a:t>‹#›</a:t>
            </a:fld>
            <a:endParaRPr lang="en-US" altLang="en-US" dirty="0"/>
          </a:p>
        </p:txBody>
      </p:sp>
    </p:spTree>
    <p:extLst>
      <p:ext uri="{BB962C8B-B14F-4D97-AF65-F5344CB8AC3E}">
        <p14:creationId xmlns:p14="http://schemas.microsoft.com/office/powerpoint/2010/main" val="2798442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Date Placeholder 4"/>
          <p:cNvSpPr>
            <a:spLocks noGrp="1"/>
          </p:cNvSpPr>
          <p:nvPr>
            <p:ph type="dt" sz="half" idx="14"/>
          </p:nvPr>
        </p:nvSpPr>
        <p:spPr/>
        <p:txBody>
          <a:bodyPr/>
          <a:lstStyle>
            <a:lvl1pPr>
              <a:defRPr/>
            </a:lvl1pPr>
          </a:lstStyle>
          <a:p>
            <a:pPr>
              <a:defRPr/>
            </a:pPr>
            <a:endParaRPr lang="en-US"/>
          </a:p>
        </p:txBody>
      </p:sp>
      <p:sp>
        <p:nvSpPr>
          <p:cNvPr id="7" name="Footer Placeholder 5"/>
          <p:cNvSpPr>
            <a:spLocks noGrp="1"/>
          </p:cNvSpPr>
          <p:nvPr>
            <p:ph type="ftr" sz="quarter" idx="15"/>
          </p:nvPr>
        </p:nvSpPr>
        <p:spPr/>
        <p:txBody>
          <a:bodyPr/>
          <a:lstStyle>
            <a:lvl1pPr>
              <a:defRPr/>
            </a:lvl1pPr>
          </a:lstStyle>
          <a:p>
            <a:pPr>
              <a:defRPr/>
            </a:pPr>
            <a:endParaRPr lang="en-US"/>
          </a:p>
        </p:txBody>
      </p:sp>
      <p:sp>
        <p:nvSpPr>
          <p:cNvPr id="8" name="Slide Number Placeholder 6"/>
          <p:cNvSpPr>
            <a:spLocks noGrp="1"/>
          </p:cNvSpPr>
          <p:nvPr>
            <p:ph type="sldNum" sz="quarter" idx="16"/>
          </p:nvPr>
        </p:nvSpPr>
        <p:spPr/>
        <p:txBody>
          <a:bodyPr/>
          <a:lstStyle>
            <a:lvl1pPr>
              <a:defRPr/>
            </a:lvl1pPr>
          </a:lstStyle>
          <a:p>
            <a:pPr>
              <a:defRPr/>
            </a:pPr>
            <a:fld id="{A60D3C5C-8336-4943-9A2E-3935B17E23BF}" type="slidenum">
              <a:rPr lang="en-US" altLang="en-US"/>
              <a:pPr>
                <a:defRPr/>
              </a:pPr>
              <a:t>‹#›</a:t>
            </a:fld>
            <a:endParaRPr lang="en-US" altLang="en-US" dirty="0"/>
          </a:p>
        </p:txBody>
      </p:sp>
    </p:spTree>
    <p:extLst>
      <p:ext uri="{BB962C8B-B14F-4D97-AF65-F5344CB8AC3E}">
        <p14:creationId xmlns:p14="http://schemas.microsoft.com/office/powerpoint/2010/main" val="3846876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4"/>
          <p:cNvSpPr>
            <a:spLocks noGrp="1"/>
          </p:cNvSpPr>
          <p:nvPr>
            <p:ph type="dt" sz="half" idx="15"/>
          </p:nvPr>
        </p:nvSpPr>
        <p:spPr/>
        <p:txBody>
          <a:bodyPr/>
          <a:lstStyle>
            <a:lvl1pPr>
              <a:defRPr/>
            </a:lvl1pPr>
          </a:lstStyle>
          <a:p>
            <a:pPr>
              <a:defRPr/>
            </a:pPr>
            <a:endParaRPr lang="en-US"/>
          </a:p>
        </p:txBody>
      </p:sp>
      <p:sp>
        <p:nvSpPr>
          <p:cNvPr id="8" name="Footer Placeholder 5"/>
          <p:cNvSpPr>
            <a:spLocks noGrp="1"/>
          </p:cNvSpPr>
          <p:nvPr>
            <p:ph type="ftr" sz="quarter" idx="16"/>
          </p:nvPr>
        </p:nvSpPr>
        <p:spPr/>
        <p:txBody>
          <a:bodyPr/>
          <a:lstStyle>
            <a:lvl1pPr>
              <a:defRPr/>
            </a:lvl1pPr>
          </a:lstStyle>
          <a:p>
            <a:pPr>
              <a:defRPr/>
            </a:pPr>
            <a:endParaRPr lang="en-US"/>
          </a:p>
        </p:txBody>
      </p:sp>
      <p:sp>
        <p:nvSpPr>
          <p:cNvPr id="11" name="Slide Number Placeholder 6"/>
          <p:cNvSpPr>
            <a:spLocks noGrp="1"/>
          </p:cNvSpPr>
          <p:nvPr>
            <p:ph type="sldNum" sz="quarter" idx="17"/>
          </p:nvPr>
        </p:nvSpPr>
        <p:spPr/>
        <p:txBody>
          <a:bodyPr/>
          <a:lstStyle>
            <a:lvl1pPr>
              <a:defRPr/>
            </a:lvl1pPr>
          </a:lstStyle>
          <a:p>
            <a:pPr>
              <a:defRPr/>
            </a:pPr>
            <a:fld id="{81E822F4-BBFA-444C-918D-409609824515}" type="slidenum">
              <a:rPr lang="en-US" altLang="en-US"/>
              <a:pPr>
                <a:defRPr/>
              </a:pPr>
              <a:t>‹#›</a:t>
            </a:fld>
            <a:endParaRPr lang="en-US" altLang="en-US" dirty="0"/>
          </a:p>
        </p:txBody>
      </p:sp>
    </p:spTree>
    <p:extLst>
      <p:ext uri="{BB962C8B-B14F-4D97-AF65-F5344CB8AC3E}">
        <p14:creationId xmlns:p14="http://schemas.microsoft.com/office/powerpoint/2010/main" val="230773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Date Placeholder 4"/>
          <p:cNvSpPr>
            <a:spLocks noGrp="1"/>
          </p:cNvSpPr>
          <p:nvPr>
            <p:ph type="dt" sz="half" idx="16"/>
          </p:nvPr>
        </p:nvSpPr>
        <p:spPr/>
        <p:txBody>
          <a:bodyPr/>
          <a:lstStyle>
            <a:lvl1pPr>
              <a:defRPr/>
            </a:lvl1pPr>
          </a:lstStyle>
          <a:p>
            <a:pPr>
              <a:defRPr/>
            </a:pPr>
            <a:endParaRPr lang="en-US"/>
          </a:p>
        </p:txBody>
      </p:sp>
      <p:sp>
        <p:nvSpPr>
          <p:cNvPr id="10" name="Footer Placeholder 5"/>
          <p:cNvSpPr>
            <a:spLocks noGrp="1"/>
          </p:cNvSpPr>
          <p:nvPr>
            <p:ph type="ftr" sz="quarter" idx="17"/>
          </p:nvPr>
        </p:nvSpPr>
        <p:spPr/>
        <p:txBody>
          <a:bodyPr/>
          <a:lstStyle>
            <a:lvl1pPr>
              <a:defRPr/>
            </a:lvl1pPr>
          </a:lstStyle>
          <a:p>
            <a:pPr>
              <a:defRPr/>
            </a:pPr>
            <a:endParaRPr lang="en-US"/>
          </a:p>
        </p:txBody>
      </p:sp>
      <p:sp>
        <p:nvSpPr>
          <p:cNvPr id="13" name="Slide Number Placeholder 6"/>
          <p:cNvSpPr>
            <a:spLocks noGrp="1"/>
          </p:cNvSpPr>
          <p:nvPr>
            <p:ph type="sldNum" sz="quarter" idx="18"/>
          </p:nvPr>
        </p:nvSpPr>
        <p:spPr/>
        <p:txBody>
          <a:bodyPr/>
          <a:lstStyle>
            <a:lvl1pPr>
              <a:defRPr/>
            </a:lvl1pPr>
          </a:lstStyle>
          <a:p>
            <a:pPr>
              <a:defRPr/>
            </a:pPr>
            <a:fld id="{48BF90A2-4786-42EE-99B7-4200D984416A}" type="slidenum">
              <a:rPr lang="en-US" altLang="en-US"/>
              <a:pPr>
                <a:defRPr/>
              </a:pPr>
              <a:t>‹#›</a:t>
            </a:fld>
            <a:endParaRPr lang="en-US" altLang="en-US" dirty="0"/>
          </a:p>
        </p:txBody>
      </p:sp>
    </p:spTree>
    <p:extLst>
      <p:ext uri="{BB962C8B-B14F-4D97-AF65-F5344CB8AC3E}">
        <p14:creationId xmlns:p14="http://schemas.microsoft.com/office/powerpoint/2010/main" val="91521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4625" y="155895"/>
            <a:ext cx="7772400" cy="774060"/>
          </a:xfrm>
        </p:spPr>
        <p:txBody>
          <a:bodyPr/>
          <a:lstStyle/>
          <a:p>
            <a:r>
              <a:rPr lang="en-US" dirty="0"/>
              <a:t>Click to edit Master title style</a:t>
            </a:r>
            <a:endParaRPr dirty="0"/>
          </a:p>
        </p:txBody>
      </p:sp>
      <p:sp>
        <p:nvSpPr>
          <p:cNvPr id="6" name="Slide Number Placeholder 4"/>
          <p:cNvSpPr>
            <a:spLocks noGrp="1"/>
          </p:cNvSpPr>
          <p:nvPr>
            <p:ph type="sldNum" sz="quarter" idx="12"/>
          </p:nvPr>
        </p:nvSpPr>
        <p:spPr/>
        <p:txBody>
          <a:bodyPr/>
          <a:lstStyle>
            <a:lvl1pPr>
              <a:defRPr sz="1400">
                <a:solidFill>
                  <a:schemeClr val="accent1"/>
                </a:solidFill>
              </a:defRPr>
            </a:lvl1pPr>
          </a:lstStyle>
          <a:p>
            <a:pPr>
              <a:defRPr/>
            </a:pPr>
            <a:fld id="{4AED5BF9-BA7E-4DF7-A0EE-26F1EF0B583E}" type="slidenum">
              <a:rPr lang="en-US" altLang="en-US" smtClean="0"/>
              <a:pPr>
                <a:defRPr/>
              </a:pPr>
              <a:t>‹#›</a:t>
            </a:fld>
            <a:endParaRPr lang="en-US" altLang="en-US" dirty="0"/>
          </a:p>
        </p:txBody>
      </p:sp>
    </p:spTree>
    <p:extLst>
      <p:ext uri="{BB962C8B-B14F-4D97-AF65-F5344CB8AC3E}">
        <p14:creationId xmlns:p14="http://schemas.microsoft.com/office/powerpoint/2010/main" val="12659908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8509000" y="6356350"/>
            <a:ext cx="508000" cy="365125"/>
          </a:xfrm>
        </p:spPr>
        <p:txBody>
          <a:bodyPr/>
          <a:lstStyle>
            <a:lvl1pPr>
              <a:defRPr sz="1400">
                <a:solidFill>
                  <a:schemeClr val="accent1"/>
                </a:solidFill>
              </a:defRPr>
            </a:lvl1pPr>
          </a:lstStyle>
          <a:p>
            <a:pPr>
              <a:defRPr/>
            </a:pPr>
            <a:fld id="{F7C852F2-D035-451A-9530-9D526054F1A3}" type="slidenum">
              <a:rPr lang="en-US" altLang="en-US"/>
              <a:pPr>
                <a:defRPr/>
              </a:pPr>
              <a:t>‹#›</a:t>
            </a:fld>
            <a:endParaRPr lang="en-US" altLang="en-US" dirty="0"/>
          </a:p>
        </p:txBody>
      </p:sp>
    </p:spTree>
    <p:extLst>
      <p:ext uri="{BB962C8B-B14F-4D97-AF65-F5344CB8AC3E}">
        <p14:creationId xmlns:p14="http://schemas.microsoft.com/office/powerpoint/2010/main" val="2803214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995082"/>
            <a:ext cx="3566160" cy="1035424"/>
          </a:xfrm>
        </p:spPr>
        <p:txBody>
          <a:bodyPr/>
          <a:lstStyle>
            <a:lvl1pPr algn="l">
              <a:defRPr sz="2800" b="0"/>
            </a:lvl1pPr>
          </a:lstStyle>
          <a:p>
            <a:r>
              <a:rPr lang="en-US"/>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2FF1B681-C320-40A4-A80C-3D59C6B33D7E}" type="slidenum">
              <a:rPr lang="en-US" altLang="en-US"/>
              <a:pPr>
                <a:defRPr/>
              </a:pPr>
              <a:t>‹#›</a:t>
            </a:fld>
            <a:endParaRPr lang="en-US" altLang="en-US" dirty="0"/>
          </a:p>
        </p:txBody>
      </p:sp>
    </p:spTree>
    <p:extLst>
      <p:ext uri="{BB962C8B-B14F-4D97-AF65-F5344CB8AC3E}">
        <p14:creationId xmlns:p14="http://schemas.microsoft.com/office/powerpoint/2010/main" val="3137902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995082"/>
            <a:ext cx="3566160" cy="1035424"/>
          </a:xfrm>
        </p:spPr>
        <p:txBody>
          <a:bodyPr/>
          <a:lstStyle>
            <a:lvl1pPr algn="l">
              <a:defRPr sz="2800" b="0"/>
            </a:lvl1pPr>
          </a:lstStyle>
          <a:p>
            <a:r>
              <a:rPr lang="en-US"/>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Picture Placeholder 9"/>
          <p:cNvSpPr>
            <a:spLocks noGrp="1"/>
          </p:cNvSpPr>
          <p:nvPr>
            <p:ph type="pic" sz="quarter" idx="13"/>
          </p:nvPr>
        </p:nvSpPr>
        <p:spPr>
          <a:xfrm>
            <a:off x="4760258" y="990600"/>
            <a:ext cx="4096512" cy="5611813"/>
          </a:xfrm>
        </p:spPr>
        <p:txBody>
          <a:bodyPr rtlCol="0">
            <a:normAutofit/>
          </a:bodyPr>
          <a:lstStyle>
            <a:lvl1pPr>
              <a:buNone/>
              <a:defRPr/>
            </a:lvl1pPr>
          </a:lstStyle>
          <a:p>
            <a:pPr lvl="0"/>
            <a:r>
              <a:rPr lang="en-US" noProof="0" dirty="0"/>
              <a:t>Click icon to add picture</a:t>
            </a:r>
            <a:endParaRPr noProof="0" dirty="0"/>
          </a:p>
        </p:txBody>
      </p:sp>
      <p:sp>
        <p:nvSpPr>
          <p:cNvPr id="6" name="Date Placeholder 4"/>
          <p:cNvSpPr>
            <a:spLocks noGrp="1"/>
          </p:cNvSpPr>
          <p:nvPr>
            <p:ph type="dt" sz="half" idx="14"/>
          </p:nvPr>
        </p:nvSpPr>
        <p:spPr>
          <a:xfrm>
            <a:off x="161925" y="6124575"/>
            <a:ext cx="1752600" cy="365125"/>
          </a:xfrm>
        </p:spPr>
        <p:txBody>
          <a:bodyPr/>
          <a:lstStyle>
            <a:lvl1pPr algn="l">
              <a:defRPr/>
            </a:lvl1pPr>
          </a:lstStyle>
          <a:p>
            <a:pPr>
              <a:defRPr/>
            </a:pPr>
            <a:endParaRPr lang="en-US"/>
          </a:p>
        </p:txBody>
      </p:sp>
      <p:sp>
        <p:nvSpPr>
          <p:cNvPr id="7" name="Footer Placeholder 5"/>
          <p:cNvSpPr>
            <a:spLocks noGrp="1"/>
          </p:cNvSpPr>
          <p:nvPr>
            <p:ph type="ftr" sz="quarter" idx="15"/>
          </p:nvPr>
        </p:nvSpPr>
        <p:spPr>
          <a:xfrm>
            <a:off x="174625" y="6356350"/>
            <a:ext cx="3863975" cy="365125"/>
          </a:xfrm>
        </p:spPr>
        <p:txBody>
          <a:bodyPr/>
          <a:lstStyle>
            <a:lvl1pPr>
              <a:defRPr/>
            </a:lvl1pPr>
          </a:lstStyle>
          <a:p>
            <a:pPr>
              <a:defRPr/>
            </a:pPr>
            <a:endParaRPr lang="en-US"/>
          </a:p>
        </p:txBody>
      </p:sp>
      <p:sp>
        <p:nvSpPr>
          <p:cNvPr id="8" name="Slide Number Placeholder 6"/>
          <p:cNvSpPr>
            <a:spLocks noGrp="1"/>
          </p:cNvSpPr>
          <p:nvPr>
            <p:ph type="sldNum" sz="quarter" idx="16"/>
          </p:nvPr>
        </p:nvSpPr>
        <p:spPr/>
        <p:txBody>
          <a:bodyPr/>
          <a:lstStyle>
            <a:lvl1pPr>
              <a:defRPr/>
            </a:lvl1pPr>
          </a:lstStyle>
          <a:p>
            <a:pPr>
              <a:defRPr/>
            </a:pPr>
            <a:fld id="{A5BFB7AB-FFD7-4521-AC0D-053578E0062B}" type="slidenum">
              <a:rPr lang="en-US" altLang="en-US"/>
              <a:pPr>
                <a:defRPr/>
              </a:pPr>
              <a:t>‹#›</a:t>
            </a:fld>
            <a:endParaRPr lang="en-US" altLang="en-US" dirty="0"/>
          </a:p>
        </p:txBody>
      </p:sp>
    </p:spTree>
    <p:extLst>
      <p:ext uri="{BB962C8B-B14F-4D97-AF65-F5344CB8AC3E}">
        <p14:creationId xmlns:p14="http://schemas.microsoft.com/office/powerpoint/2010/main" val="2065454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458788" y="4267200"/>
            <a:ext cx="6477000" cy="566738"/>
          </a:xfrm>
        </p:spPr>
        <p:txBody>
          <a:bodyPr/>
          <a:lstStyle>
            <a:lvl1pPr algn="l">
              <a:defRPr sz="2800" b="0"/>
            </a:lvl1pPr>
          </a:lstStyle>
          <a:p>
            <a:r>
              <a:rPr lang="en-US"/>
              <a:t>Click to edit Master title style</a:t>
            </a:r>
            <a:endParaRPr/>
          </a:p>
        </p:txBody>
      </p:sp>
      <p:sp>
        <p:nvSpPr>
          <p:cNvPr id="3" name="Picture Placeholder 2"/>
          <p:cNvSpPr>
            <a:spLocks noGrp="1"/>
          </p:cNvSpPr>
          <p:nvPr>
            <p:ph type="pic" idx="1"/>
          </p:nvPr>
        </p:nvSpPr>
        <p:spPr>
          <a:xfrm>
            <a:off x="269874" y="268288"/>
            <a:ext cx="6858000" cy="363931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42CAA834-D8E4-4411-BE04-6AA3D6EDAEC6}" type="slidenum">
              <a:rPr lang="en-US" altLang="en-US"/>
              <a:pPr>
                <a:defRPr/>
              </a:pPr>
              <a:t>‹#›</a:t>
            </a:fld>
            <a:endParaRPr lang="en-US" altLang="en-US" dirty="0"/>
          </a:p>
        </p:txBody>
      </p:sp>
    </p:spTree>
    <p:extLst>
      <p:ext uri="{BB962C8B-B14F-4D97-AF65-F5344CB8AC3E}">
        <p14:creationId xmlns:p14="http://schemas.microsoft.com/office/powerpoint/2010/main" val="1011311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8788" y="4267200"/>
            <a:ext cx="6477000" cy="566738"/>
          </a:xfrm>
        </p:spPr>
        <p:txBody>
          <a:bodyPr/>
          <a:lstStyle>
            <a:lvl1pPr algn="l">
              <a:defRPr sz="2800" b="0"/>
            </a:lvl1pPr>
          </a:lstStyle>
          <a:p>
            <a:r>
              <a:rPr lang="en-US"/>
              <a:t>Click to edit Master title style</a:t>
            </a:r>
            <a:endParaRPr/>
          </a:p>
        </p:txBody>
      </p:sp>
      <p:sp>
        <p:nvSpPr>
          <p:cNvPr id="3" name="Picture Placeholder 2"/>
          <p:cNvSpPr>
            <a:spLocks noGrp="1"/>
          </p:cNvSpPr>
          <p:nvPr>
            <p:ph type="pic" idx="1"/>
          </p:nvPr>
        </p:nvSpPr>
        <p:spPr>
          <a:xfrm>
            <a:off x="269874" y="268288"/>
            <a:ext cx="3006726" cy="363931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Picture Placeholder 2"/>
          <p:cNvSpPr>
            <a:spLocks noGrp="1"/>
          </p:cNvSpPr>
          <p:nvPr>
            <p:ph type="pic" idx="13"/>
          </p:nvPr>
        </p:nvSpPr>
        <p:spPr>
          <a:xfrm>
            <a:off x="3352800" y="268288"/>
            <a:ext cx="4701988" cy="17756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11" name="Picture Placeholder 2"/>
          <p:cNvSpPr>
            <a:spLocks noGrp="1"/>
          </p:cNvSpPr>
          <p:nvPr>
            <p:ph type="pic" idx="14"/>
          </p:nvPr>
        </p:nvSpPr>
        <p:spPr>
          <a:xfrm>
            <a:off x="3352800" y="2131935"/>
            <a:ext cx="2304288" cy="17756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12" name="Picture Placeholder 2"/>
          <p:cNvSpPr>
            <a:spLocks noGrp="1"/>
          </p:cNvSpPr>
          <p:nvPr>
            <p:ph type="pic" idx="15"/>
          </p:nvPr>
        </p:nvSpPr>
        <p:spPr>
          <a:xfrm>
            <a:off x="5750500" y="2131935"/>
            <a:ext cx="2304288" cy="17756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9" name="Date Placeholder 4"/>
          <p:cNvSpPr>
            <a:spLocks noGrp="1"/>
          </p:cNvSpPr>
          <p:nvPr>
            <p:ph type="dt" sz="half" idx="16"/>
          </p:nvPr>
        </p:nvSpPr>
        <p:spPr/>
        <p:txBody>
          <a:bodyPr/>
          <a:lstStyle>
            <a:lvl1pPr>
              <a:defRPr/>
            </a:lvl1pPr>
          </a:lstStyle>
          <a:p>
            <a:pPr>
              <a:defRPr/>
            </a:pPr>
            <a:endParaRPr lang="en-US"/>
          </a:p>
        </p:txBody>
      </p:sp>
      <p:sp>
        <p:nvSpPr>
          <p:cNvPr id="13" name="Footer Placeholder 5"/>
          <p:cNvSpPr>
            <a:spLocks noGrp="1"/>
          </p:cNvSpPr>
          <p:nvPr>
            <p:ph type="ftr" sz="quarter" idx="17"/>
          </p:nvPr>
        </p:nvSpPr>
        <p:spPr/>
        <p:txBody>
          <a:bodyPr/>
          <a:lstStyle>
            <a:lvl1pPr>
              <a:defRPr/>
            </a:lvl1pPr>
          </a:lstStyle>
          <a:p>
            <a:pPr>
              <a:defRPr/>
            </a:pPr>
            <a:endParaRPr lang="en-US"/>
          </a:p>
        </p:txBody>
      </p:sp>
      <p:sp>
        <p:nvSpPr>
          <p:cNvPr id="14" name="Slide Number Placeholder 6"/>
          <p:cNvSpPr>
            <a:spLocks noGrp="1"/>
          </p:cNvSpPr>
          <p:nvPr>
            <p:ph type="sldNum" sz="quarter" idx="18"/>
          </p:nvPr>
        </p:nvSpPr>
        <p:spPr/>
        <p:txBody>
          <a:bodyPr/>
          <a:lstStyle>
            <a:lvl1pPr>
              <a:defRPr/>
            </a:lvl1pPr>
          </a:lstStyle>
          <a:p>
            <a:pPr>
              <a:defRPr/>
            </a:pPr>
            <a:fld id="{B814616D-F2B1-4595-8481-5181CAFFCB74}" type="slidenum">
              <a:rPr lang="en-US" altLang="en-US"/>
              <a:pPr>
                <a:defRPr/>
              </a:pPr>
              <a:t>‹#›</a:t>
            </a:fld>
            <a:endParaRPr lang="en-US" altLang="en-US" dirty="0"/>
          </a:p>
        </p:txBody>
      </p:sp>
    </p:spTree>
    <p:extLst>
      <p:ext uri="{BB962C8B-B14F-4D97-AF65-F5344CB8AC3E}">
        <p14:creationId xmlns:p14="http://schemas.microsoft.com/office/powerpoint/2010/main" val="184523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3A83753-991F-4624-B186-BB8D0BB53A9D}" type="slidenum">
              <a:rPr lang="en-US" altLang="en-US"/>
              <a:pPr>
                <a:defRPr/>
              </a:pPr>
              <a:t>‹#›</a:t>
            </a:fld>
            <a:endParaRPr lang="en-US" altLang="en-US" dirty="0"/>
          </a:p>
        </p:txBody>
      </p:sp>
    </p:spTree>
    <p:extLst>
      <p:ext uri="{BB962C8B-B14F-4D97-AF65-F5344CB8AC3E}">
        <p14:creationId xmlns:p14="http://schemas.microsoft.com/office/powerpoint/2010/main" val="982635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43799" y="1035424"/>
            <a:ext cx="1322295" cy="5090739"/>
          </a:xfrm>
        </p:spPr>
        <p:txBody>
          <a:bodyPr vert="eaVert" anchor="t"/>
          <a:lstStyle/>
          <a:p>
            <a:r>
              <a:rPr lang="en-US"/>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A02EDE2-1B5B-4AD7-A285-7AF6DE6EF7C2}" type="slidenum">
              <a:rPr lang="en-US" altLang="en-US"/>
              <a:pPr>
                <a:defRPr/>
              </a:pPr>
              <a:t>‹#›</a:t>
            </a:fld>
            <a:endParaRPr lang="en-US" altLang="en-US" dirty="0"/>
          </a:p>
        </p:txBody>
      </p:sp>
    </p:spTree>
    <p:extLst>
      <p:ext uri="{BB962C8B-B14F-4D97-AF65-F5344CB8AC3E}">
        <p14:creationId xmlns:p14="http://schemas.microsoft.com/office/powerpoint/2010/main" val="3016059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a:t>Click to edit Master title style</a:t>
            </a:r>
          </a:p>
        </p:txBody>
      </p:sp>
      <p:sp>
        <p:nvSpPr>
          <p:cNvPr id="3" name="Text Placeholder 2"/>
          <p:cNvSpPr>
            <a:spLocks noGrp="1"/>
          </p:cNvSpPr>
          <p:nvPr>
            <p:ph type="body" sz="half" idx="1"/>
          </p:nvPr>
        </p:nvSpPr>
        <p:spPr>
          <a:xfrm>
            <a:off x="685800" y="1714500"/>
            <a:ext cx="3810000" cy="415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4500"/>
            <a:ext cx="3810000" cy="415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fontAlgn="auto">
              <a:spcBef>
                <a:spcPts val="0"/>
              </a:spcBef>
              <a:spcAft>
                <a:spcPts val="0"/>
              </a:spcAft>
              <a:defRPr>
                <a:latin typeface="+mn-lt"/>
                <a:ea typeface="+mn-ea"/>
                <a:cs typeface="+mn-cs"/>
              </a:defRPr>
            </a:lvl1pPr>
          </a:lstStyle>
          <a:p>
            <a:pPr>
              <a:defRPr/>
            </a:pPr>
            <a:r>
              <a:rPr lang="en-US"/>
              <a:t>BPS - 5th Ed.</a:t>
            </a: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r>
              <a:rPr lang="en-US"/>
              <a:t>Chapter 5</a:t>
            </a: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pPr>
              <a:defRPr/>
            </a:pPr>
            <a:fld id="{39494E2B-6AEE-4B97-9EE8-ABE78835A8DA}" type="slidenum">
              <a:rPr lang="en-US" altLang="en-US"/>
              <a:pPr>
                <a:defRPr/>
              </a:pPr>
              <a:t>‹#›</a:t>
            </a:fld>
            <a:endParaRPr lang="en-US" altLang="en-US" dirty="0"/>
          </a:p>
        </p:txBody>
      </p:sp>
    </p:spTree>
    <p:extLst>
      <p:ext uri="{BB962C8B-B14F-4D97-AF65-F5344CB8AC3E}">
        <p14:creationId xmlns:p14="http://schemas.microsoft.com/office/powerpoint/2010/main" val="16608435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a:t>Click to edit Master title style</a:t>
            </a:r>
          </a:p>
        </p:txBody>
      </p:sp>
      <p:sp>
        <p:nvSpPr>
          <p:cNvPr id="3" name="Text Placeholder 2"/>
          <p:cNvSpPr>
            <a:spLocks noGrp="1"/>
          </p:cNvSpPr>
          <p:nvPr>
            <p:ph type="body" sz="half" idx="1"/>
          </p:nvPr>
        </p:nvSpPr>
        <p:spPr>
          <a:xfrm>
            <a:off x="685800" y="1714500"/>
            <a:ext cx="3810000" cy="415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714500"/>
            <a:ext cx="3810000" cy="2000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867150"/>
            <a:ext cx="3810000" cy="2000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fontAlgn="auto">
              <a:spcBef>
                <a:spcPts val="0"/>
              </a:spcBef>
              <a:spcAft>
                <a:spcPts val="0"/>
              </a:spcAft>
              <a:defRPr>
                <a:latin typeface="+mn-lt"/>
                <a:ea typeface="+mn-ea"/>
                <a:cs typeface="+mn-cs"/>
              </a:defRPr>
            </a:lvl1pPr>
          </a:lstStyle>
          <a:p>
            <a:pPr>
              <a:defRPr/>
            </a:pPr>
            <a:r>
              <a:rPr lang="en-US"/>
              <a:t>BPS - 5th Ed.</a:t>
            </a: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pPr>
              <a:defRPr/>
            </a:pPr>
            <a:r>
              <a:rPr lang="en-US"/>
              <a:t>Chapter 5</a:t>
            </a: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pPr>
              <a:defRPr/>
            </a:pPr>
            <a:fld id="{73F5A802-C9A8-4EA4-A617-DA9483B89344}" type="slidenum">
              <a:rPr lang="en-US" altLang="en-US"/>
              <a:pPr>
                <a:defRPr/>
              </a:pPr>
              <a:t>‹#›</a:t>
            </a:fld>
            <a:endParaRPr lang="en-US" altLang="en-US" dirty="0"/>
          </a:p>
        </p:txBody>
      </p:sp>
    </p:spTree>
    <p:extLst>
      <p:ext uri="{BB962C8B-B14F-4D97-AF65-F5344CB8AC3E}">
        <p14:creationId xmlns:p14="http://schemas.microsoft.com/office/powerpoint/2010/main" val="4210209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914400"/>
            <a:ext cx="6508750" cy="1143000"/>
          </a:xfrm>
          <a:prstGeom prst="rect">
            <a:avLst/>
          </a:prstGeom>
          <a:solidFill>
            <a:schemeClr val="accent2"/>
          </a:solidFill>
          <a:ln>
            <a:noFill/>
          </a:ln>
        </p:spPr>
        <p:txBody>
          <a:bodyPr vert="horz" wrap="square" lIns="91440" tIns="45720" rIns="91440" bIns="45720" numCol="1" anchor="b" anchorCtr="0" compatLnSpc="1">
            <a:prstTxWarp prst="textNoShape">
              <a:avLst/>
            </a:prstTxWarp>
          </a:bodyPr>
          <a:lstStyle/>
          <a:p>
            <a:pPr lvl="0"/>
            <a:r>
              <a:rPr lang="en-US" altLang="en-US" dirty="0"/>
              <a:t>Click to edit Master title style</a:t>
            </a:r>
          </a:p>
        </p:txBody>
      </p:sp>
      <p:sp>
        <p:nvSpPr>
          <p:cNvPr id="1027" name="Text Placeholder 2"/>
          <p:cNvSpPr>
            <a:spLocks noGrp="1"/>
          </p:cNvSpPr>
          <p:nvPr>
            <p:ph type="body" idx="1"/>
          </p:nvPr>
        </p:nvSpPr>
        <p:spPr bwMode="auto">
          <a:xfrm>
            <a:off x="457200" y="2209800"/>
            <a:ext cx="6508750" cy="391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7199313" y="6356350"/>
            <a:ext cx="1752600" cy="365125"/>
          </a:xfrm>
          <a:prstGeom prst="rect">
            <a:avLst/>
          </a:prstGeom>
        </p:spPr>
        <p:txBody>
          <a:bodyPr vert="horz" lIns="91440" tIns="45720" rIns="91440" bIns="45720" rtlCol="0" anchor="ctr"/>
          <a:lstStyle>
            <a:lvl1pPr algn="r" eaLnBrk="1" fontAlgn="auto" hangingPunct="1">
              <a:spcBef>
                <a:spcPts val="0"/>
              </a:spcBef>
              <a:spcAft>
                <a:spcPts val="0"/>
              </a:spcAft>
              <a:defRPr sz="1100" b="1">
                <a:solidFill>
                  <a:schemeClr val="tx2">
                    <a:lumMod val="60000"/>
                    <a:lumOff val="40000"/>
                  </a:schemeClr>
                </a:solidFill>
                <a:latin typeface="+mn-lt"/>
                <a:ea typeface="+mn-ea"/>
                <a:cs typeface="+mn-cs"/>
              </a:defRPr>
            </a:lvl1pPr>
          </a:lstStyle>
          <a:p>
            <a:pPr>
              <a:defRPr/>
            </a:pPr>
            <a:endParaRPr lang="en-US"/>
          </a:p>
        </p:txBody>
      </p:sp>
      <p:sp>
        <p:nvSpPr>
          <p:cNvPr id="5" name="Footer Placeholder 4"/>
          <p:cNvSpPr>
            <a:spLocks noGrp="1"/>
          </p:cNvSpPr>
          <p:nvPr>
            <p:ph type="ftr" sz="quarter" idx="3"/>
          </p:nvPr>
        </p:nvSpPr>
        <p:spPr>
          <a:xfrm>
            <a:off x="174625" y="6356350"/>
            <a:ext cx="6007100" cy="365125"/>
          </a:xfrm>
          <a:prstGeom prst="rect">
            <a:avLst/>
          </a:prstGeom>
        </p:spPr>
        <p:txBody>
          <a:bodyPr vert="horz" lIns="91440" tIns="45720" rIns="91440" bIns="45720" rtlCol="0" anchor="ctr"/>
          <a:lstStyle>
            <a:lvl1pPr algn="l" eaLnBrk="1" fontAlgn="auto" hangingPunct="1">
              <a:spcBef>
                <a:spcPts val="0"/>
              </a:spcBef>
              <a:spcAft>
                <a:spcPts val="0"/>
              </a:spcAft>
              <a:defRPr sz="1100" b="1">
                <a:solidFill>
                  <a:schemeClr val="tx2">
                    <a:lumMod val="60000"/>
                    <a:lumOff val="40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8256588" y="360363"/>
            <a:ext cx="506412"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2200" b="1">
                <a:solidFill>
                  <a:schemeClr val="bg1"/>
                </a:solidFill>
                <a:latin typeface="Arial" charset="0"/>
                <a:ea typeface="ＭＳ Ｐゴシック" charset="-128"/>
              </a:defRPr>
            </a:lvl1pPr>
          </a:lstStyle>
          <a:p>
            <a:pPr>
              <a:defRPr/>
            </a:pPr>
            <a:fld id="{151A32A5-8330-4ECC-BA69-AA72F9D516C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875" r:id="rId1"/>
    <p:sldLayoutId id="2147484876" r:id="rId2"/>
    <p:sldLayoutId id="2147484877" r:id="rId3"/>
    <p:sldLayoutId id="2147484878" r:id="rId4"/>
    <p:sldLayoutId id="2147484879" r:id="rId5"/>
    <p:sldLayoutId id="2147484880" r:id="rId6"/>
    <p:sldLayoutId id="2147484881" r:id="rId7"/>
    <p:sldLayoutId id="2147484882" r:id="rId8"/>
    <p:sldLayoutId id="2147484883" r:id="rId9"/>
    <p:sldLayoutId id="2147484884" r:id="rId10"/>
    <p:sldLayoutId id="2147484885" r:id="rId11"/>
    <p:sldLayoutId id="2147484886" r:id="rId12"/>
    <p:sldLayoutId id="2147484887" r:id="rId13"/>
    <p:sldLayoutId id="2147484888" r:id="rId14"/>
    <p:sldLayoutId id="2147484889" r:id="rId15"/>
    <p:sldLayoutId id="2147484890" r:id="rId16"/>
    <p:sldLayoutId id="2147484891" r:id="rId17"/>
    <p:sldLayoutId id="2147484892" r:id="rId18"/>
    <p:sldLayoutId id="2147484893" r:id="rId19"/>
    <p:sldLayoutId id="2147484894" r:id="rId20"/>
    <p:sldLayoutId id="2147484895" r:id="rId21"/>
  </p:sldLayoutIdLst>
  <p:hf hdr="0" ftr="0" dt="0"/>
  <p:txStyles>
    <p:titleStyle>
      <a:lvl1pPr algn="l" rtl="0" eaLnBrk="0" fontAlgn="base" hangingPunct="0">
        <a:spcBef>
          <a:spcPct val="0"/>
        </a:spcBef>
        <a:spcAft>
          <a:spcPct val="0"/>
        </a:spcAft>
        <a:defRPr sz="3600" kern="1200">
          <a:solidFill>
            <a:schemeClr val="accent1"/>
          </a:solidFill>
          <a:latin typeface="+mj-lt"/>
          <a:ea typeface="ＭＳ Ｐゴシック" pitchFamily="-1" charset="-128"/>
          <a:cs typeface="ＭＳ Ｐゴシック" pitchFamily="-1" charset="-128"/>
        </a:defRPr>
      </a:lvl1pPr>
      <a:lvl2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2pPr>
      <a:lvl3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3pPr>
      <a:lvl4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4pPr>
      <a:lvl5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5pPr>
      <a:lvl6pPr marL="4572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6pPr>
      <a:lvl7pPr marL="9144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7pPr>
      <a:lvl8pPr marL="13716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8pPr>
      <a:lvl9pPr marL="18288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9pPr>
    </p:titleStyle>
    <p:bodyStyle>
      <a:lvl1pPr marL="228600" indent="-228600" algn="l" rtl="0" eaLnBrk="0" fontAlgn="base" hangingPunct="0">
        <a:spcBef>
          <a:spcPts val="1800"/>
        </a:spcBef>
        <a:spcAft>
          <a:spcPct val="0"/>
        </a:spcAft>
        <a:buClr>
          <a:schemeClr val="accent1"/>
        </a:buClr>
        <a:buSzPct val="100000"/>
        <a:buFont typeface="Wingdings 2" panose="05020102010507070707" pitchFamily="18" charset="2"/>
        <a:buChar char="¡"/>
        <a:defRPr sz="2000" kern="1200">
          <a:solidFill>
            <a:schemeClr val="tx2"/>
          </a:solidFill>
          <a:latin typeface="+mn-lt"/>
          <a:ea typeface="ＭＳ Ｐゴシック" pitchFamily="-1" charset="-128"/>
          <a:cs typeface="ＭＳ Ｐゴシック" pitchFamily="-1" charset="-128"/>
        </a:defRPr>
      </a:lvl1pPr>
      <a:lvl2pPr marL="457200" indent="-228600" algn="l" rtl="0" eaLnBrk="0" fontAlgn="base" hangingPunct="0">
        <a:spcBef>
          <a:spcPts val="600"/>
        </a:spcBef>
        <a:spcAft>
          <a:spcPct val="0"/>
        </a:spcAft>
        <a:buClr>
          <a:srgbClr val="031B3C"/>
        </a:buClr>
        <a:buSzPct val="100000"/>
        <a:buFont typeface="Wingdings 2" panose="05020102010507070707" pitchFamily="18" charset="2"/>
        <a:buChar char="¡"/>
        <a:defRPr kern="1200">
          <a:solidFill>
            <a:schemeClr val="tx2"/>
          </a:solidFill>
          <a:latin typeface="+mn-lt"/>
          <a:ea typeface="ＭＳ Ｐゴシック" pitchFamily="-1" charset="-128"/>
          <a:cs typeface="+mn-cs"/>
        </a:defRPr>
      </a:lvl2pPr>
      <a:lvl3pPr marL="685800" indent="-228600" algn="l" rtl="0" eaLnBrk="0" fontAlgn="base" hangingPunct="0">
        <a:spcBef>
          <a:spcPts val="600"/>
        </a:spcBef>
        <a:spcAft>
          <a:spcPct val="0"/>
        </a:spcAft>
        <a:buClr>
          <a:schemeClr val="accent1"/>
        </a:buClr>
        <a:buSzPct val="100000"/>
        <a:buFont typeface="Wingdings 2" panose="05020102010507070707" pitchFamily="18" charset="2"/>
        <a:buChar char="¡"/>
        <a:defRPr kern="1200">
          <a:solidFill>
            <a:schemeClr val="tx2"/>
          </a:solidFill>
          <a:latin typeface="+mn-lt"/>
          <a:ea typeface="ＭＳ Ｐゴシック" pitchFamily="-1" charset="-128"/>
          <a:cs typeface="+mn-cs"/>
        </a:defRPr>
      </a:lvl3pPr>
      <a:lvl4pPr marL="914400" indent="-228600" algn="l" rtl="0" eaLnBrk="0" fontAlgn="base" hangingPunct="0">
        <a:spcBef>
          <a:spcPts val="600"/>
        </a:spcBef>
        <a:spcAft>
          <a:spcPct val="0"/>
        </a:spcAft>
        <a:buClr>
          <a:srgbClr val="031B3C"/>
        </a:buClr>
        <a:buSzPct val="100000"/>
        <a:buFont typeface="Wingdings 2" panose="05020102010507070707" pitchFamily="18" charset="2"/>
        <a:buChar char="¡"/>
        <a:defRPr kern="1200">
          <a:solidFill>
            <a:schemeClr val="tx2"/>
          </a:solidFill>
          <a:latin typeface="+mn-lt"/>
          <a:ea typeface="ＭＳ Ｐゴシック" pitchFamily="-1" charset="-128"/>
          <a:cs typeface="+mn-cs"/>
        </a:defRPr>
      </a:lvl4pPr>
      <a:lvl5pPr marL="1143000" indent="-228600" algn="l" rtl="0" eaLnBrk="0" fontAlgn="base" hangingPunct="0">
        <a:spcBef>
          <a:spcPts val="600"/>
        </a:spcBef>
        <a:spcAft>
          <a:spcPct val="0"/>
        </a:spcAft>
        <a:buClr>
          <a:schemeClr val="accent1"/>
        </a:buClr>
        <a:buSzPct val="100000"/>
        <a:buFont typeface="Wingdings 2" panose="05020102010507070707" pitchFamily="18" charset="2"/>
        <a:buChar char="¡"/>
        <a:defRPr kern="1200">
          <a:solidFill>
            <a:schemeClr val="tx2"/>
          </a:solidFill>
          <a:latin typeface="+mn-lt"/>
          <a:ea typeface="ＭＳ Ｐゴシック" pitchFamily="-1"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2.bin"/><Relationship Id="rId1" Type="http://schemas.openxmlformats.org/officeDocument/2006/relationships/slideLayout" Target="../slideLayouts/slideLayout12.xml"/><Relationship Id="rId4" Type="http://schemas.openxmlformats.org/officeDocument/2006/relationships/chart" Target="../charts/char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chart" Target="../charts/chart6.xml"/><Relationship Id="rId4" Type="http://schemas.openxmlformats.org/officeDocument/2006/relationships/chart" Target="../charts/chart5.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6.JPG"/><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9.JPG"/></Relationships>
</file>

<file path=ppt/slides/_rels/slide4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21.emf"/><Relationship Id="rId4" Type="http://schemas.openxmlformats.org/officeDocument/2006/relationships/image" Target="../media/image20.emf"/></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12.xml"/><Relationship Id="rId6" Type="http://schemas.openxmlformats.org/officeDocument/2006/relationships/image" Target="../media/image23.wmf"/><Relationship Id="rId5" Type="http://schemas.openxmlformats.org/officeDocument/2006/relationships/oleObject" Target="../embeddings/oleObject3.bin"/><Relationship Id="rId4" Type="http://schemas.openxmlformats.org/officeDocument/2006/relationships/image" Target="../media/image22.emf"/></Relationships>
</file>

<file path=ppt/slides/_rels/slide43.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6.JPG"/><Relationship Id="rId1" Type="http://schemas.openxmlformats.org/officeDocument/2006/relationships/slideLayout" Target="../slideLayouts/slideLayout12.xml"/><Relationship Id="rId4" Type="http://schemas.openxmlformats.org/officeDocument/2006/relationships/image" Target="../media/image26.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30.jpeg"/></Relationships>
</file>

<file path=ppt/slides/_rels/slide5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2.xml"/><Relationship Id="rId4" Type="http://schemas.openxmlformats.org/officeDocument/2006/relationships/image" Target="../media/image33.jpeg"/></Relationships>
</file>

<file path=ppt/slides/_rels/slide5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6.JPG"/><Relationship Id="rId1" Type="http://schemas.openxmlformats.org/officeDocument/2006/relationships/slideLayout" Target="../slideLayouts/slideLayout12.xml"/><Relationship Id="rId4" Type="http://schemas.openxmlformats.org/officeDocument/2006/relationships/image" Target="../media/image38.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chart" Target="../charts/chart8.xml"/></Relationships>
</file>

<file path=ppt/slides/_rels/slide6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360.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40.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199" y="4114800"/>
            <a:ext cx="8443913" cy="1143000"/>
          </a:xfrm>
        </p:spPr>
        <p:txBody>
          <a:bodyPr/>
          <a:lstStyle/>
          <a:p>
            <a:r>
              <a:rPr lang="en-US" sz="4000" b="1" dirty="0">
                <a:solidFill>
                  <a:schemeClr val="accent1">
                    <a:lumMod val="75000"/>
                  </a:schemeClr>
                </a:solidFill>
                <a:effectLst>
                  <a:outerShdw blurRad="38100" dist="38100" dir="2700000" algn="tl">
                    <a:srgbClr val="000000">
                      <a:alpha val="43137"/>
                    </a:srgbClr>
                  </a:outerShdw>
                </a:effectLst>
                <a:ea typeface="ＭＳ Ｐゴシック" pitchFamily="34" charset="-128"/>
              </a:rPr>
              <a:t>Chapter 1:</a:t>
            </a:r>
            <a:br>
              <a:rPr lang="en-US" sz="4000" dirty="0">
                <a:solidFill>
                  <a:schemeClr val="accent1">
                    <a:lumMod val="75000"/>
                  </a:schemeClr>
                </a:solidFill>
                <a:ea typeface="ＭＳ Ｐゴシック" pitchFamily="34" charset="-128"/>
              </a:rPr>
            </a:br>
            <a:r>
              <a:rPr lang="en-US" dirty="0">
                <a:solidFill>
                  <a:schemeClr val="accent1">
                    <a:lumMod val="75000"/>
                  </a:schemeClr>
                </a:solidFill>
                <a:ea typeface="ＭＳ Ｐゴシック" pitchFamily="34" charset="-128"/>
              </a:rPr>
              <a:t>Looking at Data — Distributions</a:t>
            </a:r>
            <a:endParaRPr lang="en-US" dirty="0"/>
          </a:p>
        </p:txBody>
      </p:sp>
      <p:pic>
        <p:nvPicPr>
          <p:cNvPr id="6" name="Picture 2" descr="Introduction to the Practice of Statistics, Ninth Edition&#10;Moore/McCabe/Craig"/>
          <p:cNvPicPr>
            <a:picLocks noChangeArrowheads="1"/>
          </p:cNvPicPr>
          <p:nvPr/>
        </p:nvPicPr>
        <p:blipFill rotWithShape="1">
          <a:blip r:embed="rId2">
            <a:extLst>
              <a:ext uri="{28A0092B-C50C-407E-A947-70E740481C1C}">
                <a14:useLocalDpi xmlns:a14="http://schemas.microsoft.com/office/drawing/2010/main" val="0"/>
              </a:ext>
            </a:extLst>
          </a:blip>
          <a:srcRect l="1175" t="28909" b="32979"/>
          <a:stretch/>
        </p:blipFill>
        <p:spPr bwMode="auto">
          <a:xfrm>
            <a:off x="0" y="0"/>
            <a:ext cx="9144000" cy="352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ubtitle 4"/>
          <p:cNvSpPr txBox="1">
            <a:spLocks/>
          </p:cNvSpPr>
          <p:nvPr/>
        </p:nvSpPr>
        <p:spPr bwMode="auto">
          <a:xfrm>
            <a:off x="3443288" y="5938838"/>
            <a:ext cx="545782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65" charset="-128"/>
              </a:defRPr>
            </a:lvl1pPr>
            <a:lvl2pPr marL="742950" indent="-285750" eaLnBrk="0" hangingPunct="0">
              <a:defRPr>
                <a:solidFill>
                  <a:schemeClr val="tx1"/>
                </a:solidFill>
                <a:latin typeface="Arial" charset="0"/>
                <a:ea typeface="ＭＳ Ｐゴシック" pitchFamily="-65" charset="-128"/>
              </a:defRPr>
            </a:lvl2pPr>
            <a:lvl3pPr marL="1143000" indent="-228600" eaLnBrk="0" hangingPunct="0">
              <a:defRPr>
                <a:solidFill>
                  <a:schemeClr val="tx1"/>
                </a:solidFill>
                <a:latin typeface="Arial" charset="0"/>
                <a:ea typeface="ＭＳ Ｐゴシック" pitchFamily="-65" charset="-128"/>
              </a:defRPr>
            </a:lvl3pPr>
            <a:lvl4pPr marL="1600200" indent="-228600" eaLnBrk="0" hangingPunct="0">
              <a:defRPr>
                <a:solidFill>
                  <a:schemeClr val="tx1"/>
                </a:solidFill>
                <a:latin typeface="Arial" charset="0"/>
                <a:ea typeface="ＭＳ Ｐゴシック" pitchFamily="-65" charset="-128"/>
              </a:defRPr>
            </a:lvl4pPr>
            <a:lvl5pPr marL="2057400" indent="-228600" eaLnBrk="0" hangingPunct="0">
              <a:defRPr>
                <a:solidFill>
                  <a:schemeClr val="tx1"/>
                </a:solidFill>
                <a:latin typeface="Arial" charset="0"/>
                <a:ea typeface="ＭＳ Ｐゴシック" pitchFamily="-65"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65"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65"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65"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65" charset="-128"/>
              </a:defRPr>
            </a:lvl9pPr>
          </a:lstStyle>
          <a:p>
            <a:pPr algn="r" defTabSz="914400" eaLnBrk="1" hangingPunct="1">
              <a:buClr>
                <a:schemeClr val="accent1"/>
              </a:buClr>
              <a:buSzPct val="100000"/>
              <a:buFont typeface="Wingdings 2" pitchFamily="-65" charset="2"/>
              <a:buNone/>
              <a:defRPr/>
            </a:pPr>
            <a:r>
              <a:rPr lang="en-US" b="1" dirty="0">
                <a:solidFill>
                  <a:srgbClr val="073779"/>
                </a:solidFill>
              </a:rPr>
              <a:t>Lecture Presentation Slides</a:t>
            </a:r>
          </a:p>
          <a:p>
            <a:pPr marL="0" marR="0" indent="0" algn="r" defTabSz="914400" rtl="0" eaLnBrk="1" fontAlgn="base" latinLnBrk="0" hangingPunct="1">
              <a:lnSpc>
                <a:spcPct val="100000"/>
              </a:lnSpc>
              <a:spcBef>
                <a:spcPct val="0"/>
              </a:spcBef>
              <a:spcAft>
                <a:spcPct val="0"/>
              </a:spcAft>
              <a:buClr>
                <a:schemeClr val="accent1"/>
              </a:buClr>
              <a:buSzPct val="100000"/>
              <a:buFont typeface="Wingdings 2" pitchFamily="-65" charset="2"/>
              <a:buNone/>
              <a:tabLst/>
              <a:defRPr/>
            </a:pPr>
            <a:r>
              <a:rPr lang="en-US" sz="1100" b="1" kern="1200" dirty="0">
                <a:solidFill>
                  <a:schemeClr val="accent1"/>
                </a:solidFill>
                <a:effectLst/>
                <a:latin typeface="Arial" charset="0"/>
                <a:ea typeface="ＭＳ Ｐゴシック" pitchFamily="-65" charset="-128"/>
                <a:cs typeface="+mn-cs"/>
              </a:rPr>
              <a:t>Macmillan Learning ©</a:t>
            </a:r>
            <a:r>
              <a:rPr lang="en-US" altLang="en-US" sz="1100" b="1" baseline="0" dirty="0">
                <a:solidFill>
                  <a:schemeClr val="accent1"/>
                </a:solidFill>
              </a:rPr>
              <a:t> 2017</a:t>
            </a:r>
            <a:endParaRPr lang="en-US" altLang="en-US" sz="1100" b="1" dirty="0">
              <a:solidFill>
                <a:schemeClr val="accen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65760"/>
            <a:ext cx="6508750" cy="1691640"/>
          </a:xfrm>
        </p:spPr>
        <p:txBody>
          <a:bodyPr/>
          <a:lstStyle/>
          <a:p>
            <a:r>
              <a:rPr lang="en-US" b="1" dirty="0"/>
              <a:t>Chapter 1</a:t>
            </a:r>
            <a:br>
              <a:rPr lang="en-US" b="1" dirty="0"/>
            </a:br>
            <a:r>
              <a:rPr lang="en-US" b="1" dirty="0"/>
              <a:t>Looking at Data—</a:t>
            </a:r>
            <a:br>
              <a:rPr lang="en-US" b="1" dirty="0"/>
            </a:br>
            <a:r>
              <a:rPr lang="en-US" b="1" dirty="0"/>
              <a:t>Distributions</a:t>
            </a:r>
          </a:p>
        </p:txBody>
      </p:sp>
      <p:sp>
        <p:nvSpPr>
          <p:cNvPr id="2" name="Content Placeholder 1"/>
          <p:cNvSpPr>
            <a:spLocks noGrp="1"/>
          </p:cNvSpPr>
          <p:nvPr>
            <p:ph idx="1"/>
          </p:nvPr>
        </p:nvSpPr>
        <p:spPr/>
        <p:txBody>
          <a:bodyPr/>
          <a:lstStyle/>
          <a:p>
            <a:pPr defTabSz="914400" eaLnBrk="1" hangingPunct="1">
              <a:spcBef>
                <a:spcPct val="0"/>
              </a:spcBef>
              <a:spcAft>
                <a:spcPts val="1800"/>
              </a:spcAft>
              <a:buClrTx/>
              <a:buSzTx/>
              <a:buFontTx/>
              <a:buNone/>
            </a:pPr>
            <a:r>
              <a:rPr lang="en-US" altLang="en-US" b="1" dirty="0">
                <a:solidFill>
                  <a:schemeClr val="accent1"/>
                </a:solidFill>
              </a:rPr>
              <a:t>Introduction</a:t>
            </a:r>
          </a:p>
          <a:p>
            <a:pPr defTabSz="914400" eaLnBrk="1" hangingPunct="1">
              <a:spcBef>
                <a:spcPct val="0"/>
              </a:spcBef>
              <a:spcAft>
                <a:spcPts val="1800"/>
              </a:spcAft>
              <a:buClrTx/>
              <a:buSzTx/>
              <a:buFontTx/>
              <a:buNone/>
            </a:pPr>
            <a:r>
              <a:rPr lang="en-US" altLang="en-US" b="1" dirty="0">
                <a:solidFill>
                  <a:schemeClr val="accent1"/>
                </a:solidFill>
              </a:rPr>
              <a:t>1.1 Data</a:t>
            </a:r>
          </a:p>
          <a:p>
            <a:pPr defTabSz="914400" eaLnBrk="1" hangingPunct="1">
              <a:spcBef>
                <a:spcPct val="0"/>
              </a:spcBef>
              <a:spcAft>
                <a:spcPts val="1800"/>
              </a:spcAft>
              <a:buClrTx/>
              <a:buSzTx/>
              <a:buFontTx/>
              <a:buNone/>
            </a:pPr>
            <a:r>
              <a:rPr lang="en-US" altLang="en-US" b="1" dirty="0">
                <a:solidFill>
                  <a:schemeClr val="accent1"/>
                </a:solidFill>
              </a:rPr>
              <a:t>1.2 Displaying Distributions with Graphs</a:t>
            </a:r>
          </a:p>
          <a:p>
            <a:pPr defTabSz="914400" eaLnBrk="1" hangingPunct="1">
              <a:spcBef>
                <a:spcPct val="0"/>
              </a:spcBef>
              <a:spcAft>
                <a:spcPts val="1800"/>
              </a:spcAft>
              <a:buClrTx/>
              <a:buSzTx/>
              <a:buFontTx/>
              <a:buNone/>
            </a:pPr>
            <a:r>
              <a:rPr lang="en-US" altLang="en-US" b="1" dirty="0">
                <a:solidFill>
                  <a:schemeClr val="accent1"/>
                </a:solidFill>
              </a:rPr>
              <a:t>1.3 Describing Distributions with Numbers</a:t>
            </a:r>
          </a:p>
          <a:p>
            <a:pPr defTabSz="914400" eaLnBrk="1" hangingPunct="1">
              <a:spcBef>
                <a:spcPct val="0"/>
              </a:spcBef>
              <a:spcAft>
                <a:spcPts val="1800"/>
              </a:spcAft>
              <a:buClrTx/>
              <a:buSzTx/>
              <a:buFontTx/>
              <a:buNone/>
            </a:pPr>
            <a:r>
              <a:rPr lang="en-US" altLang="en-US" b="1" dirty="0">
                <a:solidFill>
                  <a:schemeClr val="accent1"/>
                </a:solidFill>
              </a:rPr>
              <a:t>1.4 Density Curves and Normal Distributions</a:t>
            </a:r>
          </a:p>
        </p:txBody>
      </p:sp>
      <p:sp>
        <p:nvSpPr>
          <p:cNvPr id="26626" name="Slide Number Placeholder 1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D9ADBE9A-7AE7-4ED1-9D4D-4BEC091A466D}" type="slidenum">
              <a:rPr lang="en-US" altLang="en-US" sz="1400" smtClean="0">
                <a:solidFill>
                  <a:schemeClr val="accent1"/>
                </a:solidFill>
              </a:rPr>
              <a:pPr>
                <a:spcBef>
                  <a:spcPct val="0"/>
                </a:spcBef>
                <a:buClrTx/>
                <a:buSzTx/>
                <a:buFontTx/>
                <a:buNone/>
              </a:pPr>
              <a:t>2</a:t>
            </a:fld>
            <a:endParaRPr lang="en-US" altLang="en-US" sz="1400">
              <a:solidFill>
                <a:schemeClr val="accen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b="1" dirty="0">
                <a:ea typeface="ＭＳ Ｐゴシック" panose="020B0600070205080204" pitchFamily="34" charset="-128"/>
              </a:rPr>
              <a:t>1.1</a:t>
            </a:r>
            <a:r>
              <a:rPr lang="en-US" altLang="en-US" dirty="0">
                <a:ea typeface="ＭＳ Ｐゴシック" panose="020B0600070205080204" pitchFamily="34" charset="-128"/>
              </a:rPr>
              <a:t> </a:t>
            </a:r>
            <a:r>
              <a:rPr lang="en-US" altLang="en-US" b="1" dirty="0">
                <a:ea typeface="ＭＳ Ｐゴシック" panose="020B0600070205080204" pitchFamily="34" charset="-128"/>
              </a:rPr>
              <a:t>Data</a:t>
            </a:r>
          </a:p>
        </p:txBody>
      </p:sp>
      <p:sp>
        <p:nvSpPr>
          <p:cNvPr id="3" name="Content Placeholder 2"/>
          <p:cNvSpPr>
            <a:spLocks noGrp="1"/>
          </p:cNvSpPr>
          <p:nvPr>
            <p:ph idx="1"/>
          </p:nvPr>
        </p:nvSpPr>
        <p:spPr/>
        <p:txBody>
          <a:bodyPr/>
          <a:lstStyle/>
          <a:p>
            <a:pPr>
              <a:buFont typeface="Wingdings 2" pitchFamily="-65" charset="2"/>
              <a:buChar char="¡"/>
              <a:defRPr/>
            </a:pPr>
            <a:r>
              <a:rPr lang="en-US" sz="2400" dirty="0">
                <a:solidFill>
                  <a:schemeClr val="accent1"/>
                </a:solidFill>
              </a:rPr>
              <a:t>Cases, labels, variables, and values</a:t>
            </a:r>
          </a:p>
          <a:p>
            <a:pPr>
              <a:buFont typeface="Wingdings 2" pitchFamily="-65" charset="2"/>
              <a:buChar char="¡"/>
              <a:defRPr/>
            </a:pPr>
            <a:r>
              <a:rPr lang="en-US" sz="2400" dirty="0">
                <a:solidFill>
                  <a:schemeClr val="accent1"/>
                </a:solidFill>
              </a:rPr>
              <a:t>Categorical and quantitative variables</a:t>
            </a:r>
          </a:p>
          <a:p>
            <a:pPr>
              <a:buFont typeface="Wingdings 2" pitchFamily="-65" charset="2"/>
              <a:buChar char="¡"/>
              <a:defRPr/>
            </a:pPr>
            <a:r>
              <a:rPr lang="en-US" sz="2400" dirty="0">
                <a:solidFill>
                  <a:schemeClr val="accent1"/>
                </a:solidFill>
              </a:rPr>
              <a:t>Key characteristics of a data set</a:t>
            </a:r>
          </a:p>
          <a:p>
            <a:pPr marL="0" indent="0">
              <a:buFont typeface="Wingdings 2" pitchFamily="-65" charset="2"/>
              <a:buNone/>
              <a:defRPr/>
            </a:pPr>
            <a:endParaRPr lang="en-US" dirty="0">
              <a:solidFill>
                <a:schemeClr val="accent1"/>
              </a:solidFill>
            </a:endParaRPr>
          </a:p>
        </p:txBody>
      </p:sp>
      <p:sp>
        <p:nvSpPr>
          <p:cNvPr id="27652"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90CEA17B-1041-4094-A9E6-10F03683D371}" type="slidenum">
              <a:rPr lang="en-US" altLang="en-US" sz="1400" smtClean="0">
                <a:solidFill>
                  <a:schemeClr val="accent1"/>
                </a:solidFill>
              </a:rPr>
              <a:pPr>
                <a:spcBef>
                  <a:spcPct val="0"/>
                </a:spcBef>
                <a:buClrTx/>
                <a:buSzTx/>
                <a:buFontTx/>
                <a:buNone/>
              </a:pPr>
              <a:t>3</a:t>
            </a:fld>
            <a:endParaRPr lang="en-US" altLang="en-US" sz="1400">
              <a:solidFill>
                <a:schemeClr val="accen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Cases, Labels, Variables, and Values </a:t>
            </a:r>
            <a:endParaRPr lang="en-US" dirty="0"/>
          </a:p>
        </p:txBody>
      </p:sp>
      <p:sp>
        <p:nvSpPr>
          <p:cNvPr id="2867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3AEFDAFA-5EC6-4E26-B3B9-D837C0F261D1}" type="slidenum">
              <a:rPr lang="en-US" altLang="en-US" sz="1400" smtClean="0">
                <a:solidFill>
                  <a:schemeClr val="accent1"/>
                </a:solidFill>
              </a:rPr>
              <a:pPr>
                <a:spcBef>
                  <a:spcPct val="0"/>
                </a:spcBef>
                <a:buClrTx/>
                <a:buSzTx/>
                <a:buFontTx/>
                <a:buNone/>
              </a:pPr>
              <a:t>4</a:t>
            </a:fld>
            <a:endParaRPr lang="en-US" altLang="en-US" sz="1400">
              <a:solidFill>
                <a:schemeClr val="accent1"/>
              </a:solidFill>
            </a:endParaRPr>
          </a:p>
        </p:txBody>
      </p:sp>
      <p:sp>
        <p:nvSpPr>
          <p:cNvPr id="3" name="TextBox 2"/>
          <p:cNvSpPr txBox="1"/>
          <p:nvPr/>
        </p:nvSpPr>
        <p:spPr>
          <a:xfrm>
            <a:off x="690562" y="1412875"/>
            <a:ext cx="7762875" cy="4032250"/>
          </a:xfrm>
          <a:prstGeom prst="rect">
            <a:avLst/>
          </a:prstGeom>
          <a:solidFill>
            <a:schemeClr val="accent3">
              <a:lumMod val="60000"/>
              <a:lumOff val="40000"/>
            </a:schemeClr>
          </a:solidFill>
        </p:spPr>
        <p:txBody>
          <a:bodyPr>
            <a:spAutoFit/>
          </a:bodyPr>
          <a:lstStyle/>
          <a:p>
            <a:pPr marL="285750" indent="-285750" eaLnBrk="1" hangingPunct="1">
              <a:buFont typeface="Wingdings" panose="05000000000000000000" pitchFamily="2" charset="2"/>
              <a:buChar char="ü"/>
              <a:defRPr/>
            </a:pPr>
            <a:endParaRPr lang="en-US" sz="2000" b="1" dirty="0">
              <a:latin typeface="Arial" charset="0"/>
              <a:ea typeface="ＭＳ Ｐゴシック" pitchFamily="-65" charset="-128"/>
            </a:endParaRPr>
          </a:p>
          <a:p>
            <a:pPr marL="285750" indent="-285750" eaLnBrk="1" hangingPunct="1">
              <a:buFont typeface="Wingdings" panose="05000000000000000000" pitchFamily="2" charset="2"/>
              <a:buChar char="ü"/>
              <a:defRPr/>
            </a:pPr>
            <a:r>
              <a:rPr lang="en-US" sz="2000" b="1" dirty="0">
                <a:latin typeface="Arial" charset="0"/>
                <a:ea typeface="ＭＳ Ｐゴシック" pitchFamily="-65" charset="-128"/>
              </a:rPr>
              <a:t>Cases</a:t>
            </a:r>
            <a:r>
              <a:rPr lang="en-US" sz="2000" dirty="0">
                <a:latin typeface="Arial" charset="0"/>
                <a:ea typeface="ＭＳ Ｐゴシック" pitchFamily="-65" charset="-128"/>
              </a:rPr>
              <a:t> are the objects described by a set of data. Cases may be customers, companies, subjects in a study, units in an experiment, or other objects.</a:t>
            </a:r>
          </a:p>
          <a:p>
            <a:pPr marL="285750" indent="-285750" eaLnBrk="1" hangingPunct="1">
              <a:buFont typeface="Wingdings" panose="05000000000000000000" pitchFamily="2" charset="2"/>
              <a:buChar char="ü"/>
              <a:defRPr/>
            </a:pPr>
            <a:endParaRPr lang="en-US" sz="2000" dirty="0">
              <a:latin typeface="Arial" charset="0"/>
              <a:ea typeface="ＭＳ Ｐゴシック" pitchFamily="-65" charset="-128"/>
            </a:endParaRPr>
          </a:p>
          <a:p>
            <a:pPr marL="285750" indent="-285750" eaLnBrk="1" hangingPunct="1">
              <a:buFont typeface="Wingdings" panose="05000000000000000000" pitchFamily="2" charset="2"/>
              <a:buChar char="ü"/>
              <a:defRPr/>
            </a:pPr>
            <a:r>
              <a:rPr lang="en-US" sz="2000" dirty="0">
                <a:latin typeface="Arial" charset="0"/>
                <a:ea typeface="ＭＳ Ｐゴシック" pitchFamily="-65" charset="-128"/>
              </a:rPr>
              <a:t>A </a:t>
            </a:r>
            <a:r>
              <a:rPr lang="en-US" sz="2000" b="1" dirty="0">
                <a:latin typeface="Arial" charset="0"/>
                <a:ea typeface="ＭＳ Ｐゴシック" pitchFamily="-65" charset="-128"/>
              </a:rPr>
              <a:t> label </a:t>
            </a:r>
            <a:r>
              <a:rPr lang="en-US" sz="2000" dirty="0">
                <a:latin typeface="Arial" charset="0"/>
                <a:ea typeface="ＭＳ Ｐゴシック" pitchFamily="-65" charset="-128"/>
              </a:rPr>
              <a:t>is a special variable used in some data sets to distinguish the different cases.</a:t>
            </a:r>
          </a:p>
          <a:p>
            <a:pPr marL="285750" indent="-285750" eaLnBrk="1" hangingPunct="1">
              <a:buFont typeface="Wingdings" panose="05000000000000000000" pitchFamily="2" charset="2"/>
              <a:buChar char="ü"/>
              <a:defRPr/>
            </a:pPr>
            <a:endParaRPr lang="en-US" sz="2000" dirty="0">
              <a:latin typeface="Arial" charset="0"/>
              <a:ea typeface="ＭＳ Ｐゴシック" pitchFamily="-65" charset="-128"/>
            </a:endParaRPr>
          </a:p>
          <a:p>
            <a:pPr marL="285750" indent="-285750" eaLnBrk="1" hangingPunct="1">
              <a:buFont typeface="Wingdings" panose="05000000000000000000" pitchFamily="2" charset="2"/>
              <a:buChar char="ü"/>
              <a:defRPr/>
            </a:pPr>
            <a:r>
              <a:rPr lang="en-US" sz="2000" dirty="0">
                <a:latin typeface="Arial" charset="0"/>
                <a:ea typeface="ＭＳ Ｐゴシック" pitchFamily="-65" charset="-128"/>
              </a:rPr>
              <a:t>A </a:t>
            </a:r>
            <a:r>
              <a:rPr lang="en-US" sz="2000" b="1" dirty="0">
                <a:latin typeface="Arial" charset="0"/>
                <a:ea typeface="ＭＳ Ｐゴシック" pitchFamily="-65" charset="-128"/>
              </a:rPr>
              <a:t>variable </a:t>
            </a:r>
            <a:r>
              <a:rPr lang="en-US" sz="2000" dirty="0">
                <a:latin typeface="Arial" charset="0"/>
                <a:ea typeface="ＭＳ Ｐゴシック" pitchFamily="-65" charset="-128"/>
              </a:rPr>
              <a:t>is a special characteristic of a case. </a:t>
            </a:r>
          </a:p>
          <a:p>
            <a:pPr eaLnBrk="1" hangingPunct="1">
              <a:defRPr/>
            </a:pPr>
            <a:endParaRPr lang="en-US" sz="2000" b="1" dirty="0">
              <a:latin typeface="Arial" charset="0"/>
              <a:ea typeface="ＭＳ Ｐゴシック" pitchFamily="-65" charset="-128"/>
            </a:endParaRPr>
          </a:p>
          <a:p>
            <a:pPr marL="285750" indent="-285750" eaLnBrk="1" hangingPunct="1">
              <a:buFont typeface="Wingdings" panose="05000000000000000000" pitchFamily="2" charset="2"/>
              <a:buChar char="ü"/>
              <a:defRPr/>
            </a:pPr>
            <a:r>
              <a:rPr lang="en-US" sz="2000" dirty="0">
                <a:latin typeface="Arial" charset="0"/>
                <a:ea typeface="ＭＳ Ｐゴシック" pitchFamily="-65" charset="-128"/>
              </a:rPr>
              <a:t>Different cases can have different </a:t>
            </a:r>
            <a:r>
              <a:rPr lang="en-US" sz="2000" b="1" dirty="0">
                <a:latin typeface="Arial" charset="0"/>
                <a:ea typeface="ＭＳ Ｐゴシック" pitchFamily="-65" charset="-128"/>
              </a:rPr>
              <a:t>values</a:t>
            </a:r>
            <a:r>
              <a:rPr lang="en-US" sz="2000" dirty="0">
                <a:latin typeface="Arial" charset="0"/>
                <a:ea typeface="ＭＳ Ｐゴシック" pitchFamily="-65" charset="-128"/>
              </a:rPr>
              <a:t> of a variable.</a:t>
            </a:r>
          </a:p>
          <a:p>
            <a:pPr marL="285750" indent="-285750" eaLnBrk="1" hangingPunct="1">
              <a:buFont typeface="Wingdings" panose="05000000000000000000" pitchFamily="2" charset="2"/>
              <a:buChar char="ü"/>
              <a:defRPr/>
            </a:pPr>
            <a:endParaRPr lang="en-US" dirty="0">
              <a:latin typeface="Arial" charset="0"/>
              <a:ea typeface="ＭＳ Ｐゴシック" pitchFamily="-65" charset="-128"/>
            </a:endParaRPr>
          </a:p>
          <a:p>
            <a:pPr marL="285750" indent="-285750" eaLnBrk="1" hangingPunct="1">
              <a:buFont typeface="Wingdings" panose="05000000000000000000" pitchFamily="2" charset="2"/>
              <a:buChar char="ü"/>
              <a:defRPr/>
            </a:pPr>
            <a:endParaRPr lang="en-US" dirty="0">
              <a:latin typeface="Arial" charset="0"/>
              <a:ea typeface="ＭＳ Ｐゴシック" pitchFamily="-65"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0CEB0B6E-7827-4DB5-BAFC-68DBC095134C}" type="slidenum">
              <a:rPr lang="en-US" altLang="en-US" smtClean="0"/>
              <a:pPr>
                <a:defRPr/>
              </a:pPr>
              <a:t>5</a:t>
            </a:fld>
            <a:endParaRPr lang="en-US" alt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072208071"/>
              </p:ext>
            </p:extLst>
          </p:nvPr>
        </p:nvGraphicFramePr>
        <p:xfrm>
          <a:off x="304800" y="1381124"/>
          <a:ext cx="8269044" cy="4562475"/>
        </p:xfrm>
        <a:graphic>
          <a:graphicData uri="http://schemas.openxmlformats.org/presentationml/2006/ole">
            <mc:AlternateContent xmlns:mc="http://schemas.openxmlformats.org/markup-compatibility/2006">
              <mc:Choice xmlns:v="urn:schemas-microsoft-com:vml" Requires="v">
                <p:oleObj name="Worksheet" r:id="rId3" imgW="7423310" imgH="4095772" progId="Excel.Sheet.12">
                  <p:embed/>
                </p:oleObj>
              </mc:Choice>
              <mc:Fallback>
                <p:oleObj name="Worksheet" r:id="rId3" imgW="7423310" imgH="4095772" progId="Excel.Sheet.12">
                  <p:embed/>
                  <p:pic>
                    <p:nvPicPr>
                      <p:cNvPr id="4" name="Object 3"/>
                      <p:cNvPicPr/>
                      <p:nvPr/>
                    </p:nvPicPr>
                    <p:blipFill>
                      <a:blip r:embed="rId4"/>
                      <a:stretch>
                        <a:fillRect/>
                      </a:stretch>
                    </p:blipFill>
                    <p:spPr>
                      <a:xfrm>
                        <a:off x="304800" y="1381124"/>
                        <a:ext cx="8269044" cy="4562475"/>
                      </a:xfrm>
                      <a:prstGeom prst="rect">
                        <a:avLst/>
                      </a:prstGeom>
                    </p:spPr>
                  </p:pic>
                </p:oleObj>
              </mc:Fallback>
            </mc:AlternateContent>
          </a:graphicData>
        </a:graphic>
      </p:graphicFrame>
      <p:sp>
        <p:nvSpPr>
          <p:cNvPr id="5" name="TextBox 4"/>
          <p:cNvSpPr txBox="1"/>
          <p:nvPr/>
        </p:nvSpPr>
        <p:spPr>
          <a:xfrm>
            <a:off x="1066800" y="457200"/>
            <a:ext cx="3638560" cy="369332"/>
          </a:xfrm>
          <a:prstGeom prst="rect">
            <a:avLst/>
          </a:prstGeom>
          <a:noFill/>
        </p:spPr>
        <p:txBody>
          <a:bodyPr wrap="none" rtlCol="0">
            <a:spAutoFit/>
          </a:bodyPr>
          <a:lstStyle/>
          <a:p>
            <a:r>
              <a:rPr lang="en-US" dirty="0"/>
              <a:t>Label ?  Variables? Case? Value?</a:t>
            </a:r>
          </a:p>
        </p:txBody>
      </p:sp>
      <p:sp>
        <p:nvSpPr>
          <p:cNvPr id="6" name="Rectangle 5"/>
          <p:cNvSpPr/>
          <p:nvPr/>
        </p:nvSpPr>
        <p:spPr>
          <a:xfrm>
            <a:off x="228600" y="6200001"/>
            <a:ext cx="2760692" cy="276999"/>
          </a:xfrm>
          <a:prstGeom prst="rect">
            <a:avLst/>
          </a:prstGeom>
        </p:spPr>
        <p:txBody>
          <a:bodyPr wrap="none">
            <a:spAutoFit/>
          </a:bodyPr>
          <a:lstStyle/>
          <a:p>
            <a:r>
              <a:rPr lang="en-US" sz="1200" dirty="0">
                <a:solidFill>
                  <a:srgbClr val="4D5156"/>
                </a:solidFill>
                <a:latin typeface="Roboto"/>
              </a:rPr>
              <a:t>MSA: myositis-specific autoantibodies</a:t>
            </a:r>
            <a:endParaRPr lang="en-US" sz="1200" dirty="0"/>
          </a:p>
        </p:txBody>
      </p:sp>
    </p:spTree>
    <p:extLst>
      <p:ext uri="{BB962C8B-B14F-4D97-AF65-F5344CB8AC3E}">
        <p14:creationId xmlns:p14="http://schemas.microsoft.com/office/powerpoint/2010/main" val="156993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368" y="153988"/>
            <a:ext cx="7772400" cy="1143000"/>
          </a:xfrm>
        </p:spPr>
        <p:txBody>
          <a:bodyPr/>
          <a:lstStyle/>
          <a:p>
            <a:r>
              <a:rPr lang="en-US" altLang="en-US" dirty="0"/>
              <a:t>Categorical and Quantitative Variables </a:t>
            </a:r>
            <a:endParaRPr lang="en-US" dirty="0"/>
          </a:p>
        </p:txBody>
      </p:sp>
      <p:sp>
        <p:nvSpPr>
          <p:cNvPr id="29698"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E2D835BA-AC7C-425C-81A9-E990544B379A}" type="slidenum">
              <a:rPr lang="en-US" altLang="en-US" sz="1400" smtClean="0">
                <a:solidFill>
                  <a:schemeClr val="accent1"/>
                </a:solidFill>
              </a:rPr>
              <a:pPr>
                <a:spcBef>
                  <a:spcPct val="0"/>
                </a:spcBef>
                <a:buClrTx/>
                <a:buSzTx/>
                <a:buFontTx/>
                <a:buNone/>
              </a:pPr>
              <a:t>6</a:t>
            </a:fld>
            <a:endParaRPr lang="en-US" altLang="en-US" sz="1400">
              <a:solidFill>
                <a:schemeClr val="accent1"/>
              </a:solidFill>
            </a:endParaRPr>
          </a:p>
        </p:txBody>
      </p:sp>
      <p:sp>
        <p:nvSpPr>
          <p:cNvPr id="6" name="TextBox 5"/>
          <p:cNvSpPr txBox="1"/>
          <p:nvPr/>
        </p:nvSpPr>
        <p:spPr>
          <a:xfrm>
            <a:off x="1359694" y="2459504"/>
            <a:ext cx="6424612" cy="1938992"/>
          </a:xfrm>
          <a:prstGeom prst="rect">
            <a:avLst/>
          </a:prstGeom>
          <a:noFill/>
        </p:spPr>
        <p:txBody>
          <a:bodyPr>
            <a:spAutoFit/>
          </a:bodyPr>
          <a:lstStyle/>
          <a:p>
            <a:pPr marL="347663" indent="-284163" eaLnBrk="1" hangingPunct="1">
              <a:buFont typeface="Wingdings" panose="05000000000000000000" pitchFamily="2" charset="2"/>
              <a:buChar char="q"/>
              <a:defRPr/>
            </a:pPr>
            <a:r>
              <a:rPr lang="en-US" dirty="0">
                <a:latin typeface="Arial" charset="0"/>
                <a:ea typeface="ＭＳ Ｐゴシック" pitchFamily="-65" charset="-128"/>
              </a:rPr>
              <a:t> </a:t>
            </a:r>
            <a:r>
              <a:rPr lang="en-US" sz="2000" dirty="0">
                <a:latin typeface="Arial" charset="0"/>
                <a:ea typeface="ＭＳ Ｐゴシック" pitchFamily="-65" charset="-128"/>
              </a:rPr>
              <a:t>A </a:t>
            </a:r>
            <a:r>
              <a:rPr lang="en-US" sz="2000" b="1" dirty="0">
                <a:solidFill>
                  <a:schemeClr val="accent1"/>
                </a:solidFill>
                <a:latin typeface="Arial" charset="0"/>
                <a:ea typeface="ＭＳ Ｐゴシック" pitchFamily="-65" charset="-128"/>
              </a:rPr>
              <a:t>categorical</a:t>
            </a:r>
            <a:r>
              <a:rPr lang="en-US" sz="2000" dirty="0">
                <a:latin typeface="Arial" charset="0"/>
                <a:ea typeface="ＭＳ Ｐゴシック" pitchFamily="-65" charset="-128"/>
              </a:rPr>
              <a:t> variable places each case into one of several groups, or categories.</a:t>
            </a:r>
          </a:p>
          <a:p>
            <a:pPr marL="347663" indent="-284163" eaLnBrk="1" hangingPunct="1">
              <a:defRPr/>
            </a:pPr>
            <a:endParaRPr lang="en-US" sz="2000" dirty="0">
              <a:latin typeface="Arial" charset="0"/>
              <a:ea typeface="ＭＳ Ｐゴシック" pitchFamily="-65" charset="-128"/>
            </a:endParaRPr>
          </a:p>
          <a:p>
            <a:pPr marL="347663" indent="-284163" eaLnBrk="1" hangingPunct="1">
              <a:buFont typeface="Wingdings" panose="05000000000000000000" pitchFamily="2" charset="2"/>
              <a:buChar char="q"/>
              <a:defRPr/>
            </a:pPr>
            <a:r>
              <a:rPr lang="en-US" sz="2000" dirty="0">
                <a:latin typeface="Arial" charset="0"/>
                <a:ea typeface="ＭＳ Ｐゴシック" pitchFamily="-65" charset="-128"/>
              </a:rPr>
              <a:t>A </a:t>
            </a:r>
            <a:r>
              <a:rPr lang="en-US" sz="2000" b="1" dirty="0">
                <a:solidFill>
                  <a:schemeClr val="accent1"/>
                </a:solidFill>
                <a:latin typeface="Arial" charset="0"/>
                <a:ea typeface="ＭＳ Ｐゴシック" pitchFamily="-65" charset="-128"/>
              </a:rPr>
              <a:t>quantitative</a:t>
            </a:r>
            <a:r>
              <a:rPr lang="en-US" sz="2000" dirty="0">
                <a:latin typeface="Arial" charset="0"/>
                <a:ea typeface="ＭＳ Ｐゴシック" pitchFamily="-65" charset="-128"/>
              </a:rPr>
              <a:t> variable takes numerical values for which arithmetic operations such as adding and averaging make sense.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Key Characteristics of a Data Set</a:t>
            </a:r>
            <a:endParaRPr lang="en-US" dirty="0"/>
          </a:p>
        </p:txBody>
      </p:sp>
      <p:sp>
        <p:nvSpPr>
          <p:cNvPr id="30722"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B5498775-3CB8-4198-8D70-92DA2001E61F}" type="slidenum">
              <a:rPr lang="en-US" altLang="en-US" sz="1400" smtClean="0">
                <a:solidFill>
                  <a:schemeClr val="accent1"/>
                </a:solidFill>
              </a:rPr>
              <a:pPr>
                <a:spcBef>
                  <a:spcPct val="0"/>
                </a:spcBef>
                <a:buClrTx/>
                <a:buSzTx/>
                <a:buFontTx/>
                <a:buNone/>
              </a:pPr>
              <a:t>7</a:t>
            </a:fld>
            <a:endParaRPr lang="en-US" altLang="en-US" sz="1400">
              <a:solidFill>
                <a:schemeClr val="accent1"/>
              </a:solidFill>
            </a:endParaRPr>
          </a:p>
        </p:txBody>
      </p:sp>
      <p:sp>
        <p:nvSpPr>
          <p:cNvPr id="6" name="TextBox 5"/>
          <p:cNvSpPr txBox="1"/>
          <p:nvPr/>
        </p:nvSpPr>
        <p:spPr>
          <a:xfrm>
            <a:off x="576262" y="1536174"/>
            <a:ext cx="7991475" cy="3785652"/>
          </a:xfrm>
          <a:prstGeom prst="rect">
            <a:avLst/>
          </a:prstGeom>
          <a:solidFill>
            <a:schemeClr val="accent2"/>
          </a:solidFill>
          <a:ln>
            <a:solidFill>
              <a:schemeClr val="accent2"/>
            </a:solidFill>
          </a:ln>
        </p:spPr>
        <p:txBody>
          <a:bodyPr>
            <a:spAutoFit/>
          </a:bodyPr>
          <a:lstStyle/>
          <a:p>
            <a:pPr eaLnBrk="1" hangingPunct="1">
              <a:defRPr/>
            </a:pPr>
            <a:r>
              <a:rPr lang="en-US" sz="2000" dirty="0">
                <a:latin typeface="Arial" charset="0"/>
                <a:ea typeface="ＭＳ Ｐゴシック" pitchFamily="-65" charset="-128"/>
              </a:rPr>
              <a:t>Every data set is accompanied by important background information. In a statistical study, </a:t>
            </a:r>
            <a:r>
              <a:rPr lang="en-US" sz="2000" b="1" dirty="0">
                <a:latin typeface="Arial" charset="0"/>
                <a:ea typeface="ＭＳ Ｐゴシック" pitchFamily="-65" charset="-128"/>
              </a:rPr>
              <a:t>always ask the following questions:</a:t>
            </a:r>
          </a:p>
          <a:p>
            <a:pPr eaLnBrk="1" hangingPunct="1">
              <a:defRPr/>
            </a:pPr>
            <a:endParaRPr lang="en-US" sz="2000" b="1" dirty="0">
              <a:latin typeface="Arial" charset="0"/>
              <a:ea typeface="ＭＳ Ｐゴシック" pitchFamily="-65" charset="-128"/>
            </a:endParaRPr>
          </a:p>
          <a:p>
            <a:pPr marL="342900" indent="-342900" eaLnBrk="1" hangingPunct="1">
              <a:buClr>
                <a:schemeClr val="accent1"/>
              </a:buClr>
              <a:buFont typeface="Wingdings" panose="05000000000000000000" pitchFamily="2" charset="2"/>
              <a:buChar char="Ø"/>
              <a:defRPr/>
            </a:pPr>
            <a:r>
              <a:rPr lang="en-US" sz="2000" b="1" dirty="0">
                <a:latin typeface="Arial" charset="0"/>
                <a:ea typeface="ＭＳ Ｐゴシック" pitchFamily="-65" charset="-128"/>
              </a:rPr>
              <a:t>Who?</a:t>
            </a:r>
            <a:r>
              <a:rPr lang="en-US" sz="2000" dirty="0">
                <a:latin typeface="Arial" charset="0"/>
                <a:ea typeface="ＭＳ Ｐゴシック" pitchFamily="-65" charset="-128"/>
              </a:rPr>
              <a:t> What </a:t>
            </a:r>
            <a:r>
              <a:rPr lang="en-US" sz="2000" b="1" dirty="0">
                <a:latin typeface="Arial" charset="0"/>
                <a:ea typeface="ＭＳ Ｐゴシック" pitchFamily="-65" charset="-128"/>
              </a:rPr>
              <a:t>cases</a:t>
            </a:r>
            <a:r>
              <a:rPr lang="en-US" sz="2000" dirty="0">
                <a:latin typeface="Arial" charset="0"/>
                <a:ea typeface="ＭＳ Ｐゴシック" pitchFamily="-65" charset="-128"/>
              </a:rPr>
              <a:t> do the data describe? </a:t>
            </a:r>
            <a:r>
              <a:rPr lang="en-US" sz="2000" b="1" dirty="0">
                <a:latin typeface="Arial" charset="0"/>
                <a:ea typeface="ＭＳ Ｐゴシック" pitchFamily="-65" charset="-128"/>
              </a:rPr>
              <a:t>How many </a:t>
            </a:r>
            <a:r>
              <a:rPr lang="en-US" sz="2000" dirty="0">
                <a:latin typeface="Arial" charset="0"/>
                <a:ea typeface="ＭＳ Ｐゴシック" pitchFamily="-65" charset="-128"/>
              </a:rPr>
              <a:t>cases does a data set have?</a:t>
            </a:r>
          </a:p>
          <a:p>
            <a:pPr marL="342900" indent="-342900" eaLnBrk="1" hangingPunct="1">
              <a:buClr>
                <a:schemeClr val="accent1"/>
              </a:buClr>
              <a:buFont typeface="Wingdings" panose="05000000000000000000" pitchFamily="2" charset="2"/>
              <a:buChar char="Ø"/>
              <a:defRPr/>
            </a:pPr>
            <a:endParaRPr lang="en-US" sz="2000" dirty="0">
              <a:latin typeface="Arial" charset="0"/>
              <a:ea typeface="ＭＳ Ｐゴシック" pitchFamily="-65" charset="-128"/>
            </a:endParaRPr>
          </a:p>
          <a:p>
            <a:pPr marL="342900" indent="-342900" eaLnBrk="1" hangingPunct="1">
              <a:buClr>
                <a:schemeClr val="accent1"/>
              </a:buClr>
              <a:buFont typeface="Wingdings" panose="05000000000000000000" pitchFamily="2" charset="2"/>
              <a:buChar char="Ø"/>
              <a:defRPr/>
            </a:pPr>
            <a:r>
              <a:rPr lang="en-US" sz="2000" b="1" dirty="0">
                <a:latin typeface="Arial" charset="0"/>
                <a:ea typeface="ＭＳ Ｐゴシック" pitchFamily="-65" charset="-128"/>
              </a:rPr>
              <a:t>What? </a:t>
            </a:r>
            <a:r>
              <a:rPr lang="en-US" sz="2000" dirty="0">
                <a:latin typeface="Arial" charset="0"/>
                <a:ea typeface="ＭＳ Ｐゴシック" pitchFamily="-65" charset="-128"/>
              </a:rPr>
              <a:t>How many </a:t>
            </a:r>
            <a:r>
              <a:rPr lang="en-US" sz="2000" b="1" dirty="0">
                <a:latin typeface="Arial" charset="0"/>
                <a:ea typeface="ＭＳ Ｐゴシック" pitchFamily="-65" charset="-128"/>
              </a:rPr>
              <a:t>variables</a:t>
            </a:r>
            <a:r>
              <a:rPr lang="en-US" sz="2000" dirty="0">
                <a:latin typeface="Arial" charset="0"/>
                <a:ea typeface="ＭＳ Ｐゴシック" pitchFamily="-65" charset="-128"/>
              </a:rPr>
              <a:t> does the data set have? What are the </a:t>
            </a:r>
            <a:r>
              <a:rPr lang="en-US" sz="2000" b="1" dirty="0">
                <a:latin typeface="Arial" charset="0"/>
                <a:ea typeface="ＭＳ Ｐゴシック" pitchFamily="-65" charset="-128"/>
              </a:rPr>
              <a:t>exact definitions </a:t>
            </a:r>
            <a:r>
              <a:rPr lang="en-US" sz="2000" dirty="0">
                <a:latin typeface="Arial" charset="0"/>
                <a:ea typeface="ＭＳ Ｐゴシック" pitchFamily="-65" charset="-128"/>
              </a:rPr>
              <a:t>of these variables? What are the </a:t>
            </a:r>
            <a:r>
              <a:rPr lang="en-US" sz="2000" dirty="0">
                <a:solidFill>
                  <a:srgbClr val="FF0000"/>
                </a:solidFill>
                <a:latin typeface="Arial" charset="0"/>
                <a:ea typeface="ＭＳ Ｐゴシック" pitchFamily="-65" charset="-128"/>
              </a:rPr>
              <a:t>units of measurement </a:t>
            </a:r>
            <a:r>
              <a:rPr lang="en-US" sz="2000" dirty="0">
                <a:latin typeface="Arial" charset="0"/>
                <a:ea typeface="ＭＳ Ｐゴシック" pitchFamily="-65" charset="-128"/>
              </a:rPr>
              <a:t>for each quantitative variable?</a:t>
            </a:r>
          </a:p>
          <a:p>
            <a:pPr marL="342900" indent="-342900" eaLnBrk="1" hangingPunct="1">
              <a:buClr>
                <a:schemeClr val="accent1"/>
              </a:buClr>
              <a:buFont typeface="Wingdings" panose="05000000000000000000" pitchFamily="2" charset="2"/>
              <a:buChar char="Ø"/>
              <a:defRPr/>
            </a:pPr>
            <a:endParaRPr lang="en-US" sz="2000" b="1" dirty="0">
              <a:latin typeface="Arial" charset="0"/>
              <a:ea typeface="ＭＳ Ｐゴシック" pitchFamily="-65" charset="-128"/>
            </a:endParaRPr>
          </a:p>
          <a:p>
            <a:pPr marL="342900" indent="-342900" eaLnBrk="1" hangingPunct="1">
              <a:buClr>
                <a:schemeClr val="accent1"/>
              </a:buClr>
              <a:buFont typeface="Wingdings" panose="05000000000000000000" pitchFamily="2" charset="2"/>
              <a:buChar char="Ø"/>
              <a:defRPr/>
            </a:pPr>
            <a:r>
              <a:rPr lang="en-US" sz="2000" b="1" dirty="0">
                <a:latin typeface="Arial" charset="0"/>
                <a:ea typeface="ＭＳ Ｐゴシック" pitchFamily="-65" charset="-128"/>
              </a:rPr>
              <a:t>Why? What purpose </a:t>
            </a:r>
            <a:r>
              <a:rPr lang="en-US" sz="2000" dirty="0">
                <a:latin typeface="Arial" charset="0"/>
                <a:ea typeface="ＭＳ Ｐゴシック" pitchFamily="-65" charset="-128"/>
              </a:rPr>
              <a:t>do the data have? Do the data contain the information needed to answer the questions of interest?</a:t>
            </a:r>
            <a:endParaRPr lang="en-US" sz="2000" b="1" dirty="0">
              <a:latin typeface="Arial" charset="0"/>
              <a:ea typeface="ＭＳ Ｐゴシック" pitchFamily="-65"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2"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fade">
                                      <p:cBhvr>
                                        <p:cTn id="11" dur="1000"/>
                                        <p:tgtEl>
                                          <p:spTgt spid="6">
                                            <p:txEl>
                                              <p:pRg st="2" end="2"/>
                                            </p:txEl>
                                          </p:spTgt>
                                        </p:tgtEl>
                                      </p:cBhvr>
                                    </p:animEffect>
                                    <p:anim calcmode="lin" valueType="num">
                                      <p:cBhvr>
                                        <p:cTn id="1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2" presetClass="entr" presetSubtype="0" fill="hold" nodeType="clickEffect">
                                  <p:stCondLst>
                                    <p:cond delay="0"/>
                                  </p:stCondLst>
                                  <p:childTnLst>
                                    <p:set>
                                      <p:cBhvr>
                                        <p:cTn id="17" dur="1" fill="hold">
                                          <p:stCondLst>
                                            <p:cond delay="0"/>
                                          </p:stCondLst>
                                        </p:cTn>
                                        <p:tgtEl>
                                          <p:spTgt spid="6">
                                            <p:txEl>
                                              <p:pRg st="4" end="4"/>
                                            </p:txEl>
                                          </p:spTgt>
                                        </p:tgtEl>
                                        <p:attrNameLst>
                                          <p:attrName>style.visibility</p:attrName>
                                        </p:attrNameLst>
                                      </p:cBhvr>
                                      <p:to>
                                        <p:strVal val="visible"/>
                                      </p:to>
                                    </p:set>
                                    <p:animEffect transition="in" filter="fade">
                                      <p:cBhvr>
                                        <p:cTn id="18" dur="1000"/>
                                        <p:tgtEl>
                                          <p:spTgt spid="6">
                                            <p:txEl>
                                              <p:pRg st="4" end="4"/>
                                            </p:txEl>
                                          </p:spTgt>
                                        </p:tgtEl>
                                      </p:cBhvr>
                                    </p:animEffect>
                                    <p:anim calcmode="lin" valueType="num">
                                      <p:cBhvr>
                                        <p:cTn id="1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2" presetClass="entr" presetSubtype="0"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Effect transition="in" filter="fade">
                                      <p:cBhvr>
                                        <p:cTn id="25" dur="1000"/>
                                        <p:tgtEl>
                                          <p:spTgt spid="6">
                                            <p:txEl>
                                              <p:pRg st="6" end="6"/>
                                            </p:txEl>
                                          </p:spTgt>
                                        </p:tgtEl>
                                      </p:cBhvr>
                                    </p:animEffect>
                                    <p:anim calcmode="lin" valueType="num">
                                      <p:cBhvr>
                                        <p:cTn id="26"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7"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0CEB0B6E-7827-4DB5-BAFC-68DBC095134C}" type="slidenum">
              <a:rPr lang="en-US" altLang="en-US" smtClean="0"/>
              <a:pPr>
                <a:defRPr/>
              </a:pPr>
              <a:t>8</a:t>
            </a:fld>
            <a:endParaRPr lang="en-US" alt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36867139"/>
              </p:ext>
            </p:extLst>
          </p:nvPr>
        </p:nvGraphicFramePr>
        <p:xfrm>
          <a:off x="34925" y="1609725"/>
          <a:ext cx="9074150" cy="3638550"/>
        </p:xfrm>
        <a:graphic>
          <a:graphicData uri="http://schemas.openxmlformats.org/presentationml/2006/ole">
            <mc:AlternateContent xmlns:mc="http://schemas.openxmlformats.org/markup-compatibility/2006">
              <mc:Choice xmlns:v="urn:schemas-microsoft-com:vml" Requires="v">
                <p:oleObj name="Worksheet" r:id="rId3" imgW="9074162" imgH="3638704" progId="Excel.Sheet.12">
                  <p:embed/>
                </p:oleObj>
              </mc:Choice>
              <mc:Fallback>
                <p:oleObj name="Worksheet" r:id="rId3" imgW="9074162" imgH="3638704" progId="Excel.Sheet.12">
                  <p:embed/>
                  <p:pic>
                    <p:nvPicPr>
                      <p:cNvPr id="4" name="Object 3"/>
                      <p:cNvPicPr/>
                      <p:nvPr/>
                    </p:nvPicPr>
                    <p:blipFill>
                      <a:blip r:embed="rId4"/>
                      <a:stretch>
                        <a:fillRect/>
                      </a:stretch>
                    </p:blipFill>
                    <p:spPr>
                      <a:xfrm>
                        <a:off x="34925" y="1609725"/>
                        <a:ext cx="9074150" cy="3638550"/>
                      </a:xfrm>
                      <a:prstGeom prst="rect">
                        <a:avLst/>
                      </a:prstGeom>
                    </p:spPr>
                  </p:pic>
                </p:oleObj>
              </mc:Fallback>
            </mc:AlternateContent>
          </a:graphicData>
        </a:graphic>
      </p:graphicFrame>
    </p:spTree>
    <p:extLst>
      <p:ext uri="{BB962C8B-B14F-4D97-AF65-F5344CB8AC3E}">
        <p14:creationId xmlns:p14="http://schemas.microsoft.com/office/powerpoint/2010/main" val="1570475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p:cNvSpPr>
            <a:spLocks noGrp="1"/>
          </p:cNvSpPr>
          <p:nvPr>
            <p:ph type="title"/>
          </p:nvPr>
        </p:nvSpPr>
        <p:spPr/>
        <p:txBody>
          <a:bodyPr anchor="t"/>
          <a:lstStyle/>
          <a:p>
            <a:pPr eaLnBrk="1" hangingPunct="1"/>
            <a:r>
              <a:rPr lang="en-US" altLang="en-US" b="1" dirty="0">
                <a:ea typeface="ＭＳ Ｐゴシック" panose="020B0600070205080204" pitchFamily="34" charset="-128"/>
              </a:rPr>
              <a:t>1.2 Displaying Distributions with Graphs</a:t>
            </a:r>
          </a:p>
        </p:txBody>
      </p:sp>
      <p:sp>
        <p:nvSpPr>
          <p:cNvPr id="31747" name="Text Placeholder 3"/>
          <p:cNvSpPr>
            <a:spLocks noGrp="1"/>
          </p:cNvSpPr>
          <p:nvPr>
            <p:ph idx="1"/>
          </p:nvPr>
        </p:nvSpPr>
        <p:spPr/>
        <p:txBody>
          <a:bodyPr/>
          <a:lstStyle/>
          <a:p>
            <a:pPr eaLnBrk="1" hangingPunct="1">
              <a:buClr>
                <a:srgbClr val="0C4160"/>
              </a:buClr>
              <a:buFont typeface="Wingdings" panose="05000000000000000000" pitchFamily="2" charset="2"/>
              <a:buChar char="§"/>
            </a:pPr>
            <a:r>
              <a:rPr lang="en-US" altLang="en-US" sz="2400">
                <a:solidFill>
                  <a:schemeClr val="accent1"/>
                </a:solidFill>
                <a:ea typeface="ＭＳ Ｐゴシック" panose="020B0600070205080204" pitchFamily="34" charset="-128"/>
              </a:rPr>
              <a:t>Exploratory Data Analysis</a:t>
            </a:r>
          </a:p>
          <a:p>
            <a:pPr eaLnBrk="1" hangingPunct="1">
              <a:buClr>
                <a:srgbClr val="0C4160"/>
              </a:buClr>
              <a:buFont typeface="Wingdings" panose="05000000000000000000" pitchFamily="2" charset="2"/>
              <a:buChar char="§"/>
            </a:pPr>
            <a:r>
              <a:rPr lang="en-US" altLang="en-US" sz="2400">
                <a:solidFill>
                  <a:schemeClr val="accent1"/>
                </a:solidFill>
                <a:ea typeface="ＭＳ Ｐゴシック" panose="020B0600070205080204" pitchFamily="34" charset="-128"/>
              </a:rPr>
              <a:t>Graphs for categorical variables</a:t>
            </a:r>
          </a:p>
          <a:p>
            <a:pPr marL="1257300" lvl="1" indent="-266700" eaLnBrk="1" hangingPunct="1">
              <a:buClr>
                <a:schemeClr val="accent1"/>
              </a:buClr>
              <a:buSzPct val="70000"/>
              <a:buFont typeface="Wingdings" panose="05000000000000000000" pitchFamily="2" charset="2"/>
              <a:buChar char="§"/>
            </a:pPr>
            <a:r>
              <a:rPr lang="en-US" altLang="en-US" sz="2400">
                <a:solidFill>
                  <a:schemeClr val="accent1"/>
                </a:solidFill>
                <a:ea typeface="ＭＳ Ｐゴシック" panose="020B0600070205080204" pitchFamily="34" charset="-128"/>
              </a:rPr>
              <a:t>Bar graphs </a:t>
            </a:r>
          </a:p>
          <a:p>
            <a:pPr marL="1257300" lvl="1" indent="-266700" eaLnBrk="1" hangingPunct="1">
              <a:buClr>
                <a:schemeClr val="accent1"/>
              </a:buClr>
              <a:buSzPct val="70000"/>
              <a:buFont typeface="Wingdings" panose="05000000000000000000" pitchFamily="2" charset="2"/>
              <a:buChar char="§"/>
            </a:pPr>
            <a:r>
              <a:rPr lang="en-US" altLang="en-US" sz="2400">
                <a:solidFill>
                  <a:schemeClr val="accent1"/>
                </a:solidFill>
                <a:ea typeface="ＭＳ Ｐゴシック" panose="020B0600070205080204" pitchFamily="34" charset="-128"/>
              </a:rPr>
              <a:t>Pie charts</a:t>
            </a:r>
          </a:p>
          <a:p>
            <a:pPr eaLnBrk="1" hangingPunct="1">
              <a:buFont typeface="Wingdings" panose="05000000000000000000" pitchFamily="2" charset="2"/>
              <a:buChar char="§"/>
            </a:pPr>
            <a:r>
              <a:rPr lang="en-US" altLang="en-US" sz="2400">
                <a:solidFill>
                  <a:schemeClr val="accent1"/>
                </a:solidFill>
                <a:ea typeface="ＭＳ Ｐゴシック" panose="020B0600070205080204" pitchFamily="34" charset="-128"/>
              </a:rPr>
              <a:t>Graphs for quantitative variables</a:t>
            </a:r>
          </a:p>
          <a:p>
            <a:pPr marL="1257300" lvl="1" indent="-266700" eaLnBrk="1" hangingPunct="1">
              <a:buClr>
                <a:schemeClr val="accent1"/>
              </a:buClr>
              <a:buSzPct val="70000"/>
              <a:buFont typeface="Wingdings" panose="05000000000000000000" pitchFamily="2" charset="2"/>
              <a:buChar char="§"/>
            </a:pPr>
            <a:r>
              <a:rPr lang="en-US" altLang="en-US" sz="2400">
                <a:solidFill>
                  <a:schemeClr val="accent1"/>
                </a:solidFill>
                <a:ea typeface="ＭＳ Ｐゴシック" panose="020B0600070205080204" pitchFamily="34" charset="-128"/>
              </a:rPr>
              <a:t>Histograms </a:t>
            </a:r>
          </a:p>
          <a:p>
            <a:pPr marL="1257300" lvl="1" indent="-266700" eaLnBrk="1" hangingPunct="1">
              <a:buClr>
                <a:schemeClr val="accent1"/>
              </a:buClr>
              <a:buSzPct val="70000"/>
              <a:buFont typeface="Wingdings" panose="05000000000000000000" pitchFamily="2" charset="2"/>
              <a:buChar char="§"/>
            </a:pPr>
            <a:r>
              <a:rPr lang="en-US" altLang="en-US" sz="2400">
                <a:solidFill>
                  <a:schemeClr val="accent1"/>
                </a:solidFill>
                <a:ea typeface="ＭＳ Ｐゴシック" panose="020B0600070205080204" pitchFamily="34" charset="-128"/>
              </a:rPr>
              <a:t>Stemplots </a:t>
            </a:r>
          </a:p>
          <a:p>
            <a:pPr marL="1257300" lvl="1" indent="-266700" eaLnBrk="1" hangingPunct="1">
              <a:buClr>
                <a:srgbClr val="333399"/>
              </a:buClr>
              <a:buFont typeface="Wingdings" panose="05000000000000000000" pitchFamily="2" charset="2"/>
              <a:buChar char="§"/>
            </a:pPr>
            <a:endParaRPr lang="en-US" altLang="en-US" sz="2400">
              <a:solidFill>
                <a:schemeClr val="accent1"/>
              </a:solidFill>
              <a:ea typeface="ＭＳ Ｐゴシック" panose="020B0600070205080204" pitchFamily="34" charset="-128"/>
            </a:endParaRPr>
          </a:p>
        </p:txBody>
      </p:sp>
      <p:sp>
        <p:nvSpPr>
          <p:cNvPr id="31748" name="Slide Number Placeholder 1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120A8BA3-67DA-4398-80A6-AC2222307476}" type="slidenum">
              <a:rPr lang="en-US" altLang="en-US" sz="1400" smtClean="0">
                <a:solidFill>
                  <a:schemeClr val="accent1"/>
                </a:solidFill>
              </a:rPr>
              <a:pPr>
                <a:spcBef>
                  <a:spcPct val="0"/>
                </a:spcBef>
                <a:buClrTx/>
                <a:buSzTx/>
                <a:buFontTx/>
                <a:buNone/>
              </a:pPr>
              <a:t>9</a:t>
            </a:fld>
            <a:endParaRPr lang="en-US" altLang="en-US" sz="1400">
              <a:solidFill>
                <a:schemeClr val="accen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Exploratory Data Analysis</a:t>
            </a:r>
            <a:endParaRPr lang="en-US" dirty="0"/>
          </a:p>
        </p:txBody>
      </p:sp>
      <p:sp>
        <p:nvSpPr>
          <p:cNvPr id="3277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25601A1C-CEED-4371-8CD4-FF452F3F5300}" type="slidenum">
              <a:rPr lang="en-US" altLang="en-US" sz="1400" smtClean="0">
                <a:solidFill>
                  <a:schemeClr val="accent1"/>
                </a:solidFill>
              </a:rPr>
              <a:pPr>
                <a:spcBef>
                  <a:spcPct val="0"/>
                </a:spcBef>
                <a:buClrTx/>
                <a:buSzTx/>
                <a:buFontTx/>
                <a:buNone/>
              </a:pPr>
              <a:t>10</a:t>
            </a:fld>
            <a:endParaRPr lang="en-US" altLang="en-US" sz="1400">
              <a:solidFill>
                <a:schemeClr val="accent1"/>
              </a:solidFill>
            </a:endParaRPr>
          </a:p>
        </p:txBody>
      </p:sp>
      <p:sp>
        <p:nvSpPr>
          <p:cNvPr id="3" name="Rectangle 3"/>
          <p:cNvSpPr txBox="1">
            <a:spLocks noChangeArrowheads="1"/>
          </p:cNvSpPr>
          <p:nvPr/>
        </p:nvSpPr>
        <p:spPr bwMode="auto">
          <a:xfrm>
            <a:off x="600868" y="2159000"/>
            <a:ext cx="7942263" cy="2540000"/>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nchor="ctr"/>
          <a:lstStyle>
            <a:lvl1pPr marL="319088" indent="-319088">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639763" indent="-2730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914400" eaLnBrk="1" hangingPunct="1">
              <a:spcBef>
                <a:spcPct val="40000"/>
              </a:spcBef>
              <a:spcAft>
                <a:spcPts val="1200"/>
              </a:spcAft>
              <a:buClr>
                <a:schemeClr val="accent2"/>
              </a:buClr>
              <a:buSzPct val="60000"/>
              <a:buFont typeface="Wingdings" panose="05000000000000000000" pitchFamily="2" charset="2"/>
              <a:buNone/>
              <a:defRPr/>
            </a:pPr>
            <a:r>
              <a:rPr lang="en-US" altLang="en-US" b="1" u="sng" dirty="0">
                <a:solidFill>
                  <a:srgbClr val="800000"/>
                </a:solidFill>
              </a:rPr>
              <a:t>Exploring Data</a:t>
            </a:r>
            <a:endParaRPr lang="en-US" altLang="en-US" dirty="0">
              <a:solidFill>
                <a:schemeClr val="tx1"/>
              </a:solidFill>
            </a:endParaRPr>
          </a:p>
          <a:p>
            <a:pPr lvl="1" defTabSz="914400" eaLnBrk="1" hangingPunct="1">
              <a:spcBef>
                <a:spcPct val="40000"/>
              </a:spcBef>
              <a:buClr>
                <a:schemeClr val="accent1"/>
              </a:buClr>
              <a:buSzPct val="70000"/>
              <a:buFont typeface="Wingdings" panose="05000000000000000000" pitchFamily="2" charset="2"/>
              <a:buChar char="§"/>
              <a:defRPr/>
            </a:pPr>
            <a:r>
              <a:rPr lang="en-US" altLang="en-US" sz="2000" dirty="0">
                <a:solidFill>
                  <a:schemeClr val="tx1"/>
                </a:solidFill>
              </a:rPr>
              <a:t>Begin by examining each variable by itself (</a:t>
            </a:r>
            <a:r>
              <a:rPr lang="en-US" altLang="en-US" sz="2000" dirty="0">
                <a:solidFill>
                  <a:srgbClr val="FF0000"/>
                </a:solidFill>
              </a:rPr>
              <a:t>univariate</a:t>
            </a:r>
            <a:r>
              <a:rPr lang="en-US" altLang="en-US" sz="2000" dirty="0">
                <a:solidFill>
                  <a:schemeClr val="tx1"/>
                </a:solidFill>
              </a:rPr>
              <a:t>). Then move on to study the relationships among the variables.</a:t>
            </a:r>
          </a:p>
          <a:p>
            <a:pPr lvl="1" defTabSz="914400" eaLnBrk="1" hangingPunct="1">
              <a:spcBef>
                <a:spcPct val="40000"/>
              </a:spcBef>
              <a:buClr>
                <a:schemeClr val="accent1"/>
              </a:buClr>
              <a:buSzPct val="70000"/>
              <a:buFont typeface="Wingdings" panose="05000000000000000000" pitchFamily="2" charset="2"/>
              <a:buChar char="§"/>
              <a:defRPr/>
            </a:pPr>
            <a:r>
              <a:rPr lang="en-US" altLang="en-US" sz="2000" dirty="0">
                <a:solidFill>
                  <a:schemeClr val="tx1"/>
                </a:solidFill>
              </a:rPr>
              <a:t>Begin with a graph or graphs. Then add </a:t>
            </a:r>
            <a:r>
              <a:rPr lang="en-US" altLang="en-US" sz="2000" dirty="0">
                <a:solidFill>
                  <a:srgbClr val="FF0000"/>
                </a:solidFill>
              </a:rPr>
              <a:t>numerical summaries </a:t>
            </a:r>
            <a:r>
              <a:rPr lang="en-US" altLang="en-US" sz="2000" dirty="0">
                <a:solidFill>
                  <a:schemeClr val="tx1"/>
                </a:solidFill>
              </a:rPr>
              <a:t>of specific aspects of the data.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nchor="ctr"/>
          <a:lstStyle/>
          <a:p>
            <a:pPr eaLnBrk="1" hangingPunct="1"/>
            <a:r>
              <a:rPr lang="en-US" altLang="en-US">
                <a:ea typeface="ＭＳ Ｐゴシック" panose="020B0600070205080204" pitchFamily="34" charset="-128"/>
              </a:rPr>
              <a:t>Variables</a:t>
            </a:r>
          </a:p>
        </p:txBody>
      </p:sp>
      <p:sp>
        <p:nvSpPr>
          <p:cNvPr id="33800" name="Slide Number Placehold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A2940F68-C7DD-4679-B76E-1B6850A6A1D8}" type="slidenum">
              <a:rPr lang="en-US" altLang="en-US" sz="1400" smtClean="0">
                <a:solidFill>
                  <a:schemeClr val="accent1"/>
                </a:solidFill>
              </a:rPr>
              <a:pPr>
                <a:spcBef>
                  <a:spcPct val="0"/>
                </a:spcBef>
                <a:buClrTx/>
                <a:buSzTx/>
                <a:buFontTx/>
                <a:buNone/>
              </a:pPr>
              <a:t>11</a:t>
            </a:fld>
            <a:endParaRPr lang="en-US" altLang="en-US" sz="1400">
              <a:solidFill>
                <a:schemeClr val="accent1"/>
              </a:solidFill>
            </a:endParaRPr>
          </a:p>
        </p:txBody>
      </p:sp>
      <p:sp>
        <p:nvSpPr>
          <p:cNvPr id="33795" name="Rectangle 4"/>
          <p:cNvSpPr>
            <a:spLocks noChangeArrowheads="1"/>
          </p:cNvSpPr>
          <p:nvPr/>
        </p:nvSpPr>
        <p:spPr bwMode="auto">
          <a:xfrm>
            <a:off x="390525" y="965200"/>
            <a:ext cx="83629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ts val="700"/>
              </a:spcBef>
              <a:buClr>
                <a:schemeClr val="accent2"/>
              </a:buClr>
              <a:buSzPct val="60000"/>
              <a:buFontTx/>
              <a:buNone/>
            </a:pPr>
            <a:r>
              <a:rPr lang="en-US" altLang="en-US" dirty="0">
                <a:solidFill>
                  <a:schemeClr val="tx1"/>
                </a:solidFill>
              </a:rPr>
              <a:t>For each case in a data set, we record information about characteristics that we call </a:t>
            </a:r>
            <a:r>
              <a:rPr lang="en-US" altLang="en-US" b="1" dirty="0">
                <a:solidFill>
                  <a:srgbClr val="800000"/>
                </a:solidFill>
              </a:rPr>
              <a:t>variables</a:t>
            </a:r>
            <a:r>
              <a:rPr lang="en-US" altLang="en-US" b="1" dirty="0">
                <a:solidFill>
                  <a:srgbClr val="954B02"/>
                </a:solidFill>
              </a:rPr>
              <a:t>.</a:t>
            </a:r>
          </a:p>
        </p:txBody>
      </p:sp>
      <p:sp>
        <p:nvSpPr>
          <p:cNvPr id="6" name="Explosion 2 5"/>
          <p:cNvSpPr>
            <a:spLocks noChangeArrowheads="1"/>
          </p:cNvSpPr>
          <p:nvPr/>
        </p:nvSpPr>
        <p:spPr bwMode="auto">
          <a:xfrm>
            <a:off x="166688" y="1982788"/>
            <a:ext cx="3576637" cy="2584450"/>
          </a:xfrm>
          <a:prstGeom prst="irregularSeal2">
            <a:avLst/>
          </a:prstGeom>
          <a:solidFill>
            <a:schemeClr val="accent1"/>
          </a:solidFill>
          <a:ln w="10000">
            <a:solidFill>
              <a:schemeClr val="accent1"/>
            </a:solidFill>
            <a:miter lim="800000"/>
            <a:headEnd/>
            <a:tailEnd/>
          </a:ln>
          <a:effectLst>
            <a:outerShdw blurRad="38100" dist="30000" dir="5400000" rotWithShape="0">
              <a:srgbClr val="808080">
                <a:alpha val="45000"/>
              </a:srgbClr>
            </a:outerShdw>
          </a:effectLst>
        </p:spPr>
        <p:txBody>
          <a:bodyPr anchor="ctr"/>
          <a:lstStyle/>
          <a:p>
            <a:pPr algn="ctr" eaLnBrk="1" fontAlgn="auto" hangingPunct="1">
              <a:spcBef>
                <a:spcPts val="0"/>
              </a:spcBef>
              <a:spcAft>
                <a:spcPts val="0"/>
              </a:spcAft>
              <a:defRPr/>
            </a:pPr>
            <a:r>
              <a:rPr lang="en-US" sz="2000" b="1" u="sng" dirty="0">
                <a:solidFill>
                  <a:schemeClr val="lt1"/>
                </a:solidFill>
                <a:latin typeface="Arial"/>
                <a:ea typeface="+mn-ea"/>
                <a:cs typeface="Arial"/>
              </a:rPr>
              <a:t>Individual</a:t>
            </a:r>
          </a:p>
          <a:p>
            <a:pPr algn="ctr" eaLnBrk="1" fontAlgn="auto" hangingPunct="1">
              <a:lnSpc>
                <a:spcPct val="80000"/>
              </a:lnSpc>
              <a:spcBef>
                <a:spcPts val="0"/>
              </a:spcBef>
              <a:spcAft>
                <a:spcPts val="0"/>
              </a:spcAft>
              <a:defRPr/>
            </a:pPr>
            <a:r>
              <a:rPr lang="en-US" sz="2000" dirty="0">
                <a:solidFill>
                  <a:schemeClr val="lt1"/>
                </a:solidFill>
                <a:latin typeface="Arial"/>
                <a:ea typeface="+mn-ea"/>
                <a:cs typeface="Arial"/>
              </a:rPr>
              <a:t>An object described by data</a:t>
            </a:r>
          </a:p>
        </p:txBody>
      </p:sp>
      <p:sp>
        <p:nvSpPr>
          <p:cNvPr id="7" name="Wave 6"/>
          <p:cNvSpPr>
            <a:spLocks noChangeArrowheads="1"/>
          </p:cNvSpPr>
          <p:nvPr/>
        </p:nvSpPr>
        <p:spPr bwMode="auto">
          <a:xfrm>
            <a:off x="2578100" y="3652838"/>
            <a:ext cx="2328863" cy="1827212"/>
          </a:xfrm>
          <a:prstGeom prst="wave">
            <a:avLst>
              <a:gd name="adj1" fmla="val 12500"/>
              <a:gd name="adj2" fmla="val 0"/>
            </a:avLst>
          </a:prstGeom>
          <a:solidFill>
            <a:srgbClr val="B02A31"/>
          </a:solidFill>
          <a:ln w="10000">
            <a:solidFill>
              <a:srgbClr val="8E736A"/>
            </a:solidFill>
            <a:round/>
            <a:headEnd/>
            <a:tailEnd/>
          </a:ln>
          <a:effectLst>
            <a:outerShdw blurRad="38100" dist="30000" dir="5400000" rotWithShape="0">
              <a:srgbClr val="808080">
                <a:alpha val="45000"/>
              </a:srgbClr>
            </a:outerShdw>
          </a:effectLst>
        </p:spPr>
        <p:txBody>
          <a:bodyPr anchor="ctr"/>
          <a:lstStyle/>
          <a:p>
            <a:pPr algn="ctr" eaLnBrk="1" fontAlgn="auto" hangingPunct="1">
              <a:lnSpc>
                <a:spcPct val="80000"/>
              </a:lnSpc>
              <a:spcBef>
                <a:spcPts val="0"/>
              </a:spcBef>
              <a:spcAft>
                <a:spcPts val="0"/>
              </a:spcAft>
              <a:defRPr/>
            </a:pPr>
            <a:r>
              <a:rPr lang="en-US" sz="2000" b="1" u="sng" dirty="0">
                <a:solidFill>
                  <a:schemeClr val="lt1"/>
                </a:solidFill>
                <a:latin typeface="Arial"/>
                <a:ea typeface="+mn-ea"/>
                <a:cs typeface="Arial"/>
              </a:rPr>
              <a:t>Variable</a:t>
            </a:r>
          </a:p>
          <a:p>
            <a:pPr algn="ctr" eaLnBrk="1" fontAlgn="auto" hangingPunct="1">
              <a:lnSpc>
                <a:spcPct val="80000"/>
              </a:lnSpc>
              <a:spcBef>
                <a:spcPts val="0"/>
              </a:spcBef>
              <a:spcAft>
                <a:spcPts val="0"/>
              </a:spcAft>
              <a:defRPr/>
            </a:pPr>
            <a:r>
              <a:rPr lang="en-US" sz="2000" dirty="0">
                <a:solidFill>
                  <a:schemeClr val="lt1"/>
                </a:solidFill>
                <a:latin typeface="Arial"/>
                <a:ea typeface="+mn-ea"/>
                <a:cs typeface="Arial"/>
              </a:rPr>
              <a:t>Characteristic of the individual</a:t>
            </a:r>
          </a:p>
        </p:txBody>
      </p:sp>
      <p:sp>
        <p:nvSpPr>
          <p:cNvPr id="8" name="Rectangular Callout 7"/>
          <p:cNvSpPr>
            <a:spLocks noChangeArrowheads="1"/>
          </p:cNvSpPr>
          <p:nvPr/>
        </p:nvSpPr>
        <p:spPr bwMode="auto">
          <a:xfrm>
            <a:off x="5281613" y="2717800"/>
            <a:ext cx="3743325" cy="1192213"/>
          </a:xfrm>
          <a:prstGeom prst="wedgeRectCallout">
            <a:avLst>
              <a:gd name="adj1" fmla="val -61009"/>
              <a:gd name="adj2" fmla="val 112963"/>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nchor="ctr"/>
          <a:lstStyle/>
          <a:p>
            <a:pPr algn="ctr" eaLnBrk="1" hangingPunct="1">
              <a:lnSpc>
                <a:spcPct val="80000"/>
              </a:lnSpc>
              <a:defRPr/>
            </a:pPr>
            <a:r>
              <a:rPr lang="en-US" sz="2000" b="1" u="sng" dirty="0">
                <a:solidFill>
                  <a:srgbClr val="000000"/>
                </a:solidFill>
                <a:latin typeface="Arial" charset="0"/>
                <a:ea typeface="ＭＳ Ｐゴシック" pitchFamily="-65" charset="-128"/>
                <a:cs typeface="Arial" charset="0"/>
              </a:rPr>
              <a:t>Categorical variable</a:t>
            </a:r>
          </a:p>
          <a:p>
            <a:pPr algn="ctr" eaLnBrk="1" hangingPunct="1">
              <a:lnSpc>
                <a:spcPct val="80000"/>
              </a:lnSpc>
              <a:spcBef>
                <a:spcPts val="300"/>
              </a:spcBef>
              <a:defRPr/>
            </a:pPr>
            <a:r>
              <a:rPr lang="en-US" sz="2000" dirty="0">
                <a:solidFill>
                  <a:srgbClr val="000000"/>
                </a:solidFill>
                <a:latin typeface="Arial" charset="0"/>
                <a:ea typeface="ＭＳ Ｐゴシック" pitchFamily="-65" charset="-128"/>
                <a:cs typeface="Arial" charset="0"/>
              </a:rPr>
              <a:t>Places individual into one of several groups or categories</a:t>
            </a:r>
          </a:p>
        </p:txBody>
      </p:sp>
      <p:sp>
        <p:nvSpPr>
          <p:cNvPr id="9" name="Rectangular Callout 8"/>
          <p:cNvSpPr>
            <a:spLocks noChangeArrowheads="1"/>
          </p:cNvSpPr>
          <p:nvPr/>
        </p:nvSpPr>
        <p:spPr bwMode="auto">
          <a:xfrm>
            <a:off x="5281613" y="4938713"/>
            <a:ext cx="3743325" cy="1447800"/>
          </a:xfrm>
          <a:prstGeom prst="wedgeRectCallout">
            <a:avLst>
              <a:gd name="adj1" fmla="val -61019"/>
              <a:gd name="adj2" fmla="val -68495"/>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nchor="ctr"/>
          <a:lstStyle/>
          <a:p>
            <a:pPr algn="ctr" eaLnBrk="1" hangingPunct="1">
              <a:lnSpc>
                <a:spcPct val="80000"/>
              </a:lnSpc>
              <a:defRPr/>
            </a:pPr>
            <a:r>
              <a:rPr lang="en-US" sz="2000" b="1" u="sng" dirty="0">
                <a:solidFill>
                  <a:srgbClr val="000000"/>
                </a:solidFill>
                <a:latin typeface="Arial" charset="0"/>
                <a:ea typeface="ＭＳ Ｐゴシック" pitchFamily="-65" charset="-128"/>
                <a:cs typeface="Arial" charset="0"/>
              </a:rPr>
              <a:t>Quantitative variable</a:t>
            </a:r>
          </a:p>
          <a:p>
            <a:pPr algn="ctr" eaLnBrk="1" hangingPunct="1">
              <a:lnSpc>
                <a:spcPct val="80000"/>
              </a:lnSpc>
              <a:spcBef>
                <a:spcPts val="300"/>
              </a:spcBef>
              <a:defRPr/>
            </a:pPr>
            <a:r>
              <a:rPr lang="en-US" sz="2000" dirty="0">
                <a:solidFill>
                  <a:srgbClr val="000000"/>
                </a:solidFill>
                <a:latin typeface="Arial" charset="0"/>
                <a:ea typeface="ＭＳ Ｐゴシック" pitchFamily="-65" charset="-128"/>
                <a:cs typeface="Arial" charset="0"/>
              </a:rPr>
              <a:t>Takes numerical values for which arithmetic operations make sense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0CEB0B6E-7827-4DB5-BAFC-68DBC095134C}" type="slidenum">
              <a:rPr lang="en-US" altLang="en-US" smtClean="0"/>
              <a:pPr>
                <a:defRPr/>
              </a:pPr>
              <a:t>12</a:t>
            </a:fld>
            <a:endParaRPr lang="en-US" altLang="en-US" dirty="0"/>
          </a:p>
        </p:txBody>
      </p:sp>
      <p:graphicFrame>
        <p:nvGraphicFramePr>
          <p:cNvPr id="4" name="Object 3"/>
          <p:cNvGraphicFramePr>
            <a:graphicFrameLocks noChangeAspect="1"/>
          </p:cNvGraphicFramePr>
          <p:nvPr/>
        </p:nvGraphicFramePr>
        <p:xfrm>
          <a:off x="860425" y="1381125"/>
          <a:ext cx="7423150" cy="4095750"/>
        </p:xfrm>
        <a:graphic>
          <a:graphicData uri="http://schemas.openxmlformats.org/presentationml/2006/ole">
            <mc:AlternateContent xmlns:mc="http://schemas.openxmlformats.org/markup-compatibility/2006">
              <mc:Choice xmlns:v="urn:schemas-microsoft-com:vml" Requires="v">
                <p:oleObj name="Worksheet" r:id="rId3" imgW="7423310" imgH="4095772" progId="Excel.Sheet.12">
                  <p:embed/>
                </p:oleObj>
              </mc:Choice>
              <mc:Fallback>
                <p:oleObj name="Worksheet" r:id="rId3" imgW="7423310" imgH="4095772" progId="Excel.Sheet.12">
                  <p:embed/>
                  <p:pic>
                    <p:nvPicPr>
                      <p:cNvPr id="4" name="Object 3"/>
                      <p:cNvPicPr/>
                      <p:nvPr/>
                    </p:nvPicPr>
                    <p:blipFill>
                      <a:blip r:embed="rId4"/>
                      <a:stretch>
                        <a:fillRect/>
                      </a:stretch>
                    </p:blipFill>
                    <p:spPr>
                      <a:xfrm>
                        <a:off x="860425" y="1381125"/>
                        <a:ext cx="7423150" cy="4095750"/>
                      </a:xfrm>
                      <a:prstGeom prst="rect">
                        <a:avLst/>
                      </a:prstGeom>
                    </p:spPr>
                  </p:pic>
                </p:oleObj>
              </mc:Fallback>
            </mc:AlternateContent>
          </a:graphicData>
        </a:graphic>
      </p:graphicFrame>
      <p:sp>
        <p:nvSpPr>
          <p:cNvPr id="5" name="TextBox 4"/>
          <p:cNvSpPr txBox="1"/>
          <p:nvPr/>
        </p:nvSpPr>
        <p:spPr>
          <a:xfrm>
            <a:off x="1066800" y="457200"/>
            <a:ext cx="3980577" cy="369332"/>
          </a:xfrm>
          <a:prstGeom prst="rect">
            <a:avLst/>
          </a:prstGeom>
          <a:noFill/>
        </p:spPr>
        <p:txBody>
          <a:bodyPr wrap="none" rtlCol="0">
            <a:spAutoFit/>
          </a:bodyPr>
          <a:lstStyle/>
          <a:p>
            <a:r>
              <a:rPr lang="en-US" dirty="0"/>
              <a:t>Categorical or quantitative variables?</a:t>
            </a:r>
          </a:p>
        </p:txBody>
      </p:sp>
      <p:sp>
        <p:nvSpPr>
          <p:cNvPr id="3" name="Rectangle 2"/>
          <p:cNvSpPr/>
          <p:nvPr/>
        </p:nvSpPr>
        <p:spPr>
          <a:xfrm>
            <a:off x="228600" y="6163638"/>
            <a:ext cx="2760692" cy="276999"/>
          </a:xfrm>
          <a:prstGeom prst="rect">
            <a:avLst/>
          </a:prstGeom>
        </p:spPr>
        <p:txBody>
          <a:bodyPr wrap="none">
            <a:spAutoFit/>
          </a:bodyPr>
          <a:lstStyle/>
          <a:p>
            <a:r>
              <a:rPr lang="en-US" sz="1200" dirty="0">
                <a:solidFill>
                  <a:srgbClr val="4D5156"/>
                </a:solidFill>
                <a:latin typeface="Roboto"/>
              </a:rPr>
              <a:t>MSA: myositis-specific autoantibodies</a:t>
            </a:r>
            <a:endParaRPr lang="en-US" sz="1200" dirty="0"/>
          </a:p>
        </p:txBody>
      </p:sp>
    </p:spTree>
    <p:extLst>
      <p:ext uri="{BB962C8B-B14F-4D97-AF65-F5344CB8AC3E}">
        <p14:creationId xmlns:p14="http://schemas.microsoft.com/office/powerpoint/2010/main" val="4178615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nchor="ctr"/>
          <a:lstStyle/>
          <a:p>
            <a:pPr eaLnBrk="1" hangingPunct="1"/>
            <a:r>
              <a:rPr lang="en-US" altLang="en-US">
                <a:ea typeface="ＭＳ Ｐゴシック" panose="020B0600070205080204" pitchFamily="34" charset="-128"/>
              </a:rPr>
              <a:t>Distribution of a Variable</a:t>
            </a:r>
          </a:p>
        </p:txBody>
      </p:sp>
      <p:sp>
        <p:nvSpPr>
          <p:cNvPr id="34819" name="Slide Number Placehold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16936180-3CA0-4CB3-91AA-BE5205D3A03C}" type="slidenum">
              <a:rPr lang="en-US" altLang="en-US" sz="1400" smtClean="0">
                <a:solidFill>
                  <a:schemeClr val="accent1"/>
                </a:solidFill>
              </a:rPr>
              <a:pPr>
                <a:spcBef>
                  <a:spcPct val="0"/>
                </a:spcBef>
                <a:buClrTx/>
                <a:buSzTx/>
                <a:buFontTx/>
                <a:buNone/>
              </a:pPr>
              <a:t>13</a:t>
            </a:fld>
            <a:endParaRPr lang="en-US" altLang="en-US" sz="1400">
              <a:solidFill>
                <a:schemeClr val="accent1"/>
              </a:solidFill>
            </a:endParaRPr>
          </a:p>
        </p:txBody>
      </p:sp>
      <p:sp>
        <p:nvSpPr>
          <p:cNvPr id="34820" name="Rectangle 3"/>
          <p:cNvSpPr txBox="1">
            <a:spLocks noChangeArrowheads="1"/>
          </p:cNvSpPr>
          <p:nvPr/>
        </p:nvSpPr>
        <p:spPr bwMode="auto">
          <a:xfrm>
            <a:off x="311150" y="1375719"/>
            <a:ext cx="853440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19088" indent="-319088">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914400" eaLnBrk="1" hangingPunct="1">
              <a:spcBef>
                <a:spcPct val="40000"/>
              </a:spcBef>
              <a:buClr>
                <a:schemeClr val="accent2"/>
              </a:buClr>
              <a:buSzPct val="60000"/>
              <a:buFontTx/>
              <a:buNone/>
            </a:pPr>
            <a:r>
              <a:rPr lang="en-US" altLang="en-US">
                <a:solidFill>
                  <a:schemeClr val="tx1"/>
                </a:solidFill>
              </a:rPr>
              <a:t>To examine a single variable, we graphically display its </a:t>
            </a:r>
            <a:r>
              <a:rPr lang="en-US" altLang="en-US" b="1">
                <a:solidFill>
                  <a:srgbClr val="800000"/>
                </a:solidFill>
              </a:rPr>
              <a:t>distribution</a:t>
            </a:r>
            <a:r>
              <a:rPr lang="en-US" altLang="en-US" b="1">
                <a:solidFill>
                  <a:srgbClr val="751D25"/>
                </a:solidFill>
              </a:rPr>
              <a:t>.</a:t>
            </a:r>
            <a:endParaRPr lang="en-US" altLang="en-US">
              <a:solidFill>
                <a:srgbClr val="751D25"/>
              </a:solidFill>
            </a:endParaRPr>
          </a:p>
        </p:txBody>
      </p:sp>
      <p:sp>
        <p:nvSpPr>
          <p:cNvPr id="11" name="Rectangle 3"/>
          <p:cNvSpPr txBox="1">
            <a:spLocks noChangeArrowheads="1"/>
          </p:cNvSpPr>
          <p:nvPr/>
        </p:nvSpPr>
        <p:spPr bwMode="auto">
          <a:xfrm>
            <a:off x="311150" y="2178994"/>
            <a:ext cx="8534400" cy="2173288"/>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nchor="ctr"/>
          <a:lstStyle>
            <a:lvl1pPr marL="319088" indent="-319088">
              <a:defRPr>
                <a:solidFill>
                  <a:schemeClr val="tx1"/>
                </a:solidFill>
                <a:latin typeface="Tw Cen MT" charset="0"/>
                <a:ea typeface="ＭＳ Ｐゴシック" charset="0"/>
                <a:cs typeface="ＭＳ Ｐゴシック" charset="0"/>
              </a:defRPr>
            </a:lvl1pPr>
            <a:lvl2pPr marL="639763" indent="-273050">
              <a:defRPr>
                <a:solidFill>
                  <a:schemeClr val="tx1"/>
                </a:solidFill>
                <a:latin typeface="Tw Cen MT" charset="0"/>
                <a:ea typeface="ＭＳ Ｐゴシック" charset="0"/>
              </a:defRPr>
            </a:lvl2pPr>
            <a:lvl3pPr>
              <a:defRPr>
                <a:solidFill>
                  <a:schemeClr val="tx1"/>
                </a:solidFill>
                <a:latin typeface="Tw Cen MT" charset="0"/>
                <a:ea typeface="ＭＳ Ｐゴシック" charset="0"/>
              </a:defRPr>
            </a:lvl3pPr>
            <a:lvl4pPr>
              <a:defRPr>
                <a:solidFill>
                  <a:schemeClr val="tx1"/>
                </a:solidFill>
                <a:latin typeface="Tw Cen MT" charset="0"/>
                <a:ea typeface="ＭＳ Ｐゴシック" charset="0"/>
              </a:defRPr>
            </a:lvl4pPr>
            <a:lvl5pPr>
              <a:defRPr>
                <a:solidFill>
                  <a:schemeClr val="tx1"/>
                </a:solidFill>
                <a:latin typeface="Tw Cen MT" charset="0"/>
                <a:ea typeface="ＭＳ Ｐゴシック" charset="0"/>
              </a:defRPr>
            </a:lvl5pPr>
            <a:lvl6pPr marL="457200" fontAlgn="base">
              <a:spcBef>
                <a:spcPct val="0"/>
              </a:spcBef>
              <a:spcAft>
                <a:spcPct val="0"/>
              </a:spcAft>
              <a:defRPr>
                <a:solidFill>
                  <a:schemeClr val="tx1"/>
                </a:solidFill>
                <a:latin typeface="Tw Cen MT" charset="0"/>
                <a:ea typeface="ＭＳ Ｐゴシック" charset="0"/>
              </a:defRPr>
            </a:lvl6pPr>
            <a:lvl7pPr marL="914400" fontAlgn="base">
              <a:spcBef>
                <a:spcPct val="0"/>
              </a:spcBef>
              <a:spcAft>
                <a:spcPct val="0"/>
              </a:spcAft>
              <a:defRPr>
                <a:solidFill>
                  <a:schemeClr val="tx1"/>
                </a:solidFill>
                <a:latin typeface="Tw Cen MT" charset="0"/>
                <a:ea typeface="ＭＳ Ｐゴシック" charset="0"/>
              </a:defRPr>
            </a:lvl7pPr>
            <a:lvl8pPr marL="1371600" fontAlgn="base">
              <a:spcBef>
                <a:spcPct val="0"/>
              </a:spcBef>
              <a:spcAft>
                <a:spcPct val="0"/>
              </a:spcAft>
              <a:defRPr>
                <a:solidFill>
                  <a:schemeClr val="tx1"/>
                </a:solidFill>
                <a:latin typeface="Tw Cen MT" charset="0"/>
                <a:ea typeface="ＭＳ Ｐゴシック" charset="0"/>
              </a:defRPr>
            </a:lvl8pPr>
            <a:lvl9pPr marL="1828800" fontAlgn="base">
              <a:spcBef>
                <a:spcPct val="0"/>
              </a:spcBef>
              <a:spcAft>
                <a:spcPct val="0"/>
              </a:spcAft>
              <a:defRPr>
                <a:solidFill>
                  <a:schemeClr val="tx1"/>
                </a:solidFill>
                <a:latin typeface="Tw Cen MT" charset="0"/>
                <a:ea typeface="ＭＳ Ｐゴシック" charset="0"/>
              </a:defRPr>
            </a:lvl9pPr>
          </a:lstStyle>
          <a:p>
            <a:pPr marL="395288" lvl="1" defTabSz="914400" eaLnBrk="1" hangingPunct="1">
              <a:spcBef>
                <a:spcPct val="40000"/>
              </a:spcBef>
              <a:buClr>
                <a:schemeClr val="accent1"/>
              </a:buClr>
              <a:buSzPct val="100000"/>
              <a:buFont typeface="Wingdings" charset="2"/>
              <a:buChar char="§"/>
              <a:defRPr/>
            </a:pPr>
            <a:r>
              <a:rPr lang="en-US" sz="2000" dirty="0">
                <a:latin typeface="Arial"/>
                <a:cs typeface="Arial"/>
              </a:rPr>
              <a:t>The distribution of a variable tells us what values it takes and how often it takes these values.</a:t>
            </a:r>
          </a:p>
          <a:p>
            <a:pPr marL="400050" lvl="1" defTabSz="914400" eaLnBrk="1" hangingPunct="1">
              <a:spcBef>
                <a:spcPct val="40000"/>
              </a:spcBef>
              <a:buClr>
                <a:schemeClr val="accent1"/>
              </a:buClr>
              <a:buSzPct val="100000"/>
              <a:buFont typeface="Wingdings" charset="2"/>
              <a:buChar char="§"/>
              <a:defRPr/>
            </a:pPr>
            <a:r>
              <a:rPr lang="en-US" sz="2000" dirty="0">
                <a:latin typeface="Arial"/>
                <a:cs typeface="Arial"/>
              </a:rPr>
              <a:t>Distributions can be displayed using a variety of graphical tools. The proper choice of graph depends on the nature of the variable.</a:t>
            </a:r>
          </a:p>
        </p:txBody>
      </p:sp>
      <p:sp>
        <p:nvSpPr>
          <p:cNvPr id="12" name="Rounded Rectangular Callout 11"/>
          <p:cNvSpPr>
            <a:spLocks noChangeArrowheads="1"/>
          </p:cNvSpPr>
          <p:nvPr/>
        </p:nvSpPr>
        <p:spPr bwMode="auto">
          <a:xfrm>
            <a:off x="660571" y="4652319"/>
            <a:ext cx="3765550" cy="1358900"/>
          </a:xfrm>
          <a:prstGeom prst="wedgeRoundRectCallout">
            <a:avLst>
              <a:gd name="adj1" fmla="val -3083"/>
              <a:gd name="adj2" fmla="val -75204"/>
              <a:gd name="adj3" fmla="val 16667"/>
            </a:avLst>
          </a:prstGeom>
          <a:solidFill>
            <a:srgbClr val="D6DFE8"/>
          </a:solidFill>
          <a:ln w="10000">
            <a:solidFill>
              <a:schemeClr val="accent2"/>
            </a:solidFill>
            <a:miter lim="800000"/>
            <a:headEnd/>
            <a:tailEnd/>
          </a:ln>
          <a:effectLst>
            <a:outerShdw blurRad="38100" dist="30000" dir="5400000" rotWithShape="0">
              <a:srgbClr val="808080">
                <a:alpha val="45000"/>
              </a:srgbClr>
            </a:outerShdw>
          </a:effectLst>
        </p:spPr>
        <p:txBody>
          <a:bodyPr anchor="ctr"/>
          <a:lstStyle/>
          <a:p>
            <a:pPr algn="ctr" eaLnBrk="1" hangingPunct="1">
              <a:defRPr/>
            </a:pPr>
            <a:r>
              <a:rPr lang="en-US" sz="2000" b="1" u="sng" dirty="0">
                <a:solidFill>
                  <a:schemeClr val="dk1"/>
                </a:solidFill>
                <a:latin typeface="Arial"/>
                <a:ea typeface="+mn-ea"/>
                <a:cs typeface="Arial"/>
              </a:rPr>
              <a:t>Categorical variable</a:t>
            </a:r>
          </a:p>
          <a:p>
            <a:pPr algn="ctr" eaLnBrk="1" hangingPunct="1">
              <a:defRPr/>
            </a:pPr>
            <a:r>
              <a:rPr lang="en-US" sz="2000" dirty="0">
                <a:solidFill>
                  <a:schemeClr val="dk1"/>
                </a:solidFill>
                <a:latin typeface="Arial"/>
                <a:ea typeface="+mn-ea"/>
                <a:cs typeface="Arial"/>
              </a:rPr>
              <a:t>Pie chart</a:t>
            </a:r>
          </a:p>
          <a:p>
            <a:pPr algn="ctr" eaLnBrk="1" hangingPunct="1">
              <a:defRPr/>
            </a:pPr>
            <a:r>
              <a:rPr lang="en-US" sz="2000" dirty="0">
                <a:solidFill>
                  <a:schemeClr val="dk1"/>
                </a:solidFill>
                <a:latin typeface="Arial"/>
                <a:ea typeface="+mn-ea"/>
                <a:cs typeface="Arial"/>
              </a:rPr>
              <a:t>Bar graph</a:t>
            </a:r>
          </a:p>
        </p:txBody>
      </p:sp>
      <p:sp>
        <p:nvSpPr>
          <p:cNvPr id="13" name="Rounded Rectangular Callout 12"/>
          <p:cNvSpPr>
            <a:spLocks noChangeArrowheads="1"/>
          </p:cNvSpPr>
          <p:nvPr/>
        </p:nvSpPr>
        <p:spPr bwMode="auto">
          <a:xfrm>
            <a:off x="4744244" y="4652319"/>
            <a:ext cx="3765550" cy="1358900"/>
          </a:xfrm>
          <a:prstGeom prst="wedgeRoundRectCallout">
            <a:avLst>
              <a:gd name="adj1" fmla="val 764"/>
              <a:gd name="adj2" fmla="val -76023"/>
              <a:gd name="adj3" fmla="val 16667"/>
            </a:avLst>
          </a:prstGeom>
          <a:solidFill>
            <a:srgbClr val="D1C9C7"/>
          </a:solidFill>
          <a:ln w="10000">
            <a:solidFill>
              <a:srgbClr val="8E736A"/>
            </a:solidFill>
            <a:miter lim="800000"/>
            <a:headEnd/>
            <a:tailEnd/>
          </a:ln>
          <a:effectLst>
            <a:outerShdw blurRad="38100" dist="30000" dir="5400000" rotWithShape="0">
              <a:srgbClr val="808080">
                <a:alpha val="45000"/>
              </a:srgbClr>
            </a:outerShdw>
          </a:effectLst>
        </p:spPr>
        <p:txBody>
          <a:bodyPr anchor="ctr"/>
          <a:lstStyle/>
          <a:p>
            <a:pPr algn="ctr" eaLnBrk="1" hangingPunct="1">
              <a:defRPr/>
            </a:pPr>
            <a:r>
              <a:rPr lang="en-US" sz="2000" b="1" u="sng" dirty="0">
                <a:solidFill>
                  <a:schemeClr val="dk1"/>
                </a:solidFill>
                <a:latin typeface="Arial"/>
                <a:ea typeface="+mn-ea"/>
                <a:cs typeface="Arial"/>
              </a:rPr>
              <a:t>Quantitative variable</a:t>
            </a:r>
          </a:p>
          <a:p>
            <a:pPr algn="ctr" eaLnBrk="1" hangingPunct="1">
              <a:defRPr/>
            </a:pPr>
            <a:r>
              <a:rPr lang="en-US" sz="2000" dirty="0">
                <a:solidFill>
                  <a:schemeClr val="dk1"/>
                </a:solidFill>
                <a:latin typeface="Arial"/>
                <a:ea typeface="+mn-ea"/>
                <a:cs typeface="Arial"/>
              </a:rPr>
              <a:t>Histogram</a:t>
            </a:r>
          </a:p>
          <a:p>
            <a:pPr algn="ctr" eaLnBrk="1" hangingPunct="1">
              <a:defRPr/>
            </a:pPr>
            <a:r>
              <a:rPr lang="en-US" sz="2000" dirty="0">
                <a:solidFill>
                  <a:schemeClr val="dk1"/>
                </a:solidFill>
                <a:latin typeface="Arial"/>
                <a:ea typeface="+mn-ea"/>
                <a:cs typeface="Arial"/>
              </a:rPr>
              <a:t>Stemplot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3" presetClass="entr" presetSubtype="16"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bldLvl="3" autoUpdateAnimBg="0"/>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nchor="ctr"/>
          <a:lstStyle/>
          <a:p>
            <a:pPr eaLnBrk="1" hangingPunct="1"/>
            <a:r>
              <a:rPr lang="en-US" altLang="en-US">
                <a:ea typeface="ＭＳ Ｐゴシック" panose="020B0600070205080204" pitchFamily="34" charset="-128"/>
              </a:rPr>
              <a:t>Categorical Variables</a:t>
            </a:r>
          </a:p>
        </p:txBody>
      </p:sp>
      <p:sp>
        <p:nvSpPr>
          <p:cNvPr id="35843" name="Slide Number Placehold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7AC07106-0DE2-4073-82EC-6FE8D844A62E}" type="slidenum">
              <a:rPr lang="en-US" altLang="en-US" sz="1400" smtClean="0">
                <a:solidFill>
                  <a:schemeClr val="accent1"/>
                </a:solidFill>
              </a:rPr>
              <a:pPr>
                <a:spcBef>
                  <a:spcPct val="0"/>
                </a:spcBef>
                <a:buClrTx/>
                <a:buSzTx/>
                <a:buFontTx/>
                <a:buNone/>
              </a:pPr>
              <a:t>14</a:t>
            </a:fld>
            <a:endParaRPr lang="en-US" altLang="en-US" sz="1400">
              <a:solidFill>
                <a:schemeClr val="accent1"/>
              </a:solidFill>
            </a:endParaRPr>
          </a:p>
        </p:txBody>
      </p:sp>
      <p:sp>
        <p:nvSpPr>
          <p:cNvPr id="8" name="Rectangle 3"/>
          <p:cNvSpPr txBox="1">
            <a:spLocks noChangeArrowheads="1"/>
          </p:cNvSpPr>
          <p:nvPr/>
        </p:nvSpPr>
        <p:spPr bwMode="auto">
          <a:xfrm>
            <a:off x="304800" y="1108419"/>
            <a:ext cx="85344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76288" indent="-319088">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914400" eaLnBrk="1" hangingPunct="1">
              <a:spcBef>
                <a:spcPct val="40000"/>
              </a:spcBef>
              <a:buClr>
                <a:schemeClr val="accent2"/>
              </a:buClr>
              <a:buSzPct val="60000"/>
              <a:buFontTx/>
              <a:buNone/>
            </a:pPr>
            <a:r>
              <a:rPr lang="en-US" altLang="en-US" dirty="0">
                <a:solidFill>
                  <a:srgbClr val="000000"/>
                </a:solidFill>
              </a:rPr>
              <a:t>The </a:t>
            </a:r>
            <a:r>
              <a:rPr lang="en-US" altLang="en-US" b="1" dirty="0">
                <a:solidFill>
                  <a:srgbClr val="800000"/>
                </a:solidFill>
              </a:rPr>
              <a:t>distribution of a categorical variable</a:t>
            </a:r>
            <a:r>
              <a:rPr lang="en-US" altLang="en-US" dirty="0">
                <a:solidFill>
                  <a:srgbClr val="000000"/>
                </a:solidFill>
              </a:rPr>
              <a:t> lists the categories and gives the </a:t>
            </a:r>
            <a:r>
              <a:rPr lang="en-US" altLang="en-US" b="1" dirty="0">
                <a:solidFill>
                  <a:srgbClr val="800000"/>
                </a:solidFill>
              </a:rPr>
              <a:t>count </a:t>
            </a:r>
            <a:r>
              <a:rPr lang="en-US" altLang="en-US" dirty="0">
                <a:solidFill>
                  <a:srgbClr val="000000"/>
                </a:solidFill>
              </a:rPr>
              <a:t>or </a:t>
            </a:r>
            <a:r>
              <a:rPr lang="en-US" altLang="en-US" b="1" dirty="0">
                <a:solidFill>
                  <a:srgbClr val="800000"/>
                </a:solidFill>
              </a:rPr>
              <a:t>percent </a:t>
            </a:r>
            <a:r>
              <a:rPr lang="en-US" altLang="en-US" dirty="0">
                <a:solidFill>
                  <a:srgbClr val="000000"/>
                </a:solidFill>
              </a:rPr>
              <a:t>of individuals who fall into each category.</a:t>
            </a:r>
          </a:p>
          <a:p>
            <a:pPr lvl="1" defTabSz="914400" eaLnBrk="1" hangingPunct="1">
              <a:spcBef>
                <a:spcPct val="40000"/>
              </a:spcBef>
              <a:buClr>
                <a:schemeClr val="accent1"/>
              </a:buClr>
              <a:buFont typeface="Wingdings" panose="05000000000000000000" pitchFamily="2" charset="2"/>
              <a:buChar char="§"/>
            </a:pPr>
            <a:r>
              <a:rPr lang="en-US" altLang="en-US" sz="2000" b="1" dirty="0">
                <a:solidFill>
                  <a:srgbClr val="800000"/>
                </a:solidFill>
              </a:rPr>
              <a:t>Pie charts </a:t>
            </a:r>
            <a:r>
              <a:rPr lang="en-US" altLang="en-US" sz="2000" dirty="0">
                <a:solidFill>
                  <a:schemeClr val="tx1"/>
                </a:solidFill>
              </a:rPr>
              <a:t>show the distribution of a categorical variable as a “pie” whose </a:t>
            </a:r>
            <a:r>
              <a:rPr lang="en-US" altLang="en-US" sz="2000" dirty="0">
                <a:solidFill>
                  <a:srgbClr val="FF0000"/>
                </a:solidFill>
              </a:rPr>
              <a:t>slices are sized </a:t>
            </a:r>
            <a:r>
              <a:rPr lang="en-US" altLang="en-US" sz="2000" dirty="0">
                <a:solidFill>
                  <a:schemeClr val="tx1"/>
                </a:solidFill>
              </a:rPr>
              <a:t>by the counts or </a:t>
            </a:r>
            <a:r>
              <a:rPr lang="en-US" altLang="en-US" sz="2000" dirty="0" err="1">
                <a:solidFill>
                  <a:schemeClr val="tx1"/>
                </a:solidFill>
              </a:rPr>
              <a:t>percents</a:t>
            </a:r>
            <a:r>
              <a:rPr lang="en-US" altLang="en-US" sz="2000" dirty="0">
                <a:solidFill>
                  <a:schemeClr val="tx1"/>
                </a:solidFill>
              </a:rPr>
              <a:t> for the categories.</a:t>
            </a:r>
          </a:p>
          <a:p>
            <a:pPr lvl="1" defTabSz="914400" eaLnBrk="1" hangingPunct="1">
              <a:spcBef>
                <a:spcPct val="40000"/>
              </a:spcBef>
              <a:buClr>
                <a:schemeClr val="accent1"/>
              </a:buClr>
              <a:buFont typeface="Wingdings" panose="05000000000000000000" pitchFamily="2" charset="2"/>
              <a:buChar char="§"/>
            </a:pPr>
            <a:r>
              <a:rPr lang="en-US" altLang="en-US" sz="2000" b="1" dirty="0">
                <a:solidFill>
                  <a:srgbClr val="800000"/>
                </a:solidFill>
              </a:rPr>
              <a:t>Bar graphs </a:t>
            </a:r>
            <a:r>
              <a:rPr lang="en-US" altLang="en-US" sz="2000" dirty="0">
                <a:solidFill>
                  <a:schemeClr val="tx1"/>
                </a:solidFill>
              </a:rPr>
              <a:t>represent categories as bars whose </a:t>
            </a:r>
            <a:r>
              <a:rPr lang="en-US" altLang="en-US" sz="2000" dirty="0">
                <a:solidFill>
                  <a:srgbClr val="FF0000"/>
                </a:solidFill>
              </a:rPr>
              <a:t>heights</a:t>
            </a:r>
            <a:r>
              <a:rPr lang="en-US" altLang="en-US" sz="2000" dirty="0">
                <a:solidFill>
                  <a:schemeClr val="tx1"/>
                </a:solidFill>
              </a:rPr>
              <a:t> show the category counts or </a:t>
            </a:r>
            <a:r>
              <a:rPr lang="en-US" altLang="en-US" sz="2000" dirty="0" err="1">
                <a:solidFill>
                  <a:schemeClr val="tx1"/>
                </a:solidFill>
              </a:rPr>
              <a:t>percents</a:t>
            </a:r>
            <a:r>
              <a:rPr lang="en-US" altLang="en-US" sz="2000" dirty="0">
                <a:solidFill>
                  <a:schemeClr val="tx1"/>
                </a:solidFill>
              </a:rPr>
              <a:t>.</a:t>
            </a:r>
          </a:p>
        </p:txBody>
      </p:sp>
      <p:pic>
        <p:nvPicPr>
          <p:cNvPr id="34821" name="Picture 4" descr="The image shows a pie chart with 4 segments having different colors. The major segment which covers more than half area of the chart is labeled &quot;Married&quot;. The other segments are labeled &quot;widowed,&quot; &quot;divorced&quot; and &quot;never married.&quot;"/>
          <p:cNvPicPr>
            <a:picLocks noChangeAspect="1" noChangeArrowheads="1"/>
          </p:cNvPicPr>
          <p:nvPr/>
        </p:nvPicPr>
        <p:blipFill rotWithShape="1">
          <a:blip r:embed="rId2">
            <a:extLst>
              <a:ext uri="{28A0092B-C50C-407E-A947-70E740481C1C}">
                <a14:useLocalDpi xmlns:a14="http://schemas.microsoft.com/office/drawing/2010/main" val="0"/>
              </a:ext>
            </a:extLst>
          </a:blip>
          <a:srcRect l="-15" r="-15"/>
          <a:stretch/>
        </p:blipFill>
        <p:spPr bwMode="auto">
          <a:xfrm>
            <a:off x="796925" y="3341687"/>
            <a:ext cx="3775075" cy="293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5" descr="The image shows a bar graph that depicts marital status in 4 rectangles or bars on the horizontal axis with varying height. The height of bars show counts in millions corresponding to the y-axis that range from 0 to 120 in intervals of 20. The bar labeled &quot;never married&quot; shows 40 counts, &quot;married&quot; shows &quot;110&quot; counts, &quot;widowed&quot; shows 10 counts and &quot;divorced&quot; rectangular bar corresponds to 20 counts."/>
          <p:cNvPicPr>
            <a:picLocks noChangeAspect="1" noChangeArrowheads="1"/>
          </p:cNvPicPr>
          <p:nvPr/>
        </p:nvPicPr>
        <p:blipFill rotWithShape="1">
          <a:blip r:embed="rId3">
            <a:clrChange>
              <a:clrFrom>
                <a:srgbClr val="E4EFF2"/>
              </a:clrFrom>
              <a:clrTo>
                <a:srgbClr val="E4EFF2">
                  <a:alpha val="0"/>
                </a:srgbClr>
              </a:clrTo>
            </a:clrChange>
            <a:extLst>
              <a:ext uri="{28A0092B-C50C-407E-A947-70E740481C1C}">
                <a14:useLocalDpi xmlns:a14="http://schemas.microsoft.com/office/drawing/2010/main" val="0"/>
              </a:ext>
            </a:extLst>
          </a:blip>
          <a:srcRect t="-26" b="-26"/>
          <a:stretch/>
        </p:blipFill>
        <p:spPr bwMode="auto">
          <a:xfrm>
            <a:off x="4572000" y="3444081"/>
            <a:ext cx="3976688"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par>
                                <p:cTn id="13" presetID="1" presetClass="entr" presetSubtype="0" fill="hold" nodeType="withEffect">
                                  <p:stCondLst>
                                    <p:cond delay="0"/>
                                  </p:stCondLst>
                                  <p:childTnLst>
                                    <p:set>
                                      <p:cBhvr>
                                        <p:cTn id="14" dur="1" fill="hold">
                                          <p:stCondLst>
                                            <p:cond delay="0"/>
                                          </p:stCondLst>
                                        </p:cTn>
                                        <p:tgtEl>
                                          <p:spTgt spid="348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Effect transition="in" filter="fade">
                                      <p:cBhvr>
                                        <p:cTn id="19" dur="500"/>
                                        <p:tgtEl>
                                          <p:spTgt spid="8">
                                            <p:txEl>
                                              <p:pRg st="2" end="2"/>
                                            </p:txEl>
                                          </p:spTgt>
                                        </p:tgtEl>
                                      </p:cBhvr>
                                    </p:animEffect>
                                  </p:childTnLst>
                                </p:cTn>
                              </p:par>
                              <p:par>
                                <p:cTn id="20" presetID="1" presetClass="entr" presetSubtype="0" fill="hold" nodeType="withEffect">
                                  <p:stCondLst>
                                    <p:cond delay="0"/>
                                  </p:stCondLst>
                                  <p:childTnLst>
                                    <p:set>
                                      <p:cBhvr>
                                        <p:cTn id="21" dur="1" fill="hold">
                                          <p:stCondLst>
                                            <p:cond delay="0"/>
                                          </p:stCondLst>
                                        </p:cTn>
                                        <p:tgtEl>
                                          <p:spTgt spid="348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chor="ctr"/>
          <a:lstStyle/>
          <a:p>
            <a:pPr eaLnBrk="1" hangingPunct="1"/>
            <a:r>
              <a:rPr lang="en-US" altLang="en-US">
                <a:ea typeface="ＭＳ Ｐゴシック" panose="020B0600070205080204" pitchFamily="34" charset="-128"/>
              </a:rPr>
              <a:t>Pie Charts and Bar Graphs</a:t>
            </a:r>
          </a:p>
        </p:txBody>
      </p:sp>
      <p:sp>
        <p:nvSpPr>
          <p:cNvPr id="36867" name="Slide Number Placehold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2CBAD9BD-FA7A-4B3A-AAF4-C2BE7B6489D5}" type="slidenum">
              <a:rPr lang="en-US" altLang="en-US" sz="1400" smtClean="0">
                <a:solidFill>
                  <a:srgbClr val="073779"/>
                </a:solidFill>
              </a:rPr>
              <a:pPr>
                <a:spcBef>
                  <a:spcPct val="0"/>
                </a:spcBef>
                <a:buClrTx/>
                <a:buSzTx/>
                <a:buFontTx/>
                <a:buNone/>
              </a:pPr>
              <a:t>15</a:t>
            </a:fld>
            <a:endParaRPr lang="en-US" altLang="en-US" sz="1400">
              <a:solidFill>
                <a:srgbClr val="073779"/>
              </a:solidFill>
            </a:endParaRPr>
          </a:p>
        </p:txBody>
      </p:sp>
      <p:graphicFrame>
        <p:nvGraphicFramePr>
          <p:cNvPr id="7" name="Group 779" descr="The table shows 3 columns and 6 rows. The column 1, 2 and 3 is labeled &quot;Resource,&quot; &quot;Count&quot; and &quot;Percent of total,&quot; respectively. The row 2 shows a count of 406 for Google or Google Scholar with 73.6 percent of total. Similarly, row 3 shows a count of 75 for Library database or website with 13.6 percent. Row 4 shows 52 count for Wikipedia or online encyclopedia with 9.4 percent of total. Row 5 shows 19 count for other resources with 3.4 percent of total. Row 6 shows total count value as 552 and 100 percent of total. "/>
          <p:cNvGraphicFramePr>
            <a:graphicFrameLocks noGrp="1"/>
          </p:cNvGraphicFramePr>
          <p:nvPr>
            <p:extLst>
              <p:ext uri="{D42A27DB-BD31-4B8C-83A1-F6EECF244321}">
                <p14:modId xmlns:p14="http://schemas.microsoft.com/office/powerpoint/2010/main" val="1185544767"/>
              </p:ext>
            </p:extLst>
          </p:nvPr>
        </p:nvGraphicFramePr>
        <p:xfrm>
          <a:off x="712621" y="993326"/>
          <a:ext cx="4772025" cy="2394307"/>
        </p:xfrm>
        <a:graphic>
          <a:graphicData uri="http://schemas.openxmlformats.org/drawingml/2006/table">
            <a:tbl>
              <a:tblPr firstRow="1"/>
              <a:tblGrid>
                <a:gridCol w="1717675">
                  <a:extLst>
                    <a:ext uri="{9D8B030D-6E8A-4147-A177-3AD203B41FA5}">
                      <a16:colId xmlns:a16="http://schemas.microsoft.com/office/drawing/2014/main" val="20000"/>
                    </a:ext>
                  </a:extLst>
                </a:gridCol>
                <a:gridCol w="1489075">
                  <a:extLst>
                    <a:ext uri="{9D8B030D-6E8A-4147-A177-3AD203B41FA5}">
                      <a16:colId xmlns:a16="http://schemas.microsoft.com/office/drawing/2014/main" val="20001"/>
                    </a:ext>
                  </a:extLst>
                </a:gridCol>
                <a:gridCol w="1565275">
                  <a:extLst>
                    <a:ext uri="{9D8B030D-6E8A-4147-A177-3AD203B41FA5}">
                      <a16:colId xmlns:a16="http://schemas.microsoft.com/office/drawing/2014/main" val="20002"/>
                    </a:ext>
                  </a:extLst>
                </a:gridCol>
              </a:tblGrid>
              <a:tr h="429100">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0" i="0" u="none" strike="noStrike" cap="none" normalizeH="0" baseline="0" dirty="0">
                          <a:ln>
                            <a:noFill/>
                          </a:ln>
                          <a:solidFill>
                            <a:schemeClr val="tx1"/>
                          </a:solidFill>
                          <a:effectLst/>
                          <a:latin typeface="Arial" charset="0"/>
                          <a:ea typeface="ＭＳ Ｐゴシック" charset="-128"/>
                        </a:rPr>
                        <a:t>Resource</a:t>
                      </a:r>
                      <a:endParaRPr kumimoji="0" lang="en-US" altLang="en-US" sz="1200" b="1" i="0" u="none" strike="noStrike" cap="none" normalizeH="0" baseline="0" dirty="0">
                        <a:ln>
                          <a:noFill/>
                        </a:ln>
                        <a:solidFill>
                          <a:schemeClr val="tx1"/>
                        </a:solidFill>
                        <a:effectLst/>
                        <a:latin typeface="Arial" charset="0"/>
                        <a:ea typeface="ＭＳ Ｐゴシック" charset="-128"/>
                      </a:endParaRP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0" i="0" u="none" strike="noStrike" cap="none" normalizeH="0" baseline="0" dirty="0">
                          <a:ln>
                            <a:noFill/>
                          </a:ln>
                          <a:solidFill>
                            <a:schemeClr val="tx1"/>
                          </a:solidFill>
                          <a:effectLst/>
                          <a:latin typeface="Arial" charset="0"/>
                          <a:ea typeface="ＭＳ Ｐゴシック" charset="-128"/>
                        </a:rPr>
                        <a:t>Count</a:t>
                      </a:r>
                      <a:endParaRPr kumimoji="0" lang="en-US" altLang="en-US" sz="1200" b="1" i="0" u="none" strike="noStrike" cap="none" normalizeH="0" baseline="0" dirty="0">
                        <a:ln>
                          <a:noFill/>
                        </a:ln>
                        <a:solidFill>
                          <a:schemeClr val="tx1"/>
                        </a:solidFill>
                        <a:effectLst/>
                        <a:latin typeface="Arial" charset="0"/>
                        <a:ea typeface="ＭＳ Ｐゴシック" charset="-128"/>
                      </a:endParaRP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0" i="0" u="none" strike="noStrike" cap="none" normalizeH="0" baseline="0" dirty="0">
                          <a:ln>
                            <a:noFill/>
                          </a:ln>
                          <a:solidFill>
                            <a:schemeClr val="tx1"/>
                          </a:solidFill>
                          <a:effectLst/>
                          <a:latin typeface="Arial" charset="0"/>
                          <a:ea typeface="ＭＳ Ｐゴシック" charset="-128"/>
                        </a:rPr>
                        <a:t>Percent of total</a:t>
                      </a:r>
                      <a:endParaRPr kumimoji="0" lang="en-US" altLang="en-US" sz="1200" b="1" i="0" u="none" strike="noStrike" cap="none" normalizeH="0" baseline="0" dirty="0">
                        <a:ln>
                          <a:noFill/>
                        </a:ln>
                        <a:solidFill>
                          <a:schemeClr val="tx1"/>
                        </a:solidFill>
                        <a:effectLst/>
                        <a:latin typeface="Arial" charset="0"/>
                        <a:ea typeface="ＭＳ Ｐゴシック" charset="-128"/>
                      </a:endParaRP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4449">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0" i="0" u="none" strike="noStrike" cap="none" normalizeH="0" baseline="0" dirty="0">
                          <a:ln>
                            <a:noFill/>
                          </a:ln>
                          <a:solidFill>
                            <a:schemeClr val="tx1"/>
                          </a:solidFill>
                          <a:effectLst/>
                          <a:latin typeface="Arial" charset="0"/>
                          <a:ea typeface="ＭＳ Ｐゴシック" charset="-128"/>
                        </a:rPr>
                        <a:t>Google or Google Scholar</a:t>
                      </a: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0" i="0" u="none" strike="noStrike" cap="none" normalizeH="0" baseline="0" dirty="0">
                          <a:ln>
                            <a:noFill/>
                          </a:ln>
                          <a:solidFill>
                            <a:schemeClr val="tx1"/>
                          </a:solidFill>
                          <a:effectLst/>
                          <a:latin typeface="Arial" charset="0"/>
                          <a:ea typeface="ＭＳ Ｐゴシック" charset="-128"/>
                        </a:rPr>
                        <a:t>406</a:t>
                      </a: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0" i="0" u="none" strike="noStrike" cap="none" normalizeH="0" baseline="0" dirty="0">
                          <a:ln>
                            <a:noFill/>
                          </a:ln>
                          <a:solidFill>
                            <a:schemeClr val="tx1"/>
                          </a:solidFill>
                          <a:effectLst/>
                          <a:latin typeface="Arial" charset="0"/>
                          <a:ea typeface="ＭＳ Ｐゴシック" charset="-128"/>
                        </a:rPr>
                        <a:t>73.6%</a:t>
                      </a: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4449">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0" i="0" u="none" strike="noStrike" cap="none" normalizeH="0" baseline="0" dirty="0">
                          <a:ln>
                            <a:noFill/>
                          </a:ln>
                          <a:solidFill>
                            <a:schemeClr val="tx1"/>
                          </a:solidFill>
                          <a:effectLst/>
                          <a:latin typeface="Arial" charset="0"/>
                          <a:ea typeface="ＭＳ Ｐゴシック" charset="-128"/>
                        </a:rPr>
                        <a:t>Library database or website</a:t>
                      </a: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0" i="0" u="none" strike="noStrike" cap="none" normalizeH="0" baseline="0" dirty="0">
                          <a:ln>
                            <a:noFill/>
                          </a:ln>
                          <a:solidFill>
                            <a:schemeClr val="tx1"/>
                          </a:solidFill>
                          <a:effectLst/>
                          <a:latin typeface="Arial" charset="0"/>
                          <a:ea typeface="ＭＳ Ｐゴシック" charset="-128"/>
                        </a:rPr>
                        <a:t>75</a:t>
                      </a: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0" i="0" u="none" strike="noStrike" cap="none" normalizeH="0" baseline="0" dirty="0">
                          <a:ln>
                            <a:noFill/>
                          </a:ln>
                          <a:solidFill>
                            <a:schemeClr val="tx1"/>
                          </a:solidFill>
                          <a:effectLst/>
                          <a:latin typeface="Arial" charset="0"/>
                          <a:ea typeface="ＭＳ Ｐゴシック" charset="-128"/>
                        </a:rPr>
                        <a:t>13.6%</a:t>
                      </a: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4449">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0" i="0" u="none" strike="noStrike" cap="none" normalizeH="0" baseline="0" dirty="0">
                          <a:ln>
                            <a:noFill/>
                          </a:ln>
                          <a:solidFill>
                            <a:schemeClr val="tx1"/>
                          </a:solidFill>
                          <a:effectLst/>
                          <a:latin typeface="Arial" charset="0"/>
                          <a:ea typeface="ＭＳ Ｐゴシック" charset="-128"/>
                        </a:rPr>
                        <a:t>Wikipedia or online encyclopedia</a:t>
                      </a: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0" i="0" u="none" strike="noStrike" cap="none" normalizeH="0" baseline="0" dirty="0">
                          <a:ln>
                            <a:noFill/>
                          </a:ln>
                          <a:solidFill>
                            <a:schemeClr val="tx1"/>
                          </a:solidFill>
                          <a:effectLst/>
                          <a:latin typeface="Arial" charset="0"/>
                          <a:ea typeface="ＭＳ Ｐゴシック" charset="-128"/>
                        </a:rPr>
                        <a:t>52</a:t>
                      </a: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0" i="0" u="none" strike="noStrike" cap="none" normalizeH="0" baseline="0" dirty="0">
                          <a:ln>
                            <a:noFill/>
                          </a:ln>
                          <a:solidFill>
                            <a:schemeClr val="tx1"/>
                          </a:solidFill>
                          <a:effectLst/>
                          <a:latin typeface="Arial" charset="0"/>
                          <a:ea typeface="ＭＳ Ｐゴシック" charset="-128"/>
                        </a:rPr>
                        <a:t>9.4%</a:t>
                      </a: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1552">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0" i="0" u="none" strike="noStrike" cap="none" normalizeH="0" baseline="0" dirty="0">
                          <a:ln>
                            <a:noFill/>
                          </a:ln>
                          <a:solidFill>
                            <a:schemeClr val="tx1"/>
                          </a:solidFill>
                          <a:effectLst/>
                          <a:latin typeface="Arial" charset="0"/>
                          <a:ea typeface="ＭＳ Ｐゴシック" charset="-128"/>
                        </a:rPr>
                        <a:t>Other</a:t>
                      </a: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0" i="0" u="none" strike="noStrike" cap="none" normalizeH="0" baseline="0" dirty="0">
                          <a:ln>
                            <a:noFill/>
                          </a:ln>
                          <a:solidFill>
                            <a:schemeClr val="tx1"/>
                          </a:solidFill>
                          <a:effectLst/>
                          <a:latin typeface="Arial" charset="0"/>
                          <a:ea typeface="ＭＳ Ｐゴシック" charset="-128"/>
                        </a:rPr>
                        <a:t>19</a:t>
                      </a: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0" i="0" u="none" strike="noStrike" cap="none" normalizeH="0" baseline="0" dirty="0">
                          <a:ln>
                            <a:noFill/>
                          </a:ln>
                          <a:solidFill>
                            <a:schemeClr val="tx1"/>
                          </a:solidFill>
                          <a:effectLst/>
                          <a:latin typeface="Arial" charset="0"/>
                          <a:ea typeface="ＭＳ Ｐゴシック" charset="-128"/>
                        </a:rPr>
                        <a:t>3.4%</a:t>
                      </a: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0308">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1" i="0" u="none" strike="noStrike" cap="none" normalizeH="0" baseline="0" dirty="0">
                          <a:ln>
                            <a:noFill/>
                          </a:ln>
                          <a:solidFill>
                            <a:schemeClr val="tx1"/>
                          </a:solidFill>
                          <a:effectLst/>
                          <a:latin typeface="Arial" charset="0"/>
                          <a:ea typeface="ＭＳ Ｐゴシック" charset="-128"/>
                        </a:rPr>
                        <a:t>Total</a:t>
                      </a: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1" i="0" u="none" strike="noStrike" cap="none" normalizeH="0" baseline="0" dirty="0">
                          <a:ln>
                            <a:noFill/>
                          </a:ln>
                          <a:solidFill>
                            <a:schemeClr val="tx1"/>
                          </a:solidFill>
                          <a:effectLst/>
                          <a:latin typeface="Arial" charset="0"/>
                          <a:ea typeface="ＭＳ Ｐゴシック" charset="-128"/>
                        </a:rPr>
                        <a:t>552</a:t>
                      </a: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1200" b="1" i="0" u="none" strike="noStrike" cap="none" normalizeH="0" baseline="0" dirty="0">
                          <a:ln>
                            <a:noFill/>
                          </a:ln>
                          <a:solidFill>
                            <a:schemeClr val="tx1"/>
                          </a:solidFill>
                          <a:effectLst/>
                          <a:latin typeface="Arial" charset="0"/>
                          <a:ea typeface="ＭＳ Ｐゴシック" charset="-128"/>
                        </a:rPr>
                        <a:t>100.0%</a:t>
                      </a:r>
                    </a:p>
                  </a:txBody>
                  <a:tcPr marL="91461" marR="91461" marT="44284" marB="4428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3" name="Chart 2" descr="The pie chart shows 4 segments. The segment represented as &quot;Google&quot; shows 74 percent on the chart. The segment named as &quot;Library&quot; shows 14 percent on chart. The segment &quot;Wikipedia&quot; and &quot;Other&quot; depicts 9 percent and 3 percent, respectively, on the chart."/>
          <p:cNvGraphicFramePr>
            <a:graphicFrameLocks/>
          </p:cNvGraphicFramePr>
          <p:nvPr/>
        </p:nvGraphicFramePr>
        <p:xfrm>
          <a:off x="131763" y="3111500"/>
          <a:ext cx="4906962" cy="38639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Chart 2" descr="The bar graph is presented for online reseach sources. The y-axis depicts number of students that range from 0 to 450 in intervals of 50. The x-axis show rectangular bars for &quot;Google,&quot; &quot;Library,&quot; &quot;Wikipedia&quot; and &quot;Other.&quot; The height of Google corresponds to 410, height of Library corresponds to 75, height of Wikipedia corresponds to 50, and height of other corresponds to 20 students on the y-axis. "/>
          <p:cNvGraphicFramePr>
            <a:graphicFrameLocks/>
          </p:cNvGraphicFramePr>
          <p:nvPr>
            <p:extLst>
              <p:ext uri="{D42A27DB-BD31-4B8C-83A1-F6EECF244321}">
                <p14:modId xmlns:p14="http://schemas.microsoft.com/office/powerpoint/2010/main" val="3551040825"/>
              </p:ext>
            </p:extLst>
          </p:nvPr>
        </p:nvGraphicFramePr>
        <p:xfrm>
          <a:off x="4105275" y="3325813"/>
          <a:ext cx="5038725" cy="35321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198857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 calcmode="lin" valueType="num">
                                      <p:cBhvr>
                                        <p:cTn id="17" dur="500" fill="hold"/>
                                        <p:tgtEl>
                                          <p:spTgt spid="2"/>
                                        </p:tgtEl>
                                        <p:attrNameLst>
                                          <p:attrName>style.rotation</p:attrName>
                                        </p:attrNameLst>
                                      </p:cBhvr>
                                      <p:tavLst>
                                        <p:tav tm="0">
                                          <p:val>
                                            <p:fltVal val="360"/>
                                          </p:val>
                                        </p:tav>
                                        <p:tav tm="100000">
                                          <p:val>
                                            <p:fltVal val="0"/>
                                          </p:val>
                                        </p:tav>
                                      </p:tavLst>
                                    </p:anim>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2"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chor="ctr"/>
          <a:lstStyle/>
          <a:p>
            <a:pPr eaLnBrk="1" hangingPunct="1"/>
            <a:r>
              <a:rPr lang="en-US" altLang="en-US">
                <a:ea typeface="ＭＳ Ｐゴシック" panose="020B0600070205080204" pitchFamily="34" charset="-128"/>
              </a:rPr>
              <a:t>Quantitative Variables</a:t>
            </a:r>
          </a:p>
        </p:txBody>
      </p:sp>
      <p:sp>
        <p:nvSpPr>
          <p:cNvPr id="37891" name="Slide Number Placehold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39D031F8-9BA1-4D59-9ECA-0B2B401AE2A0}" type="slidenum">
              <a:rPr lang="en-US" altLang="en-US" sz="1400" smtClean="0">
                <a:solidFill>
                  <a:schemeClr val="accent1"/>
                </a:solidFill>
              </a:rPr>
              <a:pPr>
                <a:spcBef>
                  <a:spcPct val="0"/>
                </a:spcBef>
                <a:buClrTx/>
                <a:buSzTx/>
                <a:buFontTx/>
                <a:buNone/>
              </a:pPr>
              <a:t>16</a:t>
            </a:fld>
            <a:endParaRPr lang="en-US" altLang="en-US" sz="1400">
              <a:solidFill>
                <a:schemeClr val="accent1"/>
              </a:solidFill>
            </a:endParaRPr>
          </a:p>
        </p:txBody>
      </p:sp>
      <p:sp>
        <p:nvSpPr>
          <p:cNvPr id="37892" name="Rectangle 3"/>
          <p:cNvSpPr txBox="1">
            <a:spLocks noChangeArrowheads="1"/>
          </p:cNvSpPr>
          <p:nvPr/>
        </p:nvSpPr>
        <p:spPr bwMode="auto">
          <a:xfrm>
            <a:off x="850900" y="1558925"/>
            <a:ext cx="7442200" cy="374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76288" indent="-319088">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accent2"/>
              </a:buClr>
              <a:buSzPct val="60000"/>
              <a:buFontTx/>
              <a:buNone/>
            </a:pPr>
            <a:r>
              <a:rPr lang="en-US" altLang="en-US" dirty="0">
                <a:solidFill>
                  <a:srgbClr val="000000"/>
                </a:solidFill>
              </a:rPr>
              <a:t>The </a:t>
            </a:r>
            <a:r>
              <a:rPr lang="en-US" altLang="en-US" b="1" dirty="0">
                <a:solidFill>
                  <a:srgbClr val="800000"/>
                </a:solidFill>
              </a:rPr>
              <a:t>distribution of a quantitative variable </a:t>
            </a:r>
            <a:r>
              <a:rPr lang="en-US" altLang="en-US" dirty="0">
                <a:solidFill>
                  <a:srgbClr val="000000"/>
                </a:solidFill>
              </a:rPr>
              <a:t>tells us what values the variable takes on and how often it takes those values.</a:t>
            </a:r>
          </a:p>
          <a:p>
            <a:pPr lvl="1" eaLnBrk="1" hangingPunct="1">
              <a:spcBef>
                <a:spcPct val="40000"/>
              </a:spcBef>
              <a:buClr>
                <a:schemeClr val="accent1"/>
              </a:buClr>
              <a:buFont typeface="Wingdings" panose="05000000000000000000" pitchFamily="2" charset="2"/>
              <a:buChar char="§"/>
            </a:pPr>
            <a:r>
              <a:rPr lang="en-US" altLang="en-US" sz="2000" b="1" dirty="0" err="1">
                <a:solidFill>
                  <a:srgbClr val="800000"/>
                </a:solidFill>
              </a:rPr>
              <a:t>Stemplots</a:t>
            </a:r>
            <a:r>
              <a:rPr lang="en-US" altLang="en-US" sz="2000" b="1" dirty="0">
                <a:solidFill>
                  <a:srgbClr val="800000"/>
                </a:solidFill>
              </a:rPr>
              <a:t> </a:t>
            </a:r>
            <a:r>
              <a:rPr lang="en-US" altLang="en-US" sz="2000" dirty="0">
                <a:solidFill>
                  <a:srgbClr val="FF0000"/>
                </a:solidFill>
              </a:rPr>
              <a:t>separate each observation into a stem and a leaf </a:t>
            </a:r>
            <a:r>
              <a:rPr lang="en-US" altLang="en-US" sz="2000" dirty="0">
                <a:solidFill>
                  <a:schemeClr val="tx1"/>
                </a:solidFill>
              </a:rPr>
              <a:t>that are then plotted to display the distribution while maintaining the original values of the variable.</a:t>
            </a:r>
          </a:p>
          <a:p>
            <a:pPr lvl="1" eaLnBrk="1" hangingPunct="1">
              <a:spcBef>
                <a:spcPct val="40000"/>
              </a:spcBef>
              <a:buClr>
                <a:schemeClr val="accent1"/>
              </a:buClr>
              <a:buFont typeface="Wingdings" panose="05000000000000000000" pitchFamily="2" charset="2"/>
              <a:buChar char="§"/>
            </a:pPr>
            <a:r>
              <a:rPr lang="en-US" altLang="en-US" sz="2000" b="1" dirty="0">
                <a:solidFill>
                  <a:srgbClr val="800000"/>
                </a:solidFill>
              </a:rPr>
              <a:t>Histograms </a:t>
            </a:r>
            <a:r>
              <a:rPr lang="en-US" altLang="en-US" sz="2000" dirty="0">
                <a:solidFill>
                  <a:schemeClr val="tx1"/>
                </a:solidFill>
              </a:rPr>
              <a:t>show the distribution of a quantitative variable by using bars. The height of a bar represents the number of individuals whose values fall </a:t>
            </a:r>
            <a:r>
              <a:rPr lang="en-US" altLang="en-US" sz="2000" dirty="0">
                <a:solidFill>
                  <a:srgbClr val="FF0000"/>
                </a:solidFill>
              </a:rPr>
              <a:t>within the corresponding class (or interval).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Stemplots</a:t>
            </a:r>
            <a:r>
              <a:rPr lang="en-US" dirty="0"/>
              <a:t> 1</a:t>
            </a:r>
          </a:p>
        </p:txBody>
      </p:sp>
      <p:sp>
        <p:nvSpPr>
          <p:cNvPr id="3891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92E6A0A5-6C73-45CB-BD71-B75207DECE63}" type="slidenum">
              <a:rPr lang="en-US" altLang="en-US" sz="1200" smtClean="0">
                <a:solidFill>
                  <a:schemeClr val="accent1"/>
                </a:solidFill>
              </a:rPr>
              <a:pPr>
                <a:lnSpc>
                  <a:spcPct val="80000"/>
                </a:lnSpc>
                <a:spcBef>
                  <a:spcPct val="0"/>
                </a:spcBef>
                <a:buClrTx/>
                <a:buSzTx/>
                <a:buFontTx/>
                <a:buNone/>
              </a:pPr>
              <a:t>17</a:t>
            </a:fld>
            <a:endParaRPr lang="en-US" altLang="en-US" sz="1200">
              <a:solidFill>
                <a:schemeClr val="accent1"/>
              </a:solidFill>
            </a:endParaRPr>
          </a:p>
        </p:txBody>
      </p:sp>
      <p:sp>
        <p:nvSpPr>
          <p:cNvPr id="37891" name="Rectangle 3"/>
          <p:cNvSpPr txBox="1">
            <a:spLocks noChangeArrowheads="1"/>
          </p:cNvSpPr>
          <p:nvPr/>
        </p:nvSpPr>
        <p:spPr bwMode="auto">
          <a:xfrm>
            <a:off x="304800" y="1558925"/>
            <a:ext cx="8534400" cy="374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19088" indent="-319088"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40000"/>
              </a:spcBef>
              <a:buClr>
                <a:schemeClr val="accent1"/>
              </a:buClr>
              <a:buSzPct val="60000"/>
              <a:defRPr/>
            </a:pPr>
            <a:r>
              <a:rPr lang="en-US" sz="2000" dirty="0">
                <a:solidFill>
                  <a:srgbClr val="000000"/>
                </a:solidFill>
                <a:cs typeface="Arial" charset="0"/>
              </a:rPr>
              <a:t>To construct a stemplot:</a:t>
            </a:r>
          </a:p>
          <a:p>
            <a:pPr marL="777240" eaLnBrk="1" hangingPunct="1">
              <a:spcBef>
                <a:spcPct val="40000"/>
              </a:spcBef>
              <a:buClr>
                <a:schemeClr val="accent1"/>
              </a:buClr>
              <a:buSzPct val="100000"/>
              <a:buFont typeface="Wingdings" charset="0"/>
              <a:buChar char="§"/>
              <a:defRPr/>
            </a:pPr>
            <a:r>
              <a:rPr lang="en-US" sz="2000" dirty="0">
                <a:solidFill>
                  <a:srgbClr val="000000"/>
                </a:solidFill>
                <a:cs typeface="Arial" charset="0"/>
              </a:rPr>
              <a:t>Separate each observation into a </a:t>
            </a:r>
            <a:r>
              <a:rPr lang="en-US" sz="2000" b="1" dirty="0">
                <a:solidFill>
                  <a:srgbClr val="800000"/>
                </a:solidFill>
                <a:cs typeface="Arial" charset="0"/>
              </a:rPr>
              <a:t>stem</a:t>
            </a:r>
            <a:r>
              <a:rPr lang="en-US" sz="2000" dirty="0">
                <a:solidFill>
                  <a:srgbClr val="800000"/>
                </a:solidFill>
                <a:cs typeface="Arial" charset="0"/>
              </a:rPr>
              <a:t> </a:t>
            </a:r>
            <a:r>
              <a:rPr lang="en-US" sz="2000" dirty="0">
                <a:solidFill>
                  <a:srgbClr val="000000"/>
                </a:solidFill>
                <a:cs typeface="Arial" charset="0"/>
              </a:rPr>
              <a:t>(all but the rightmost digit) and a </a:t>
            </a:r>
            <a:r>
              <a:rPr lang="en-US" sz="2000" b="1" dirty="0">
                <a:solidFill>
                  <a:srgbClr val="800000"/>
                </a:solidFill>
                <a:cs typeface="Arial" charset="0"/>
              </a:rPr>
              <a:t>leaf</a:t>
            </a:r>
            <a:r>
              <a:rPr lang="en-US" sz="2000" dirty="0">
                <a:solidFill>
                  <a:srgbClr val="800000"/>
                </a:solidFill>
                <a:cs typeface="Arial" charset="0"/>
              </a:rPr>
              <a:t> </a:t>
            </a:r>
            <a:r>
              <a:rPr lang="en-US" sz="2000" dirty="0">
                <a:solidFill>
                  <a:srgbClr val="000000"/>
                </a:solidFill>
                <a:cs typeface="Arial" charset="0"/>
              </a:rPr>
              <a:t>(the remaining digit).</a:t>
            </a:r>
          </a:p>
          <a:p>
            <a:pPr marL="777240" eaLnBrk="1" hangingPunct="1">
              <a:spcBef>
                <a:spcPct val="40000"/>
              </a:spcBef>
              <a:buClr>
                <a:schemeClr val="accent1"/>
              </a:buClr>
              <a:buSzPct val="100000"/>
              <a:buFont typeface="Wingdings" charset="0"/>
              <a:buChar char="§"/>
              <a:defRPr/>
            </a:pPr>
            <a:r>
              <a:rPr lang="en-US" sz="2000" dirty="0">
                <a:solidFill>
                  <a:srgbClr val="000000"/>
                </a:solidFill>
                <a:cs typeface="Arial" charset="0"/>
              </a:rPr>
              <a:t>Write the stems in a vertical column; draw a vertical line to the right of the stems.</a:t>
            </a:r>
          </a:p>
          <a:p>
            <a:pPr marL="777240" eaLnBrk="1" hangingPunct="1">
              <a:spcBef>
                <a:spcPct val="40000"/>
              </a:spcBef>
              <a:buClr>
                <a:schemeClr val="accent1"/>
              </a:buClr>
              <a:buSzPct val="100000"/>
              <a:buFont typeface="Wingdings" charset="0"/>
              <a:buChar char="§"/>
              <a:defRPr/>
            </a:pPr>
            <a:r>
              <a:rPr lang="en-US" sz="2000" dirty="0">
                <a:solidFill>
                  <a:srgbClr val="000000"/>
                </a:solidFill>
                <a:cs typeface="Arial" charset="0"/>
              </a:rPr>
              <a:t>Write each leaf in the row to the right of its stem; order leaves if desired.</a:t>
            </a: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Stemplots</a:t>
            </a:r>
            <a:r>
              <a:rPr lang="en-US" dirty="0"/>
              <a:t> 2</a:t>
            </a:r>
          </a:p>
        </p:txBody>
      </p:sp>
      <p:sp>
        <p:nvSpPr>
          <p:cNvPr id="6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CE9F7A9C-C126-4C0C-8DE8-C2C8040C71F9}" type="slidenum">
              <a:rPr lang="en-US" altLang="en-US" sz="1200" smtClean="0">
                <a:solidFill>
                  <a:srgbClr val="073779"/>
                </a:solidFill>
              </a:rPr>
              <a:pPr>
                <a:lnSpc>
                  <a:spcPct val="80000"/>
                </a:lnSpc>
                <a:spcBef>
                  <a:spcPct val="0"/>
                </a:spcBef>
                <a:buClrTx/>
                <a:buSzTx/>
                <a:buFontTx/>
                <a:buNone/>
              </a:pPr>
              <a:t>18</a:t>
            </a:fld>
            <a:endParaRPr lang="en-US" altLang="en-US" sz="1200">
              <a:solidFill>
                <a:srgbClr val="073779"/>
              </a:solidFill>
            </a:endParaRPr>
          </a:p>
        </p:txBody>
      </p:sp>
      <p:pic>
        <p:nvPicPr>
          <p:cNvPr id="2" name="Picture 1" descr="The animations illustrate how weight data is used to create a stem plot. In a stemplot, the “stem” values containing the “tens” digits are displayed to the left of the vertical line. Leaves values containing the ones digits are displayed to the right side of the vertical line. In the table containing weight data, the values ranging from 100 to 260 are presented, and each of these values are considered in the stemplot.&#10;The stemplot contains values starting from 10 through 26. For instance, there are 5 values for the “stem” value 13 are given in the table, which includes 135, 139, 130, 133 and 130. The leaf values corresponding to the stem value 13 are given as “00359” in an increasing order from the vertical line.&#10;Following this approach, the stem plot is created from the weight data in the slide."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9535" y="460724"/>
            <a:ext cx="638175" cy="276225"/>
          </a:xfrm>
          <a:prstGeom prst="rect">
            <a:avLst/>
          </a:prstGeom>
        </p:spPr>
      </p:pic>
      <p:pic>
        <p:nvPicPr>
          <p:cNvPr id="3" name="Picture 2" descr="To skip animation steps, move to the next slide."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7774" y="397621"/>
            <a:ext cx="638175" cy="276225"/>
          </a:xfrm>
          <a:prstGeom prst="rect">
            <a:avLst/>
          </a:prstGeom>
        </p:spPr>
      </p:pic>
      <p:sp>
        <p:nvSpPr>
          <p:cNvPr id="35" name="Rectangle 3"/>
          <p:cNvSpPr txBox="1">
            <a:spLocks noChangeArrowheads="1"/>
          </p:cNvSpPr>
          <p:nvPr/>
        </p:nvSpPr>
        <p:spPr bwMode="auto">
          <a:xfrm>
            <a:off x="419100" y="1023938"/>
            <a:ext cx="85344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19088" indent="-319088">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457200" fontAlgn="base">
              <a:spcBef>
                <a:spcPct val="40000"/>
              </a:spcBef>
              <a:spcAft>
                <a:spcPct val="0"/>
              </a:spcAft>
              <a:buClr>
                <a:srgbClr val="8FD9FB"/>
              </a:buClr>
              <a:buSzPct val="60000"/>
              <a:buFontTx/>
              <a:buNone/>
            </a:pPr>
            <a:r>
              <a:rPr lang="en-US" altLang="en-US" sz="2400" b="1" u="sng" dirty="0">
                <a:solidFill>
                  <a:srgbClr val="073779"/>
                </a:solidFill>
              </a:rPr>
              <a:t>Example</a:t>
            </a:r>
            <a:r>
              <a:rPr lang="en-US" altLang="en-US" sz="2400" b="1" dirty="0">
                <a:solidFill>
                  <a:srgbClr val="0C4160"/>
                </a:solidFill>
              </a:rPr>
              <a:t>:</a:t>
            </a:r>
            <a:r>
              <a:rPr lang="en-US" altLang="en-US" sz="2400" b="1" dirty="0">
                <a:solidFill>
                  <a:srgbClr val="727CA3"/>
                </a:solidFill>
              </a:rPr>
              <a:t> </a:t>
            </a:r>
            <a:r>
              <a:rPr lang="en-US" altLang="en-US" sz="2400" dirty="0">
                <a:solidFill>
                  <a:srgbClr val="000000"/>
                </a:solidFill>
              </a:rPr>
              <a:t>Weight Data ― Introductory Statistics Class</a:t>
            </a:r>
          </a:p>
        </p:txBody>
      </p:sp>
      <p:graphicFrame>
        <p:nvGraphicFramePr>
          <p:cNvPr id="36" name="Object 3" descr="already described"/>
          <p:cNvGraphicFramePr>
            <a:graphicFrameLocks noChangeAspect="1"/>
          </p:cNvGraphicFramePr>
          <p:nvPr>
            <p:extLst>
              <p:ext uri="{D42A27DB-BD31-4B8C-83A1-F6EECF244321}">
                <p14:modId xmlns:p14="http://schemas.microsoft.com/office/powerpoint/2010/main" val="827031578"/>
              </p:ext>
            </p:extLst>
          </p:nvPr>
        </p:nvGraphicFramePr>
        <p:xfrm>
          <a:off x="0" y="1778000"/>
          <a:ext cx="8704263" cy="3979863"/>
        </p:xfrm>
        <a:graphic>
          <a:graphicData uri="http://schemas.openxmlformats.org/presentationml/2006/ole">
            <mc:AlternateContent xmlns:mc="http://schemas.openxmlformats.org/markup-compatibility/2006">
              <mc:Choice xmlns:v="urn:schemas-microsoft-com:vml" Requires="v">
                <p:oleObj name="Worksheet" r:id="rId4" imgW="4581455" imgH="1790640" progId="Excel.Sheet.8">
                  <p:embed/>
                </p:oleObj>
              </mc:Choice>
              <mc:Fallback>
                <p:oleObj name="Worksheet" r:id="rId4" imgW="4581455" imgH="1790640" progId="Excel.Sheet.8">
                  <p:embed/>
                  <p:pic>
                    <p:nvPicPr>
                      <p:cNvPr id="36" name="Object 3" descr="already described"/>
                      <p:cNvPicPr>
                        <a:picLocks noChangeAspect="1" noChangeArrowheads="1"/>
                      </p:cNvPicPr>
                      <p:nvPr/>
                    </p:nvPicPr>
                    <p:blipFill>
                      <a:blip r:embed="rId5"/>
                      <a:srcRect r="50" b="240"/>
                      <a:stretch>
                        <a:fillRect/>
                      </a:stretch>
                    </p:blipFill>
                    <p:spPr bwMode="blackWhite">
                      <a:xfrm>
                        <a:off x="0" y="1778000"/>
                        <a:ext cx="8704263" cy="397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7" name="Group 4" descr="already described"/>
          <p:cNvGrpSpPr>
            <a:grpSpLocks/>
          </p:cNvGrpSpPr>
          <p:nvPr/>
        </p:nvGrpSpPr>
        <p:grpSpPr bwMode="auto">
          <a:xfrm>
            <a:off x="991428" y="1843088"/>
            <a:ext cx="7214360" cy="3271837"/>
            <a:chOff x="1137376" y="2212853"/>
            <a:chExt cx="7213695" cy="3684257"/>
          </a:xfrm>
        </p:grpSpPr>
        <p:cxnSp>
          <p:nvCxnSpPr>
            <p:cNvPr id="38" name="Straight Connector 37"/>
            <p:cNvCxnSpPr>
              <a:cxnSpLocks noChangeShapeType="1"/>
            </p:cNvCxnSpPr>
            <p:nvPr/>
          </p:nvCxnSpPr>
          <p:spPr bwMode="auto">
            <a:xfrm>
              <a:off x="1137376" y="2284357"/>
              <a:ext cx="0" cy="3612753"/>
            </a:xfrm>
            <a:prstGeom prst="line">
              <a:avLst/>
            </a:prstGeom>
            <a:noFill/>
            <a:ln w="19050">
              <a:solidFill>
                <a:srgbClr val="800000"/>
              </a:solidFill>
              <a:round/>
              <a:headEnd/>
              <a:tailEn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cxnSp>
          <p:nvCxnSpPr>
            <p:cNvPr id="39" name="Straight Connector 38"/>
            <p:cNvCxnSpPr>
              <a:cxnSpLocks noChangeShapeType="1"/>
            </p:cNvCxnSpPr>
            <p:nvPr/>
          </p:nvCxnSpPr>
          <p:spPr bwMode="auto">
            <a:xfrm>
              <a:off x="2595327" y="2284357"/>
              <a:ext cx="0" cy="3612753"/>
            </a:xfrm>
            <a:prstGeom prst="line">
              <a:avLst/>
            </a:prstGeom>
            <a:noFill/>
            <a:ln w="19050">
              <a:solidFill>
                <a:srgbClr val="800000"/>
              </a:solidFill>
              <a:round/>
              <a:headEnd/>
              <a:tailEn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cxnSp>
          <p:nvCxnSpPr>
            <p:cNvPr id="40" name="Straight Connector 39"/>
            <p:cNvCxnSpPr>
              <a:cxnSpLocks noChangeShapeType="1"/>
            </p:cNvCxnSpPr>
            <p:nvPr/>
          </p:nvCxnSpPr>
          <p:spPr bwMode="auto">
            <a:xfrm>
              <a:off x="4022358" y="2282628"/>
              <a:ext cx="0" cy="3612753"/>
            </a:xfrm>
            <a:prstGeom prst="line">
              <a:avLst/>
            </a:prstGeom>
            <a:noFill/>
            <a:ln w="19050">
              <a:solidFill>
                <a:srgbClr val="800000"/>
              </a:solidFill>
              <a:round/>
              <a:headEnd/>
              <a:tailEn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cxnSp>
          <p:nvCxnSpPr>
            <p:cNvPr id="41" name="Straight Connector 40"/>
            <p:cNvCxnSpPr>
              <a:cxnSpLocks noChangeShapeType="1"/>
            </p:cNvCxnSpPr>
            <p:nvPr/>
          </p:nvCxnSpPr>
          <p:spPr bwMode="auto">
            <a:xfrm>
              <a:off x="5452563" y="2212853"/>
              <a:ext cx="0" cy="3614541"/>
            </a:xfrm>
            <a:prstGeom prst="line">
              <a:avLst/>
            </a:prstGeom>
            <a:noFill/>
            <a:ln w="19050">
              <a:solidFill>
                <a:srgbClr val="800000"/>
              </a:solidFill>
              <a:round/>
              <a:headEnd/>
              <a:tailEn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cxnSp>
          <p:nvCxnSpPr>
            <p:cNvPr id="42" name="Straight Connector 41"/>
            <p:cNvCxnSpPr>
              <a:cxnSpLocks noChangeShapeType="1"/>
            </p:cNvCxnSpPr>
            <p:nvPr/>
          </p:nvCxnSpPr>
          <p:spPr bwMode="auto">
            <a:xfrm>
              <a:off x="6893881" y="2212853"/>
              <a:ext cx="0" cy="3614541"/>
            </a:xfrm>
            <a:prstGeom prst="line">
              <a:avLst/>
            </a:prstGeom>
            <a:noFill/>
            <a:ln w="19050">
              <a:solidFill>
                <a:srgbClr val="800000"/>
              </a:solidFill>
              <a:round/>
              <a:headEnd/>
              <a:tailEn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cxnSp>
          <p:nvCxnSpPr>
            <p:cNvPr id="43" name="Straight Connector 42"/>
            <p:cNvCxnSpPr>
              <a:cxnSpLocks noChangeShapeType="1"/>
            </p:cNvCxnSpPr>
            <p:nvPr/>
          </p:nvCxnSpPr>
          <p:spPr bwMode="auto">
            <a:xfrm>
              <a:off x="8351071" y="2214641"/>
              <a:ext cx="0" cy="3612753"/>
            </a:xfrm>
            <a:prstGeom prst="line">
              <a:avLst/>
            </a:prstGeom>
            <a:noFill/>
            <a:ln w="19050">
              <a:solidFill>
                <a:srgbClr val="800000"/>
              </a:solidFill>
              <a:round/>
              <a:headEnd/>
              <a:tailEn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grpSp>
      <p:grpSp>
        <p:nvGrpSpPr>
          <p:cNvPr id="51" name="Group 3" descr="already described"/>
          <p:cNvGrpSpPr>
            <a:grpSpLocks/>
          </p:cNvGrpSpPr>
          <p:nvPr/>
        </p:nvGrpSpPr>
        <p:grpSpPr bwMode="auto">
          <a:xfrm>
            <a:off x="439738" y="5257800"/>
            <a:ext cx="1846262" cy="709613"/>
            <a:chOff x="425450" y="5695950"/>
            <a:chExt cx="1846263" cy="709613"/>
          </a:xfrm>
        </p:grpSpPr>
        <p:sp>
          <p:nvSpPr>
            <p:cNvPr id="52" name="TextBox 8"/>
            <p:cNvSpPr txBox="1">
              <a:spLocks noChangeArrowheads="1"/>
            </p:cNvSpPr>
            <p:nvPr/>
          </p:nvSpPr>
          <p:spPr bwMode="auto">
            <a:xfrm>
              <a:off x="425450" y="6035676"/>
              <a:ext cx="877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457200" fontAlgn="base">
                <a:spcBef>
                  <a:spcPct val="0"/>
                </a:spcBef>
                <a:spcAft>
                  <a:spcPct val="0"/>
                </a:spcAft>
                <a:buClrTx/>
                <a:buSzTx/>
                <a:buFontTx/>
                <a:buNone/>
              </a:pPr>
              <a:r>
                <a:rPr lang="en-US" altLang="en-US" sz="1800" b="1" dirty="0">
                  <a:solidFill>
                    <a:prstClr val="black"/>
                  </a:solidFill>
                </a:rPr>
                <a:t>Stems</a:t>
              </a:r>
            </a:p>
          </p:txBody>
        </p:sp>
        <p:sp>
          <p:nvSpPr>
            <p:cNvPr id="53" name="TextBox 11"/>
            <p:cNvSpPr txBox="1">
              <a:spLocks noChangeArrowheads="1"/>
            </p:cNvSpPr>
            <p:nvPr/>
          </p:nvSpPr>
          <p:spPr bwMode="auto">
            <a:xfrm>
              <a:off x="1303338" y="6035675"/>
              <a:ext cx="968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457200" fontAlgn="base">
                <a:spcBef>
                  <a:spcPct val="0"/>
                </a:spcBef>
                <a:spcAft>
                  <a:spcPct val="0"/>
                </a:spcAft>
                <a:buClrTx/>
                <a:buSzTx/>
                <a:buFontTx/>
                <a:buNone/>
              </a:pPr>
              <a:r>
                <a:rPr lang="en-US" altLang="en-US" sz="1800" b="1" dirty="0">
                  <a:solidFill>
                    <a:prstClr val="black"/>
                  </a:solidFill>
                </a:rPr>
                <a:t>Leaves</a:t>
              </a:r>
            </a:p>
          </p:txBody>
        </p:sp>
        <p:sp>
          <p:nvSpPr>
            <p:cNvPr id="54" name="Right Arrow 53"/>
            <p:cNvSpPr>
              <a:spLocks noChangeArrowheads="1"/>
            </p:cNvSpPr>
            <p:nvPr/>
          </p:nvSpPr>
          <p:spPr bwMode="auto">
            <a:xfrm rot="-3062679">
              <a:off x="812800" y="5792788"/>
              <a:ext cx="401637" cy="242887"/>
            </a:xfrm>
            <a:prstGeom prst="rightArrow">
              <a:avLst>
                <a:gd name="adj1" fmla="val 50000"/>
                <a:gd name="adj2" fmla="val 49998"/>
              </a:avLst>
            </a:prstGeom>
            <a:solidFill>
              <a:schemeClr val="accent1"/>
            </a:solidFill>
            <a:ln w="10000">
              <a:solidFill>
                <a:schemeClr val="accent1"/>
              </a:solidFill>
              <a:miter lim="800000"/>
              <a:headEnd/>
              <a:tailEnd/>
            </a:ln>
            <a:effectLst>
              <a:outerShdw blurRad="38100" dist="30000" dir="5400000" rotWithShape="0">
                <a:srgbClr val="808080">
                  <a:alpha val="45000"/>
                </a:srgbClr>
              </a:outerShdw>
            </a:effectLst>
          </p:spPr>
          <p:txBody>
            <a:bodyPr anchor="ct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gn="ctr" defTabSz="457200" fontAlgn="base">
                <a:spcBef>
                  <a:spcPct val="0"/>
                </a:spcBef>
                <a:spcAft>
                  <a:spcPct val="0"/>
                </a:spcAft>
                <a:buClrTx/>
                <a:buSzTx/>
                <a:buFontTx/>
                <a:buNone/>
                <a:defRPr/>
              </a:pPr>
              <a:endParaRPr lang="en-US" altLang="en-US" sz="1800">
                <a:solidFill>
                  <a:srgbClr val="FFFFFF"/>
                </a:solidFill>
              </a:endParaRPr>
            </a:p>
          </p:txBody>
        </p:sp>
        <p:sp>
          <p:nvSpPr>
            <p:cNvPr id="55" name="Right Arrow 54"/>
            <p:cNvSpPr>
              <a:spLocks noChangeArrowheads="1"/>
            </p:cNvSpPr>
            <p:nvPr/>
          </p:nvSpPr>
          <p:spPr bwMode="auto">
            <a:xfrm rot="13938580">
              <a:off x="1425576" y="5775325"/>
              <a:ext cx="401638" cy="242887"/>
            </a:xfrm>
            <a:prstGeom prst="rightArrow">
              <a:avLst>
                <a:gd name="adj1" fmla="val 50000"/>
                <a:gd name="adj2" fmla="val 49998"/>
              </a:avLst>
            </a:prstGeom>
            <a:solidFill>
              <a:schemeClr val="accent1"/>
            </a:solidFill>
            <a:ln w="10000">
              <a:solidFill>
                <a:schemeClr val="accent1"/>
              </a:solidFill>
              <a:miter lim="800000"/>
              <a:headEnd/>
              <a:tailEnd/>
            </a:ln>
            <a:effectLst>
              <a:outerShdw blurRad="38100" dist="30000" dir="5400000" rotWithShape="0">
                <a:srgbClr val="808080">
                  <a:alpha val="45000"/>
                </a:srgbClr>
              </a:outerShdw>
            </a:effectLst>
          </p:spPr>
          <p:txBody>
            <a:bodyPr anchor="ct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gn="ctr" defTabSz="457200" fontAlgn="base">
                <a:spcBef>
                  <a:spcPct val="0"/>
                </a:spcBef>
                <a:spcAft>
                  <a:spcPct val="0"/>
                </a:spcAft>
                <a:buClrTx/>
                <a:buSzTx/>
                <a:buFontTx/>
                <a:buNone/>
                <a:defRPr/>
              </a:pPr>
              <a:endParaRPr lang="en-US" altLang="en-US" sz="1800">
                <a:solidFill>
                  <a:srgbClr val="FFFFFF"/>
                </a:solidFill>
              </a:endParaRPr>
            </a:p>
          </p:txBody>
        </p:sp>
      </p:grpSp>
      <p:grpSp>
        <p:nvGrpSpPr>
          <p:cNvPr id="75" name="Group 5" descr="already described"/>
          <p:cNvGrpSpPr>
            <a:grpSpLocks/>
          </p:cNvGrpSpPr>
          <p:nvPr/>
        </p:nvGrpSpPr>
        <p:grpSpPr bwMode="auto">
          <a:xfrm>
            <a:off x="4418013" y="1620838"/>
            <a:ext cx="4635500" cy="4652962"/>
            <a:chOff x="4391311" y="1946789"/>
            <a:chExt cx="4635500" cy="4652962"/>
          </a:xfrm>
        </p:grpSpPr>
        <p:grpSp>
          <p:nvGrpSpPr>
            <p:cNvPr id="76" name="Group 1"/>
            <p:cNvGrpSpPr>
              <a:grpSpLocks/>
            </p:cNvGrpSpPr>
            <p:nvPr/>
          </p:nvGrpSpPr>
          <p:grpSpPr bwMode="auto">
            <a:xfrm>
              <a:off x="4391311" y="1946789"/>
              <a:ext cx="4635500" cy="4652962"/>
              <a:chOff x="4384159" y="2166938"/>
              <a:chExt cx="4635500" cy="4652962"/>
            </a:xfrm>
          </p:grpSpPr>
          <p:sp>
            <p:nvSpPr>
              <p:cNvPr id="80" name="Rectangle 79"/>
              <p:cNvSpPr>
                <a:spLocks noChangeArrowheads="1"/>
              </p:cNvSpPr>
              <p:nvPr/>
            </p:nvSpPr>
            <p:spPr bwMode="auto">
              <a:xfrm>
                <a:off x="4384159" y="2166938"/>
                <a:ext cx="4635500" cy="4652962"/>
              </a:xfrm>
              <a:prstGeom prst="rect">
                <a:avLst/>
              </a:prstGeom>
              <a:solidFill>
                <a:schemeClr val="accent1"/>
              </a:solidFill>
              <a:ln w="10000">
                <a:solidFill>
                  <a:schemeClr val="accent1"/>
                </a:solidFill>
                <a:miter lim="800000"/>
                <a:headEnd/>
                <a:tailEnd/>
              </a:ln>
              <a:effectLst>
                <a:outerShdw blurRad="38100" dist="30000" dir="5400000" rotWithShape="0">
                  <a:srgbClr val="808080">
                    <a:alpha val="45000"/>
                  </a:srgbClr>
                </a:outerShdw>
              </a:effectLst>
            </p:spPr>
            <p:txBody>
              <a:bodyPr anchor="ct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gn="ctr" defTabSz="457200" fontAlgn="base">
                  <a:spcBef>
                    <a:spcPct val="0"/>
                  </a:spcBef>
                  <a:spcAft>
                    <a:spcPct val="0"/>
                  </a:spcAft>
                  <a:buClrTx/>
                  <a:buSzTx/>
                  <a:buFontTx/>
                  <a:buNone/>
                  <a:defRPr/>
                </a:pPr>
                <a:endParaRPr lang="en-US" altLang="en-US" sz="1800">
                  <a:solidFill>
                    <a:srgbClr val="FFFFFF"/>
                  </a:solidFill>
                </a:endParaRPr>
              </a:p>
            </p:txBody>
          </p:sp>
          <p:sp>
            <p:nvSpPr>
              <p:cNvPr id="81" name="Text Box 5"/>
              <p:cNvSpPr txBox="1">
                <a:spLocks noChangeArrowheads="1"/>
              </p:cNvSpPr>
              <p:nvPr/>
            </p:nvSpPr>
            <p:spPr bwMode="auto">
              <a:xfrm>
                <a:off x="7114659" y="5227637"/>
                <a:ext cx="188912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gn="ctr" defTabSz="457200" fontAlgn="base">
                  <a:spcBef>
                    <a:spcPct val="50000"/>
                  </a:spcBef>
                  <a:spcAft>
                    <a:spcPct val="0"/>
                  </a:spcAft>
                  <a:buClrTx/>
                  <a:buSzTx/>
                  <a:buFontTx/>
                  <a:buNone/>
                </a:pPr>
                <a:r>
                  <a:rPr lang="en-US" altLang="en-US" sz="1600" b="1" u="sng">
                    <a:solidFill>
                      <a:srgbClr val="FFFFCC"/>
                    </a:solidFill>
                  </a:rPr>
                  <a:t>Key</a:t>
                </a:r>
                <a:endParaRPr lang="en-US" altLang="en-US" sz="1600" b="1">
                  <a:solidFill>
                    <a:srgbClr val="FFFFCC"/>
                  </a:solidFill>
                </a:endParaRPr>
              </a:p>
              <a:p>
                <a:pPr algn="ctr" defTabSz="457200" fontAlgn="base">
                  <a:spcBef>
                    <a:spcPct val="50000"/>
                  </a:spcBef>
                  <a:spcAft>
                    <a:spcPct val="0"/>
                  </a:spcAft>
                  <a:buClrTx/>
                  <a:buSzTx/>
                  <a:buFontTx/>
                  <a:buNone/>
                </a:pPr>
                <a:r>
                  <a:rPr lang="en-US" altLang="en-US" sz="1600" b="1">
                    <a:solidFill>
                      <a:srgbClr val="FFFFCC"/>
                    </a:solidFill>
                    <a:latin typeface="Courier New" panose="02070309020205020404" pitchFamily="49" charset="0"/>
                  </a:rPr>
                  <a:t>20</a:t>
                </a:r>
                <a:r>
                  <a:rPr lang="en-US" altLang="en-US" sz="1100" b="1">
                    <a:solidFill>
                      <a:srgbClr val="FFFFCC"/>
                    </a:solidFill>
                    <a:latin typeface="Courier New" panose="02070309020205020404" pitchFamily="49" charset="0"/>
                  </a:rPr>
                  <a:t>|</a:t>
                </a:r>
                <a:r>
                  <a:rPr lang="en-US" altLang="en-US" sz="1600" b="1">
                    <a:solidFill>
                      <a:srgbClr val="FFFFCC"/>
                    </a:solidFill>
                    <a:latin typeface="Courier New" panose="02070309020205020404" pitchFamily="49" charset="0"/>
                  </a:rPr>
                  <a:t>3 </a:t>
                </a:r>
                <a:r>
                  <a:rPr lang="en-US" altLang="en-US" sz="1600" b="1">
                    <a:solidFill>
                      <a:srgbClr val="FFFFCC"/>
                    </a:solidFill>
                  </a:rPr>
                  <a:t>means</a:t>
                </a:r>
                <a:br>
                  <a:rPr lang="en-US" altLang="en-US" sz="1600" b="1">
                    <a:solidFill>
                      <a:srgbClr val="FFFFCC"/>
                    </a:solidFill>
                  </a:rPr>
                </a:br>
                <a:r>
                  <a:rPr lang="en-US" altLang="en-US" sz="1600" b="1">
                    <a:solidFill>
                      <a:srgbClr val="FFFFCC"/>
                    </a:solidFill>
                  </a:rPr>
                  <a:t>203 pounds</a:t>
                </a:r>
              </a:p>
              <a:p>
                <a:pPr algn="ctr" defTabSz="457200" fontAlgn="base">
                  <a:spcBef>
                    <a:spcPct val="50000"/>
                  </a:spcBef>
                  <a:spcAft>
                    <a:spcPct val="0"/>
                  </a:spcAft>
                  <a:buClrTx/>
                  <a:buSzTx/>
                  <a:buFontTx/>
                  <a:buNone/>
                </a:pPr>
                <a:r>
                  <a:rPr lang="en-US" altLang="en-US" sz="1600" b="1">
                    <a:solidFill>
                      <a:srgbClr val="FFFFCC"/>
                    </a:solidFill>
                  </a:rPr>
                  <a:t>Stems = 10</a:t>
                </a:r>
                <a:r>
                  <a:rPr lang="en-US" altLang="ja-JP" sz="1600" b="1">
                    <a:solidFill>
                      <a:srgbClr val="FFFFCC"/>
                    </a:solidFill>
                  </a:rPr>
                  <a:t>s</a:t>
                </a:r>
                <a:br>
                  <a:rPr lang="en-US" altLang="ja-JP" sz="1600" b="1">
                    <a:solidFill>
                      <a:srgbClr val="FFFFCC"/>
                    </a:solidFill>
                  </a:rPr>
                </a:br>
                <a:r>
                  <a:rPr lang="en-US" altLang="ja-JP" sz="1600" b="1">
                    <a:solidFill>
                      <a:srgbClr val="FFFFCC"/>
                    </a:solidFill>
                  </a:rPr>
                  <a:t>Leaves = 1s</a:t>
                </a:r>
                <a:endParaRPr lang="en-US" altLang="en-US" sz="1600" b="1">
                  <a:solidFill>
                    <a:srgbClr val="FFFFCC"/>
                  </a:solidFill>
                  <a:latin typeface="Courier New" panose="02070309020205020404" pitchFamily="49" charset="0"/>
                </a:endParaRPr>
              </a:p>
            </p:txBody>
          </p:sp>
        </p:grpSp>
        <p:grpSp>
          <p:nvGrpSpPr>
            <p:cNvPr id="77" name="Group 2"/>
            <p:cNvGrpSpPr>
              <a:grpSpLocks/>
            </p:cNvGrpSpPr>
            <p:nvPr/>
          </p:nvGrpSpPr>
          <p:grpSpPr bwMode="auto">
            <a:xfrm>
              <a:off x="4435333" y="2084388"/>
              <a:ext cx="2636837" cy="4321175"/>
              <a:chOff x="4965680" y="-329135"/>
              <a:chExt cx="2636837" cy="4321175"/>
            </a:xfrm>
          </p:grpSpPr>
          <p:sp>
            <p:nvSpPr>
              <p:cNvPr id="78" name="Text Box 3"/>
              <p:cNvSpPr txBox="1">
                <a:spLocks noChangeArrowheads="1"/>
              </p:cNvSpPr>
              <p:nvPr/>
            </p:nvSpPr>
            <p:spPr bwMode="auto">
              <a:xfrm>
                <a:off x="4965680" y="-262295"/>
                <a:ext cx="2636837" cy="421957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10 0166</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11 009</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12 0034578</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13 00359</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14 08</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15 00257</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16 555</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17 000255</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18 000055567</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19 245</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20 3</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21 025</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22 0</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23</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24</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25</a:t>
                </a:r>
              </a:p>
              <a:p>
                <a:pPr defTabSz="457200" fontAlgn="base">
                  <a:lnSpc>
                    <a:spcPct val="40000"/>
                  </a:lnSpc>
                  <a:spcBef>
                    <a:spcPct val="50000"/>
                  </a:spcBef>
                  <a:spcAft>
                    <a:spcPct val="0"/>
                  </a:spcAft>
                  <a:buClrTx/>
                  <a:buSzTx/>
                  <a:buFontTx/>
                  <a:buNone/>
                </a:pPr>
                <a:r>
                  <a:rPr lang="en-US" altLang="en-US" sz="1800" b="1" dirty="0">
                    <a:solidFill>
                      <a:prstClr val="white"/>
                    </a:solidFill>
                    <a:latin typeface="Courier New" panose="02070309020205020404" pitchFamily="49" charset="0"/>
                  </a:rPr>
                  <a:t>26 0</a:t>
                </a:r>
              </a:p>
            </p:txBody>
          </p:sp>
          <p:cxnSp>
            <p:nvCxnSpPr>
              <p:cNvPr id="79" name="Straight Connector 78"/>
              <p:cNvCxnSpPr>
                <a:cxnSpLocks noChangeShapeType="1"/>
              </p:cNvCxnSpPr>
              <p:nvPr/>
            </p:nvCxnSpPr>
            <p:spPr bwMode="auto">
              <a:xfrm>
                <a:off x="5393145" y="-328622"/>
                <a:ext cx="0" cy="4321175"/>
              </a:xfrm>
              <a:prstGeom prst="line">
                <a:avLst/>
              </a:prstGeom>
              <a:noFill/>
              <a:ln w="19050">
                <a:solidFill>
                  <a:schemeClr val="bg1"/>
                </a:solidFill>
                <a:round/>
                <a:headEnd/>
                <a:tailEn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grpSp>
      </p:grpSp>
      <p:sp>
        <p:nvSpPr>
          <p:cNvPr id="82" name="Rectangle 81" descr="already described"/>
          <p:cNvSpPr>
            <a:spLocks noChangeArrowheads="1"/>
          </p:cNvSpPr>
          <p:nvPr/>
        </p:nvSpPr>
        <p:spPr bwMode="auto">
          <a:xfrm>
            <a:off x="4945063" y="1758950"/>
            <a:ext cx="1943100" cy="4321175"/>
          </a:xfrm>
          <a:prstGeom prst="rect">
            <a:avLst/>
          </a:prstGeom>
          <a:solidFill>
            <a:schemeClr val="accent1"/>
          </a:solidFill>
          <a:ln w="10000">
            <a:solidFill>
              <a:schemeClr val="accent1"/>
            </a:solidFill>
            <a:miter lim="800000"/>
            <a:headEnd/>
            <a:tailEnd/>
          </a:ln>
          <a:effectLst/>
        </p:spPr>
        <p:txBody>
          <a:bodyPr anchor="ctr"/>
          <a:lstStyle/>
          <a:p>
            <a:pPr algn="ctr" defTabSz="457200" fontAlgn="base">
              <a:spcBef>
                <a:spcPct val="0"/>
              </a:spcBef>
              <a:spcAft>
                <a:spcPct val="0"/>
              </a:spcAft>
              <a:defRPr/>
            </a:pPr>
            <a:endParaRPr lang="en-US" dirty="0">
              <a:solidFill>
                <a:prstClr val="white"/>
              </a:solidFill>
              <a:ea typeface="ＭＳ Ｐゴシック" panose="020B0600070205080204" pitchFamily="34" charset="-128"/>
            </a:endParaRPr>
          </a:p>
        </p:txBody>
      </p:sp>
      <p:grpSp>
        <p:nvGrpSpPr>
          <p:cNvPr id="83" name="Group 82" descr="already described"/>
          <p:cNvGrpSpPr>
            <a:grpSpLocks/>
          </p:cNvGrpSpPr>
          <p:nvPr/>
        </p:nvGrpSpPr>
        <p:grpSpPr bwMode="auto">
          <a:xfrm>
            <a:off x="895543" y="1825277"/>
            <a:ext cx="4352731" cy="2473673"/>
            <a:chOff x="1035082" y="2347563"/>
            <a:chExt cx="4352529" cy="2473921"/>
          </a:xfrm>
        </p:grpSpPr>
        <p:sp>
          <p:nvSpPr>
            <p:cNvPr id="84" name="Rectangle 83"/>
            <p:cNvSpPr>
              <a:spLocks noChangeArrowheads="1"/>
            </p:cNvSpPr>
            <p:nvPr/>
          </p:nvSpPr>
          <p:spPr bwMode="auto">
            <a:xfrm>
              <a:off x="1035082" y="2347563"/>
              <a:ext cx="500040" cy="317532"/>
            </a:xfrm>
            <a:prstGeom prst="rect">
              <a:avLst/>
            </a:prstGeom>
            <a:solidFill>
              <a:srgbClr val="FFFF00">
                <a:alpha val="18039"/>
              </a:srgbClr>
            </a:solidFill>
            <a:ln w="10000">
              <a:solidFill>
                <a:schemeClr val="accent1"/>
              </a:solidFill>
              <a:miter lim="800000"/>
              <a:headEnd/>
              <a:tailEnd/>
            </a:ln>
            <a:effectLst>
              <a:outerShdw blurRad="38100" dist="30000" dir="5400000" rotWithShape="0">
                <a:srgbClr val="808080">
                  <a:alpha val="45000"/>
                </a:srgbClr>
              </a:outerShdw>
            </a:effectLst>
          </p:spPr>
          <p:txBody>
            <a:bodyPr anchor="ct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gn="ctr" defTabSz="457200" fontAlgn="base">
                <a:spcBef>
                  <a:spcPct val="0"/>
                </a:spcBef>
                <a:spcAft>
                  <a:spcPct val="0"/>
                </a:spcAft>
                <a:buClrTx/>
                <a:buSzTx/>
                <a:buFontTx/>
                <a:buNone/>
                <a:defRPr/>
              </a:pPr>
              <a:endParaRPr lang="en-US" altLang="en-US" sz="1800">
                <a:solidFill>
                  <a:srgbClr val="FFFFFF"/>
                </a:solidFill>
              </a:endParaRPr>
            </a:p>
          </p:txBody>
        </p:sp>
        <p:sp>
          <p:nvSpPr>
            <p:cNvPr id="85" name="Text Box 9"/>
            <p:cNvSpPr txBox="1">
              <a:spLocks noChangeArrowheads="1"/>
            </p:cNvSpPr>
            <p:nvPr/>
          </p:nvSpPr>
          <p:spPr bwMode="hidden">
            <a:xfrm>
              <a:off x="5006629" y="4419806"/>
              <a:ext cx="380982" cy="40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457200" fontAlgn="base">
                <a:spcBef>
                  <a:spcPct val="50000"/>
                </a:spcBef>
                <a:spcAft>
                  <a:spcPct val="0"/>
                </a:spcAft>
                <a:buClrTx/>
                <a:buSzTx/>
                <a:buFontTx/>
                <a:buNone/>
              </a:pPr>
              <a:r>
                <a:rPr lang="en-US" altLang="en-US" b="1">
                  <a:solidFill>
                    <a:srgbClr val="FFFF00"/>
                  </a:solidFill>
                  <a:latin typeface="Courier New" panose="02070309020205020404" pitchFamily="49" charset="0"/>
                </a:rPr>
                <a:t>2</a:t>
              </a:r>
            </a:p>
          </p:txBody>
        </p:sp>
      </p:grpSp>
      <p:grpSp>
        <p:nvGrpSpPr>
          <p:cNvPr id="86" name="Group 85" descr="already described"/>
          <p:cNvGrpSpPr>
            <a:grpSpLocks/>
          </p:cNvGrpSpPr>
          <p:nvPr/>
        </p:nvGrpSpPr>
        <p:grpSpPr bwMode="auto">
          <a:xfrm>
            <a:off x="895543" y="2142774"/>
            <a:ext cx="4315427" cy="1152874"/>
            <a:chOff x="1000034" y="2665115"/>
            <a:chExt cx="4314642" cy="1153042"/>
          </a:xfrm>
        </p:grpSpPr>
        <p:sp>
          <p:nvSpPr>
            <p:cNvPr id="87" name="Text Box 7"/>
            <p:cNvSpPr txBox="1">
              <a:spLocks noChangeArrowheads="1"/>
            </p:cNvSpPr>
            <p:nvPr/>
          </p:nvSpPr>
          <p:spPr bwMode="hidden">
            <a:xfrm>
              <a:off x="4933745" y="3418049"/>
              <a:ext cx="380931" cy="400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457200" fontAlgn="base">
                <a:spcBef>
                  <a:spcPct val="50000"/>
                </a:spcBef>
                <a:spcAft>
                  <a:spcPct val="0"/>
                </a:spcAft>
                <a:buClrTx/>
                <a:buSzTx/>
                <a:buFontTx/>
                <a:buNone/>
              </a:pPr>
              <a:r>
                <a:rPr lang="en-US" altLang="en-US" b="1" dirty="0">
                  <a:solidFill>
                    <a:srgbClr val="CCFFCC"/>
                  </a:solidFill>
                  <a:latin typeface="Courier New" panose="02070309020205020404" pitchFamily="49" charset="0"/>
                </a:rPr>
                <a:t>2</a:t>
              </a:r>
            </a:p>
          </p:txBody>
        </p:sp>
        <p:sp>
          <p:nvSpPr>
            <p:cNvPr id="88" name="Rectangle 87"/>
            <p:cNvSpPr>
              <a:spLocks noChangeArrowheads="1"/>
            </p:cNvSpPr>
            <p:nvPr/>
          </p:nvSpPr>
          <p:spPr bwMode="auto">
            <a:xfrm>
              <a:off x="1000034" y="2665115"/>
              <a:ext cx="499972" cy="317546"/>
            </a:xfrm>
            <a:prstGeom prst="rect">
              <a:avLst/>
            </a:prstGeom>
            <a:solidFill>
              <a:srgbClr val="CCFFCC">
                <a:alpha val="18039"/>
              </a:srgbClr>
            </a:solidFill>
            <a:ln w="10000">
              <a:solidFill>
                <a:schemeClr val="accent1"/>
              </a:solidFill>
              <a:miter lim="800000"/>
              <a:headEnd/>
              <a:tailEnd/>
            </a:ln>
            <a:effectLst>
              <a:outerShdw blurRad="38100" dist="30000" dir="5400000" rotWithShape="0">
                <a:srgbClr val="808080">
                  <a:alpha val="45000"/>
                </a:srgbClr>
              </a:outerShdw>
            </a:effectLst>
          </p:spPr>
          <p:txBody>
            <a:bodyPr anchor="ct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gn="ctr" defTabSz="457200" fontAlgn="base">
                <a:spcBef>
                  <a:spcPct val="0"/>
                </a:spcBef>
                <a:spcAft>
                  <a:spcPct val="0"/>
                </a:spcAft>
                <a:buClrTx/>
                <a:buSzTx/>
                <a:buFontTx/>
                <a:buNone/>
                <a:defRPr/>
              </a:pPr>
              <a:endParaRPr lang="en-US" altLang="en-US" sz="1800">
                <a:solidFill>
                  <a:srgbClr val="FFFFFF"/>
                </a:solidFill>
              </a:endParaRPr>
            </a:p>
          </p:txBody>
        </p:sp>
      </p:grpSp>
      <p:grpSp>
        <p:nvGrpSpPr>
          <p:cNvPr id="89" name="Group 88" descr="already described"/>
          <p:cNvGrpSpPr>
            <a:grpSpLocks/>
          </p:cNvGrpSpPr>
          <p:nvPr/>
        </p:nvGrpSpPr>
        <p:grpSpPr bwMode="auto">
          <a:xfrm>
            <a:off x="895542" y="2438400"/>
            <a:ext cx="4271770" cy="400050"/>
            <a:chOff x="857693" y="2959940"/>
            <a:chExt cx="4271462" cy="400050"/>
          </a:xfrm>
        </p:grpSpPr>
        <p:sp>
          <p:nvSpPr>
            <p:cNvPr id="90" name="Text Box 10"/>
            <p:cNvSpPr txBox="1">
              <a:spLocks noChangeArrowheads="1"/>
            </p:cNvSpPr>
            <p:nvPr/>
          </p:nvSpPr>
          <p:spPr bwMode="hidden">
            <a:xfrm>
              <a:off x="4800566" y="2959940"/>
              <a:ext cx="328589"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457200" fontAlgn="base">
                <a:spcBef>
                  <a:spcPct val="50000"/>
                </a:spcBef>
                <a:spcAft>
                  <a:spcPct val="0"/>
                </a:spcAft>
                <a:buClrTx/>
                <a:buSzTx/>
                <a:buFontTx/>
                <a:buNone/>
              </a:pPr>
              <a:r>
                <a:rPr lang="en-US" altLang="en-US" b="1" dirty="0">
                  <a:solidFill>
                    <a:srgbClr val="FF0000"/>
                  </a:solidFill>
                  <a:latin typeface="Courier New" panose="02070309020205020404" pitchFamily="49" charset="0"/>
                </a:rPr>
                <a:t>5</a:t>
              </a:r>
            </a:p>
          </p:txBody>
        </p:sp>
        <p:sp>
          <p:nvSpPr>
            <p:cNvPr id="91" name="Rectangle 90"/>
            <p:cNvSpPr>
              <a:spLocks noChangeArrowheads="1"/>
            </p:cNvSpPr>
            <p:nvPr/>
          </p:nvSpPr>
          <p:spPr bwMode="auto">
            <a:xfrm>
              <a:off x="857693" y="2981815"/>
              <a:ext cx="500026" cy="317500"/>
            </a:xfrm>
            <a:prstGeom prst="rect">
              <a:avLst/>
            </a:prstGeom>
            <a:solidFill>
              <a:srgbClr val="FF0000">
                <a:alpha val="18039"/>
              </a:srgbClr>
            </a:solidFill>
            <a:ln w="10000">
              <a:solidFill>
                <a:schemeClr val="accent1"/>
              </a:solidFill>
              <a:miter lim="800000"/>
              <a:headEnd/>
              <a:tailEnd/>
            </a:ln>
            <a:effectLst>
              <a:outerShdw blurRad="38100" dist="30000" dir="5400000" rotWithShape="0">
                <a:srgbClr val="808080">
                  <a:alpha val="45000"/>
                </a:srgbClr>
              </a:outerShdw>
            </a:effectLst>
          </p:spPr>
          <p:txBody>
            <a:bodyPr anchor="ct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gn="ctr" defTabSz="457200" fontAlgn="base">
                <a:spcBef>
                  <a:spcPct val="0"/>
                </a:spcBef>
                <a:spcAft>
                  <a:spcPct val="0"/>
                </a:spcAft>
                <a:buClrTx/>
                <a:buSzTx/>
                <a:buFontTx/>
                <a:buNone/>
                <a:defRPr/>
              </a:pPr>
              <a:endParaRPr lang="en-US" altLang="en-US" sz="1800">
                <a:solidFill>
                  <a:srgbClr val="FFFFFF"/>
                </a:solidFill>
              </a:endParaRPr>
            </a:p>
          </p:txBody>
        </p:sp>
      </p:grpSp>
    </p:spTree>
    <p:extLst>
      <p:ext uri="{BB962C8B-B14F-4D97-AF65-F5344CB8AC3E}">
        <p14:creationId xmlns:p14="http://schemas.microsoft.com/office/powerpoint/2010/main" val="80314439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500" fill="hold"/>
                                        <p:tgtEl>
                                          <p:spTgt spid="51"/>
                                        </p:tgtEl>
                                        <p:attrNameLst>
                                          <p:attrName>ppt_x</p:attrName>
                                        </p:attrNameLst>
                                      </p:cBhvr>
                                      <p:tavLst>
                                        <p:tav tm="0">
                                          <p:val>
                                            <p:strVal val="#ppt_x"/>
                                          </p:val>
                                        </p:tav>
                                        <p:tav tm="100000">
                                          <p:val>
                                            <p:strVal val="#ppt_x"/>
                                          </p:val>
                                        </p:tav>
                                      </p:tavLst>
                                    </p:anim>
                                    <p:anim calcmode="lin" valueType="num">
                                      <p:cBhvr additive="base">
                                        <p:cTn id="13"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75"/>
                                        </p:tgtEl>
                                        <p:attrNameLst>
                                          <p:attrName>style.visibility</p:attrName>
                                        </p:attrNameLst>
                                      </p:cBhvr>
                                      <p:to>
                                        <p:strVal val="visible"/>
                                      </p:to>
                                    </p:set>
                                    <p:anim calcmode="lin" valueType="num">
                                      <p:cBhvr>
                                        <p:cTn id="18" dur="1500" fill="hold"/>
                                        <p:tgtEl>
                                          <p:spTgt spid="75"/>
                                        </p:tgtEl>
                                        <p:attrNameLst>
                                          <p:attrName>ppt_w</p:attrName>
                                        </p:attrNameLst>
                                      </p:cBhvr>
                                      <p:tavLst>
                                        <p:tav tm="0">
                                          <p:val>
                                            <p:fltVal val="0"/>
                                          </p:val>
                                        </p:tav>
                                        <p:tav tm="100000">
                                          <p:val>
                                            <p:strVal val="#ppt_w"/>
                                          </p:val>
                                        </p:tav>
                                      </p:tavLst>
                                    </p:anim>
                                    <p:anim calcmode="lin" valueType="num">
                                      <p:cBhvr>
                                        <p:cTn id="19" dur="1500" fill="hold"/>
                                        <p:tgtEl>
                                          <p:spTgt spid="75"/>
                                        </p:tgtEl>
                                        <p:attrNameLst>
                                          <p:attrName>ppt_h</p:attrName>
                                        </p:attrNameLst>
                                      </p:cBhvr>
                                      <p:tavLst>
                                        <p:tav tm="0">
                                          <p:val>
                                            <p:fltVal val="0"/>
                                          </p:val>
                                        </p:tav>
                                        <p:tav tm="100000">
                                          <p:val>
                                            <p:strVal val="#ppt_h"/>
                                          </p:val>
                                        </p:tav>
                                      </p:tavLst>
                                    </p:anim>
                                    <p:anim calcmode="lin" valueType="num">
                                      <p:cBhvr>
                                        <p:cTn id="20" dur="1500" fill="hold"/>
                                        <p:tgtEl>
                                          <p:spTgt spid="75"/>
                                        </p:tgtEl>
                                        <p:attrNameLst>
                                          <p:attrName>style.rotation</p:attrName>
                                        </p:attrNameLst>
                                      </p:cBhvr>
                                      <p:tavLst>
                                        <p:tav tm="0">
                                          <p:val>
                                            <p:fltVal val="90"/>
                                          </p:val>
                                        </p:tav>
                                        <p:tav tm="100000">
                                          <p:val>
                                            <p:fltVal val="0"/>
                                          </p:val>
                                        </p:tav>
                                      </p:tavLst>
                                    </p:anim>
                                    <p:animEffect transition="in" filter="fade">
                                      <p:cBhvr>
                                        <p:cTn id="21" dur="1500"/>
                                        <p:tgtEl>
                                          <p:spTgt spid="75"/>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82"/>
                                        </p:tgtEl>
                                        <p:attrNameLst>
                                          <p:attrName>style.visibility</p:attrName>
                                        </p:attrNameLst>
                                      </p:cBhvr>
                                      <p:to>
                                        <p:strVal val="visible"/>
                                      </p:to>
                                    </p:set>
                                    <p:anim calcmode="lin" valueType="num">
                                      <p:cBhvr>
                                        <p:cTn id="24" dur="1500" fill="hold"/>
                                        <p:tgtEl>
                                          <p:spTgt spid="82"/>
                                        </p:tgtEl>
                                        <p:attrNameLst>
                                          <p:attrName>ppt_w</p:attrName>
                                        </p:attrNameLst>
                                      </p:cBhvr>
                                      <p:tavLst>
                                        <p:tav tm="0">
                                          <p:val>
                                            <p:fltVal val="0"/>
                                          </p:val>
                                        </p:tav>
                                        <p:tav tm="100000">
                                          <p:val>
                                            <p:strVal val="#ppt_w"/>
                                          </p:val>
                                        </p:tav>
                                      </p:tavLst>
                                    </p:anim>
                                    <p:anim calcmode="lin" valueType="num">
                                      <p:cBhvr>
                                        <p:cTn id="25" dur="1500" fill="hold"/>
                                        <p:tgtEl>
                                          <p:spTgt spid="82"/>
                                        </p:tgtEl>
                                        <p:attrNameLst>
                                          <p:attrName>ppt_h</p:attrName>
                                        </p:attrNameLst>
                                      </p:cBhvr>
                                      <p:tavLst>
                                        <p:tav tm="0">
                                          <p:val>
                                            <p:fltVal val="0"/>
                                          </p:val>
                                        </p:tav>
                                        <p:tav tm="100000">
                                          <p:val>
                                            <p:strVal val="#ppt_h"/>
                                          </p:val>
                                        </p:tav>
                                      </p:tavLst>
                                    </p:anim>
                                    <p:anim calcmode="lin" valueType="num">
                                      <p:cBhvr>
                                        <p:cTn id="26" dur="1500" fill="hold"/>
                                        <p:tgtEl>
                                          <p:spTgt spid="82"/>
                                        </p:tgtEl>
                                        <p:attrNameLst>
                                          <p:attrName>style.rotation</p:attrName>
                                        </p:attrNameLst>
                                      </p:cBhvr>
                                      <p:tavLst>
                                        <p:tav tm="0">
                                          <p:val>
                                            <p:fltVal val="90"/>
                                          </p:val>
                                        </p:tav>
                                        <p:tav tm="100000">
                                          <p:val>
                                            <p:fltVal val="0"/>
                                          </p:val>
                                        </p:tav>
                                      </p:tavLst>
                                    </p:anim>
                                    <p:animEffect transition="in" filter="fade">
                                      <p:cBhvr>
                                        <p:cTn id="27" dur="1500"/>
                                        <p:tgtEl>
                                          <p:spTgt spid="82"/>
                                        </p:tgtEl>
                                      </p:cBhvr>
                                    </p:animEffect>
                                  </p:childTnLst>
                                </p:cTn>
                              </p:par>
                            </p:childTnLst>
                          </p:cTn>
                        </p:par>
                      </p:childTnLst>
                    </p:cTn>
                  </p:par>
                  <p:par>
                    <p:cTn id="28" fill="hold">
                      <p:stCondLst>
                        <p:cond delay="indefinite"/>
                      </p:stCondLst>
                      <p:childTnLst>
                        <p:par>
                          <p:cTn id="29" fill="hold">
                            <p:stCondLst>
                              <p:cond delay="0"/>
                            </p:stCondLst>
                            <p:childTnLst>
                              <p:par>
                                <p:cTn id="30" presetID="37" presetClass="entr" presetSubtype="0" fill="hold" nodeType="click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1000"/>
                                        <p:tgtEl>
                                          <p:spTgt spid="83"/>
                                        </p:tgtEl>
                                      </p:cBhvr>
                                    </p:animEffect>
                                    <p:anim calcmode="lin" valueType="num">
                                      <p:cBhvr>
                                        <p:cTn id="33" dur="1000" fill="hold"/>
                                        <p:tgtEl>
                                          <p:spTgt spid="83"/>
                                        </p:tgtEl>
                                        <p:attrNameLst>
                                          <p:attrName>ppt_x</p:attrName>
                                        </p:attrNameLst>
                                      </p:cBhvr>
                                      <p:tavLst>
                                        <p:tav tm="0">
                                          <p:val>
                                            <p:strVal val="#ppt_x"/>
                                          </p:val>
                                        </p:tav>
                                        <p:tav tm="100000">
                                          <p:val>
                                            <p:strVal val="#ppt_x"/>
                                          </p:val>
                                        </p:tav>
                                      </p:tavLst>
                                    </p:anim>
                                    <p:anim calcmode="lin" valueType="num">
                                      <p:cBhvr>
                                        <p:cTn id="34" dur="900" decel="100000" fill="hold"/>
                                        <p:tgtEl>
                                          <p:spTgt spid="83"/>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83"/>
                                        </p:tgtEl>
                                        <p:attrNameLst>
                                          <p:attrName>ppt_y</p:attrName>
                                        </p:attrNameLst>
                                      </p:cBhvr>
                                      <p:tavLst>
                                        <p:tav tm="0">
                                          <p:val>
                                            <p:strVal val="#ppt_y-.03"/>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7" presetClass="entr" presetSubtype="0" fill="hold" nodeType="clickEffect">
                                  <p:stCondLst>
                                    <p:cond delay="0"/>
                                  </p:stCondLst>
                                  <p:childTnLst>
                                    <p:set>
                                      <p:cBhvr>
                                        <p:cTn id="39" dur="1" fill="hold">
                                          <p:stCondLst>
                                            <p:cond delay="0"/>
                                          </p:stCondLst>
                                        </p:cTn>
                                        <p:tgtEl>
                                          <p:spTgt spid="86"/>
                                        </p:tgtEl>
                                        <p:attrNameLst>
                                          <p:attrName>style.visibility</p:attrName>
                                        </p:attrNameLst>
                                      </p:cBhvr>
                                      <p:to>
                                        <p:strVal val="visible"/>
                                      </p:to>
                                    </p:set>
                                    <p:animEffect transition="in" filter="fade">
                                      <p:cBhvr>
                                        <p:cTn id="40" dur="1000"/>
                                        <p:tgtEl>
                                          <p:spTgt spid="86"/>
                                        </p:tgtEl>
                                      </p:cBhvr>
                                    </p:animEffect>
                                    <p:anim calcmode="lin" valueType="num">
                                      <p:cBhvr>
                                        <p:cTn id="41" dur="1000" fill="hold"/>
                                        <p:tgtEl>
                                          <p:spTgt spid="86"/>
                                        </p:tgtEl>
                                        <p:attrNameLst>
                                          <p:attrName>ppt_x</p:attrName>
                                        </p:attrNameLst>
                                      </p:cBhvr>
                                      <p:tavLst>
                                        <p:tav tm="0">
                                          <p:val>
                                            <p:strVal val="#ppt_x"/>
                                          </p:val>
                                        </p:tav>
                                        <p:tav tm="100000">
                                          <p:val>
                                            <p:strVal val="#ppt_x"/>
                                          </p:val>
                                        </p:tav>
                                      </p:tavLst>
                                    </p:anim>
                                    <p:anim calcmode="lin" valueType="num">
                                      <p:cBhvr>
                                        <p:cTn id="42" dur="900" decel="100000" fill="hold"/>
                                        <p:tgtEl>
                                          <p:spTgt spid="86"/>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86"/>
                                        </p:tgtEl>
                                        <p:attrNameLst>
                                          <p:attrName>ppt_y</p:attrName>
                                        </p:attrNameLst>
                                      </p:cBhvr>
                                      <p:tavLst>
                                        <p:tav tm="0">
                                          <p:val>
                                            <p:strVal val="#ppt_y-.03"/>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37" presetClass="entr" presetSubtype="0" fill="hold" nodeType="click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fade">
                                      <p:cBhvr>
                                        <p:cTn id="48" dur="1000"/>
                                        <p:tgtEl>
                                          <p:spTgt spid="89"/>
                                        </p:tgtEl>
                                      </p:cBhvr>
                                    </p:animEffect>
                                    <p:anim calcmode="lin" valueType="num">
                                      <p:cBhvr>
                                        <p:cTn id="49" dur="1000" fill="hold"/>
                                        <p:tgtEl>
                                          <p:spTgt spid="89"/>
                                        </p:tgtEl>
                                        <p:attrNameLst>
                                          <p:attrName>ppt_x</p:attrName>
                                        </p:attrNameLst>
                                      </p:cBhvr>
                                      <p:tavLst>
                                        <p:tav tm="0">
                                          <p:val>
                                            <p:strVal val="#ppt_x"/>
                                          </p:val>
                                        </p:tav>
                                        <p:tav tm="100000">
                                          <p:val>
                                            <p:strVal val="#ppt_x"/>
                                          </p:val>
                                        </p:tav>
                                      </p:tavLst>
                                    </p:anim>
                                    <p:anim calcmode="lin" valueType="num">
                                      <p:cBhvr>
                                        <p:cTn id="50" dur="900" decel="100000" fill="hold"/>
                                        <p:tgtEl>
                                          <p:spTgt spid="89"/>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89"/>
                                        </p:tgtEl>
                                        <p:attrNameLst>
                                          <p:attrName>ppt_y</p:attrName>
                                        </p:attrNameLst>
                                      </p:cBhvr>
                                      <p:tavLst>
                                        <p:tav tm="0">
                                          <p:val>
                                            <p:strVal val="#ppt_y-.03"/>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9" presetClass="exit" presetSubtype="0" fill="hold" grpId="1" nodeType="clickEffect">
                                  <p:stCondLst>
                                    <p:cond delay="0"/>
                                  </p:stCondLst>
                                  <p:childTnLst>
                                    <p:animEffect transition="out" filter="dissolve">
                                      <p:cBhvr>
                                        <p:cTn id="55" dur="2000"/>
                                        <p:tgtEl>
                                          <p:spTgt spid="82"/>
                                        </p:tgtEl>
                                      </p:cBhvr>
                                    </p:animEffect>
                                    <p:set>
                                      <p:cBhvr>
                                        <p:cTn id="56" dur="1" fill="hold">
                                          <p:stCondLst>
                                            <p:cond delay="1999"/>
                                          </p:stCondLst>
                                        </p:cTn>
                                        <p:tgtEl>
                                          <p:spTgt spid="82"/>
                                        </p:tgtEl>
                                        <p:attrNameLst>
                                          <p:attrName>style.visibility</p:attrName>
                                        </p:attrNameLst>
                                      </p:cBhvr>
                                      <p:to>
                                        <p:strVal val="hidden"/>
                                      </p:to>
                                    </p:set>
                                  </p:childTnLst>
                                </p:cTn>
                              </p:par>
                              <p:par>
                                <p:cTn id="57" presetID="9" presetClass="exit" presetSubtype="0" fill="hold" nodeType="withEffect">
                                  <p:stCondLst>
                                    <p:cond delay="0"/>
                                  </p:stCondLst>
                                  <p:childTnLst>
                                    <p:animEffect transition="out" filter="dissolve">
                                      <p:cBhvr>
                                        <p:cTn id="58" dur="2000"/>
                                        <p:tgtEl>
                                          <p:spTgt spid="89"/>
                                        </p:tgtEl>
                                      </p:cBhvr>
                                    </p:animEffect>
                                    <p:set>
                                      <p:cBhvr>
                                        <p:cTn id="59" dur="1" fill="hold">
                                          <p:stCondLst>
                                            <p:cond delay="1999"/>
                                          </p:stCondLst>
                                        </p:cTn>
                                        <p:tgtEl>
                                          <p:spTgt spid="89"/>
                                        </p:tgtEl>
                                        <p:attrNameLst>
                                          <p:attrName>style.visibility</p:attrName>
                                        </p:attrNameLst>
                                      </p:cBhvr>
                                      <p:to>
                                        <p:strVal val="hidden"/>
                                      </p:to>
                                    </p:set>
                                  </p:childTnLst>
                                </p:cTn>
                              </p:par>
                              <p:par>
                                <p:cTn id="60" presetID="9" presetClass="exit" presetSubtype="0" fill="hold" nodeType="withEffect">
                                  <p:stCondLst>
                                    <p:cond delay="0"/>
                                  </p:stCondLst>
                                  <p:childTnLst>
                                    <p:animEffect transition="out" filter="dissolve">
                                      <p:cBhvr>
                                        <p:cTn id="61" dur="2000"/>
                                        <p:tgtEl>
                                          <p:spTgt spid="86"/>
                                        </p:tgtEl>
                                      </p:cBhvr>
                                    </p:animEffect>
                                    <p:set>
                                      <p:cBhvr>
                                        <p:cTn id="62" dur="1" fill="hold">
                                          <p:stCondLst>
                                            <p:cond delay="1999"/>
                                          </p:stCondLst>
                                        </p:cTn>
                                        <p:tgtEl>
                                          <p:spTgt spid="86"/>
                                        </p:tgtEl>
                                        <p:attrNameLst>
                                          <p:attrName>style.visibility</p:attrName>
                                        </p:attrNameLst>
                                      </p:cBhvr>
                                      <p:to>
                                        <p:strVal val="hidden"/>
                                      </p:to>
                                    </p:set>
                                  </p:childTnLst>
                                </p:cTn>
                              </p:par>
                              <p:par>
                                <p:cTn id="63" presetID="9" presetClass="exit" presetSubtype="0" fill="hold" nodeType="withEffect">
                                  <p:stCondLst>
                                    <p:cond delay="0"/>
                                  </p:stCondLst>
                                  <p:childTnLst>
                                    <p:animEffect transition="out" filter="dissolve">
                                      <p:cBhvr>
                                        <p:cTn id="64" dur="2000"/>
                                        <p:tgtEl>
                                          <p:spTgt spid="83"/>
                                        </p:tgtEl>
                                      </p:cBhvr>
                                    </p:animEffect>
                                    <p:set>
                                      <p:cBhvr>
                                        <p:cTn id="65" dur="1" fill="hold">
                                          <p:stCondLst>
                                            <p:cond delay="1999"/>
                                          </p:stCondLst>
                                        </p:cTn>
                                        <p:tgtEl>
                                          <p:spTgt spid="8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2" grpId="1"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a:t>Stemplots</a:t>
            </a:r>
            <a:r>
              <a:rPr lang="en-US" dirty="0"/>
              <a:t> 3</a:t>
            </a:r>
          </a:p>
        </p:txBody>
      </p:sp>
      <p:sp>
        <p:nvSpPr>
          <p:cNvPr id="4198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3C5D41F5-953C-4040-9551-2DB11F8374A2}" type="slidenum">
              <a:rPr lang="en-US" altLang="en-US" sz="1200" smtClean="0">
                <a:solidFill>
                  <a:schemeClr val="accent1"/>
                </a:solidFill>
              </a:rPr>
              <a:pPr>
                <a:lnSpc>
                  <a:spcPct val="80000"/>
                </a:lnSpc>
                <a:spcBef>
                  <a:spcPct val="0"/>
                </a:spcBef>
                <a:buClrTx/>
                <a:buSzTx/>
                <a:buFontTx/>
                <a:buNone/>
              </a:pPr>
              <a:t>19</a:t>
            </a:fld>
            <a:endParaRPr lang="en-US" altLang="en-US" sz="1200">
              <a:solidFill>
                <a:schemeClr val="accent1"/>
              </a:solidFill>
            </a:endParaRPr>
          </a:p>
        </p:txBody>
      </p:sp>
      <p:sp>
        <p:nvSpPr>
          <p:cNvPr id="41987" name="Rectangle 3"/>
          <p:cNvSpPr txBox="1">
            <a:spLocks noChangeArrowheads="1"/>
          </p:cNvSpPr>
          <p:nvPr/>
        </p:nvSpPr>
        <p:spPr bwMode="auto">
          <a:xfrm>
            <a:off x="304800" y="1399040"/>
            <a:ext cx="8534400" cy="182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SzPct val="60000"/>
              <a:buFontTx/>
              <a:buNone/>
            </a:pPr>
            <a:r>
              <a:rPr lang="en-US" altLang="en-US" dirty="0">
                <a:solidFill>
                  <a:srgbClr val="000000"/>
                </a:solidFill>
              </a:rPr>
              <a:t>If there are </a:t>
            </a:r>
            <a:r>
              <a:rPr lang="en-US" altLang="en-US" dirty="0">
                <a:solidFill>
                  <a:srgbClr val="FF0000"/>
                </a:solidFill>
              </a:rPr>
              <a:t>very few stems </a:t>
            </a:r>
            <a:r>
              <a:rPr lang="en-US" altLang="en-US" dirty="0">
                <a:solidFill>
                  <a:srgbClr val="000000"/>
                </a:solidFill>
              </a:rPr>
              <a:t>(when the data cover only a very small range of values), then we may want to create more stems by </a:t>
            </a:r>
            <a:r>
              <a:rPr lang="en-US" altLang="en-US" b="1" dirty="0">
                <a:solidFill>
                  <a:srgbClr val="800000"/>
                </a:solidFill>
              </a:rPr>
              <a:t>splitting</a:t>
            </a:r>
            <a:r>
              <a:rPr lang="en-US" altLang="en-US" dirty="0">
                <a:solidFill>
                  <a:srgbClr val="800000"/>
                </a:solidFill>
              </a:rPr>
              <a:t> </a:t>
            </a:r>
            <a:r>
              <a:rPr lang="en-US" altLang="en-US" dirty="0">
                <a:solidFill>
                  <a:srgbClr val="000000"/>
                </a:solidFill>
              </a:rPr>
              <a:t>the original stems.</a:t>
            </a:r>
          </a:p>
          <a:p>
            <a:pPr eaLnBrk="1" hangingPunct="1">
              <a:spcBef>
                <a:spcPct val="40000"/>
              </a:spcBef>
              <a:buSzPct val="60000"/>
              <a:buFontTx/>
              <a:buNone/>
            </a:pPr>
            <a:r>
              <a:rPr lang="en-US" altLang="en-US" b="1" u="sng" dirty="0">
                <a:solidFill>
                  <a:schemeClr val="accent1"/>
                </a:solidFill>
              </a:rPr>
              <a:t>Example</a:t>
            </a:r>
            <a:r>
              <a:rPr lang="en-US" altLang="en-US" b="1" dirty="0">
                <a:solidFill>
                  <a:schemeClr val="accent1"/>
                </a:solidFill>
              </a:rPr>
              <a:t>:</a:t>
            </a:r>
            <a:r>
              <a:rPr lang="en-US" altLang="en-US" dirty="0">
                <a:solidFill>
                  <a:srgbClr val="000000"/>
                </a:solidFill>
              </a:rPr>
              <a:t> If all of the data values are between 150 and 179, then we may choose to use the following stems:</a:t>
            </a:r>
          </a:p>
          <a:p>
            <a:pPr eaLnBrk="1" hangingPunct="1">
              <a:spcBef>
                <a:spcPct val="40000"/>
              </a:spcBef>
              <a:buClr>
                <a:schemeClr val="accent2"/>
              </a:buClr>
              <a:buSzPct val="60000"/>
              <a:buFont typeface="Wingdings" panose="05000000000000000000" pitchFamily="2" charset="2"/>
              <a:buChar char=""/>
            </a:pPr>
            <a:endParaRPr lang="en-US" altLang="en-US" dirty="0">
              <a:solidFill>
                <a:srgbClr val="000000"/>
              </a:solidFill>
            </a:endParaRPr>
          </a:p>
        </p:txBody>
      </p:sp>
      <p:grpSp>
        <p:nvGrpSpPr>
          <p:cNvPr id="2" name="Group 8" descr="The image shows the stem values 15, 15, 16, 16, 17 and 17. There is no leaf value shown in this image."/>
          <p:cNvGrpSpPr>
            <a:grpSpLocks/>
          </p:cNvGrpSpPr>
          <p:nvPr/>
        </p:nvGrpSpPr>
        <p:grpSpPr bwMode="auto">
          <a:xfrm>
            <a:off x="1295400" y="3694113"/>
            <a:ext cx="1143000" cy="1938337"/>
            <a:chOff x="816" y="2160"/>
            <a:chExt cx="720" cy="1221"/>
          </a:xfrm>
        </p:grpSpPr>
        <p:sp>
          <p:nvSpPr>
            <p:cNvPr id="41991" name="Text Box 5"/>
            <p:cNvSpPr txBox="1">
              <a:spLocks noChangeArrowheads="1"/>
            </p:cNvSpPr>
            <p:nvPr/>
          </p:nvSpPr>
          <p:spPr bwMode="auto">
            <a:xfrm>
              <a:off x="816" y="2160"/>
              <a:ext cx="720" cy="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50000"/>
                </a:spcBef>
                <a:buClrTx/>
                <a:buSzTx/>
                <a:buFontTx/>
                <a:buNone/>
              </a:pPr>
              <a:r>
                <a:rPr lang="en-US" altLang="en-US" dirty="0">
                  <a:solidFill>
                    <a:schemeClr val="tx1"/>
                  </a:solidFill>
                </a:rPr>
                <a:t>15</a:t>
              </a:r>
              <a:br>
                <a:rPr lang="en-US" altLang="en-US" dirty="0">
                  <a:solidFill>
                    <a:schemeClr val="tx1"/>
                  </a:solidFill>
                </a:rPr>
              </a:br>
              <a:r>
                <a:rPr lang="en-US" altLang="en-US" dirty="0">
                  <a:solidFill>
                    <a:schemeClr val="tx1"/>
                  </a:solidFill>
                </a:rPr>
                <a:t>15</a:t>
              </a:r>
              <a:br>
                <a:rPr lang="en-US" altLang="en-US" dirty="0">
                  <a:solidFill>
                    <a:schemeClr val="tx1"/>
                  </a:solidFill>
                </a:rPr>
              </a:br>
              <a:r>
                <a:rPr lang="en-US" altLang="en-US" dirty="0">
                  <a:solidFill>
                    <a:schemeClr val="tx1"/>
                  </a:solidFill>
                </a:rPr>
                <a:t>16</a:t>
              </a:r>
              <a:br>
                <a:rPr lang="en-US" altLang="en-US" dirty="0">
                  <a:solidFill>
                    <a:schemeClr val="tx1"/>
                  </a:solidFill>
                </a:rPr>
              </a:br>
              <a:r>
                <a:rPr lang="en-US" altLang="en-US" dirty="0">
                  <a:solidFill>
                    <a:schemeClr val="tx1"/>
                  </a:solidFill>
                </a:rPr>
                <a:t>16</a:t>
              </a:r>
              <a:br>
                <a:rPr lang="en-US" altLang="en-US" dirty="0">
                  <a:solidFill>
                    <a:schemeClr val="tx1"/>
                  </a:solidFill>
                </a:rPr>
              </a:br>
              <a:r>
                <a:rPr lang="en-US" altLang="en-US" dirty="0">
                  <a:solidFill>
                    <a:schemeClr val="tx1"/>
                  </a:solidFill>
                </a:rPr>
                <a:t>17</a:t>
              </a:r>
              <a:br>
                <a:rPr lang="en-US" altLang="en-US" dirty="0">
                  <a:solidFill>
                    <a:schemeClr val="tx1"/>
                  </a:solidFill>
                </a:rPr>
              </a:br>
              <a:r>
                <a:rPr lang="en-US" altLang="en-US" dirty="0">
                  <a:solidFill>
                    <a:schemeClr val="tx1"/>
                  </a:solidFill>
                </a:rPr>
                <a:t>17</a:t>
              </a:r>
            </a:p>
          </p:txBody>
        </p:sp>
        <p:sp>
          <p:nvSpPr>
            <p:cNvPr id="41992" name="Line 6"/>
            <p:cNvSpPr>
              <a:spLocks noChangeShapeType="1"/>
            </p:cNvSpPr>
            <p:nvPr/>
          </p:nvSpPr>
          <p:spPr bwMode="auto">
            <a:xfrm>
              <a:off x="1152" y="2160"/>
              <a:ext cx="0" cy="1221"/>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9" name="Text Box 7"/>
          <p:cNvSpPr txBox="1">
            <a:spLocks noChangeArrowheads="1"/>
          </p:cNvSpPr>
          <p:nvPr/>
        </p:nvSpPr>
        <p:spPr bwMode="auto">
          <a:xfrm>
            <a:off x="2895600" y="4060825"/>
            <a:ext cx="5638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50000"/>
              </a:spcBef>
              <a:buClrTx/>
              <a:buSzTx/>
              <a:buFontTx/>
              <a:buNone/>
            </a:pPr>
            <a:r>
              <a:rPr lang="en-US" altLang="en-US">
                <a:solidFill>
                  <a:schemeClr val="tx1"/>
                </a:solidFill>
              </a:rPr>
              <a:t>Leaves 0–4 would go on each upper stem (first </a:t>
            </a:r>
            <a:r>
              <a:rPr lang="ja-JP" altLang="en-US">
                <a:solidFill>
                  <a:schemeClr val="tx1"/>
                </a:solidFill>
              </a:rPr>
              <a:t>“</a:t>
            </a:r>
            <a:r>
              <a:rPr lang="en-US" altLang="ja-JP">
                <a:solidFill>
                  <a:schemeClr val="tx1"/>
                </a:solidFill>
              </a:rPr>
              <a:t>15</a:t>
            </a:r>
            <a:r>
              <a:rPr lang="ja-JP" altLang="en-US">
                <a:solidFill>
                  <a:schemeClr val="tx1"/>
                </a:solidFill>
              </a:rPr>
              <a:t>”</a:t>
            </a:r>
            <a:r>
              <a:rPr lang="en-US" altLang="ja-JP">
                <a:solidFill>
                  <a:schemeClr val="tx1"/>
                </a:solidFill>
              </a:rPr>
              <a:t>), and leaves 5–9 would go on each lower stem (second </a:t>
            </a:r>
            <a:r>
              <a:rPr lang="ja-JP" altLang="en-US">
                <a:solidFill>
                  <a:schemeClr val="tx1"/>
                </a:solidFill>
              </a:rPr>
              <a:t>“</a:t>
            </a:r>
            <a:r>
              <a:rPr lang="en-US" altLang="ja-JP">
                <a:solidFill>
                  <a:schemeClr val="tx1"/>
                </a:solidFill>
              </a:rPr>
              <a:t>15</a:t>
            </a:r>
            <a:r>
              <a:rPr lang="ja-JP" altLang="en-US">
                <a:solidFill>
                  <a:schemeClr val="tx1"/>
                </a:solidFill>
              </a:rPr>
              <a:t>”</a:t>
            </a:r>
            <a:r>
              <a:rPr lang="en-US" altLang="ja-JP">
                <a:solidFill>
                  <a:schemeClr val="tx1"/>
                </a:solidFill>
              </a:rPr>
              <a:t>). </a:t>
            </a:r>
            <a:endParaRPr lang="en-US" altLang="en-US">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Histograms 1</a:t>
            </a:r>
          </a:p>
        </p:txBody>
      </p:sp>
      <p:sp>
        <p:nvSpPr>
          <p:cNvPr id="4403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4E3E0D3C-09F3-4948-9F86-42C375FD82F7}" type="slidenum">
              <a:rPr lang="en-US" altLang="en-US" sz="1200" smtClean="0">
                <a:solidFill>
                  <a:schemeClr val="accent1"/>
                </a:solidFill>
              </a:rPr>
              <a:pPr>
                <a:lnSpc>
                  <a:spcPct val="80000"/>
                </a:lnSpc>
                <a:spcBef>
                  <a:spcPct val="0"/>
                </a:spcBef>
                <a:buClrTx/>
                <a:buSzTx/>
                <a:buFontTx/>
                <a:buNone/>
              </a:pPr>
              <a:t>20</a:t>
            </a:fld>
            <a:endParaRPr lang="en-US" altLang="en-US" sz="1200">
              <a:solidFill>
                <a:schemeClr val="accent1"/>
              </a:solidFill>
            </a:endParaRPr>
          </a:p>
        </p:txBody>
      </p:sp>
      <p:sp>
        <p:nvSpPr>
          <p:cNvPr id="44035" name="Rectangle 3"/>
          <p:cNvSpPr txBox="1">
            <a:spLocks noChangeArrowheads="1"/>
          </p:cNvSpPr>
          <p:nvPr/>
        </p:nvSpPr>
        <p:spPr bwMode="auto">
          <a:xfrm>
            <a:off x="304800" y="1558925"/>
            <a:ext cx="8534400" cy="374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76288" indent="-319088">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accent2"/>
              </a:buClr>
              <a:buSzPct val="60000"/>
              <a:buFontTx/>
              <a:buNone/>
            </a:pPr>
            <a:r>
              <a:rPr lang="en-US" altLang="en-US" dirty="0">
                <a:solidFill>
                  <a:srgbClr val="000000"/>
                </a:solidFill>
              </a:rPr>
              <a:t>For </a:t>
            </a:r>
            <a:r>
              <a:rPr lang="en-US" altLang="en-US" dirty="0">
                <a:solidFill>
                  <a:srgbClr val="FF0000"/>
                </a:solidFill>
              </a:rPr>
              <a:t>large datasets </a:t>
            </a:r>
            <a:r>
              <a:rPr lang="en-US" altLang="en-US" dirty="0">
                <a:solidFill>
                  <a:srgbClr val="000000"/>
                </a:solidFill>
              </a:rPr>
              <a:t>and/or quantitative variables that take many values:</a:t>
            </a:r>
          </a:p>
          <a:p>
            <a:pPr lvl="1" eaLnBrk="1" hangingPunct="1">
              <a:spcBef>
                <a:spcPct val="40000"/>
              </a:spcBef>
              <a:buClr>
                <a:schemeClr val="accent1"/>
              </a:buClr>
              <a:buFont typeface="Wingdings" panose="05000000000000000000" pitchFamily="2" charset="2"/>
              <a:buChar char="§"/>
            </a:pPr>
            <a:r>
              <a:rPr lang="en-US" altLang="en-US" sz="2000" dirty="0">
                <a:solidFill>
                  <a:srgbClr val="000000"/>
                </a:solidFill>
              </a:rPr>
              <a:t>Divide the possible values into </a:t>
            </a:r>
            <a:r>
              <a:rPr lang="en-US" altLang="en-US" sz="2000" b="1" dirty="0">
                <a:solidFill>
                  <a:srgbClr val="800000"/>
                </a:solidFill>
              </a:rPr>
              <a:t>classes </a:t>
            </a:r>
            <a:r>
              <a:rPr lang="en-US" altLang="en-US" sz="2000" dirty="0">
                <a:solidFill>
                  <a:schemeClr val="tx1"/>
                </a:solidFill>
              </a:rPr>
              <a:t>or </a:t>
            </a:r>
            <a:r>
              <a:rPr lang="en-US" altLang="en-US" sz="2000" dirty="0">
                <a:solidFill>
                  <a:srgbClr val="FF0000"/>
                </a:solidFill>
              </a:rPr>
              <a:t>intervals of equal widths</a:t>
            </a:r>
            <a:r>
              <a:rPr lang="en-US" altLang="en-US" sz="2000" dirty="0">
                <a:solidFill>
                  <a:srgbClr val="000000"/>
                </a:solidFill>
              </a:rPr>
              <a:t>.</a:t>
            </a:r>
          </a:p>
          <a:p>
            <a:pPr lvl="1" eaLnBrk="1" hangingPunct="1">
              <a:spcBef>
                <a:spcPct val="40000"/>
              </a:spcBef>
              <a:buClr>
                <a:schemeClr val="accent1"/>
              </a:buClr>
              <a:buFont typeface="Wingdings" panose="05000000000000000000" pitchFamily="2" charset="2"/>
              <a:buChar char="§"/>
            </a:pPr>
            <a:r>
              <a:rPr lang="en-US" altLang="en-US" sz="2000" dirty="0">
                <a:solidFill>
                  <a:srgbClr val="000000"/>
                </a:solidFill>
              </a:rPr>
              <a:t>Count how many observations fall into each interval. Instead of counts, one may also use </a:t>
            </a:r>
            <a:r>
              <a:rPr lang="en-US" altLang="en-US" sz="2000" dirty="0" err="1">
                <a:solidFill>
                  <a:srgbClr val="000000"/>
                </a:solidFill>
              </a:rPr>
              <a:t>percents</a:t>
            </a:r>
            <a:r>
              <a:rPr lang="en-US" altLang="en-US" sz="2000" dirty="0">
                <a:solidFill>
                  <a:srgbClr val="000000"/>
                </a:solidFill>
              </a:rPr>
              <a:t>.</a:t>
            </a:r>
          </a:p>
          <a:p>
            <a:pPr lvl="1" eaLnBrk="1" hangingPunct="1">
              <a:spcBef>
                <a:spcPct val="40000"/>
              </a:spcBef>
              <a:buClr>
                <a:schemeClr val="accent1"/>
              </a:buClr>
              <a:buFont typeface="Wingdings" panose="05000000000000000000" pitchFamily="2" charset="2"/>
              <a:buChar char="§"/>
            </a:pPr>
            <a:r>
              <a:rPr lang="en-US" altLang="en-US" sz="2000" dirty="0">
                <a:solidFill>
                  <a:srgbClr val="000000"/>
                </a:solidFill>
              </a:rPr>
              <a:t>Draw a picture representing the distribution―each bar height is equal to the number (or percent) of observations in its interval</a:t>
            </a:r>
            <a:r>
              <a:rPr lang="en-US" altLang="en-US" sz="2000" dirty="0">
                <a:solidFill>
                  <a:schemeClr val="tx1"/>
                </a:solidFill>
              </a:rPr>
              <a:t>.</a:t>
            </a:r>
            <a:endParaRPr lang="en-US" altLang="en-US" sz="2000" dirty="0">
              <a:solidFill>
                <a:srgbClr val="000000"/>
              </a:solidFill>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Histograms 2</a:t>
            </a:r>
          </a:p>
        </p:txBody>
      </p:sp>
      <p:sp>
        <p:nvSpPr>
          <p:cNvPr id="4505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7943E594-86E6-4F22-A581-10EC36451C14}" type="slidenum">
              <a:rPr lang="en-US" altLang="en-US" sz="1200" smtClean="0">
                <a:solidFill>
                  <a:schemeClr val="accent1"/>
                </a:solidFill>
              </a:rPr>
              <a:pPr>
                <a:lnSpc>
                  <a:spcPct val="80000"/>
                </a:lnSpc>
                <a:spcBef>
                  <a:spcPct val="0"/>
                </a:spcBef>
                <a:buClrTx/>
                <a:buSzTx/>
                <a:buFontTx/>
                <a:buNone/>
              </a:pPr>
              <a:t>21</a:t>
            </a:fld>
            <a:endParaRPr lang="en-US" altLang="en-US" sz="1200">
              <a:solidFill>
                <a:schemeClr val="accent1"/>
              </a:solidFill>
            </a:endParaRPr>
          </a:p>
        </p:txBody>
      </p:sp>
      <p:sp>
        <p:nvSpPr>
          <p:cNvPr id="45059" name="Rectangle 3"/>
          <p:cNvSpPr txBox="1">
            <a:spLocks noChangeArrowheads="1"/>
          </p:cNvSpPr>
          <p:nvPr/>
        </p:nvSpPr>
        <p:spPr bwMode="auto">
          <a:xfrm>
            <a:off x="304800" y="1194486"/>
            <a:ext cx="8534400" cy="477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19088" indent="-319088">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accent2"/>
              </a:buClr>
              <a:buSzPct val="60000"/>
              <a:buFontTx/>
              <a:buNone/>
            </a:pPr>
            <a:r>
              <a:rPr lang="en-US" altLang="en-US" sz="2400" b="1" u="sng" dirty="0">
                <a:solidFill>
                  <a:schemeClr val="accent1"/>
                </a:solidFill>
              </a:rPr>
              <a:t>Example</a:t>
            </a:r>
            <a:r>
              <a:rPr lang="en-US" altLang="en-US" sz="2400" b="1" dirty="0">
                <a:solidFill>
                  <a:srgbClr val="0C4160"/>
                </a:solidFill>
              </a:rPr>
              <a:t>:</a:t>
            </a:r>
            <a:r>
              <a:rPr lang="en-US" altLang="en-US" sz="2400" b="1" dirty="0">
                <a:solidFill>
                  <a:srgbClr val="727CA3"/>
                </a:solidFill>
              </a:rPr>
              <a:t> </a:t>
            </a:r>
            <a:r>
              <a:rPr lang="en-US" altLang="en-US" sz="2400" dirty="0">
                <a:solidFill>
                  <a:srgbClr val="000000"/>
                </a:solidFill>
              </a:rPr>
              <a:t>IQ Scores – 60 5</a:t>
            </a:r>
            <a:r>
              <a:rPr lang="en-US" altLang="en-US" sz="2400" baseline="30000" dirty="0">
                <a:solidFill>
                  <a:srgbClr val="000000"/>
                </a:solidFill>
              </a:rPr>
              <a:t>th</a:t>
            </a:r>
            <a:r>
              <a:rPr lang="en-US" altLang="en-US" sz="2400" dirty="0">
                <a:solidFill>
                  <a:srgbClr val="000000"/>
                </a:solidFill>
              </a:rPr>
              <a:t> graders</a:t>
            </a:r>
          </a:p>
        </p:txBody>
      </p:sp>
      <p:grpSp>
        <p:nvGrpSpPr>
          <p:cNvPr id="3" name="Group 2" descr="The image shows a table which has 2 columns and 10 columns. The column 1 represents &quot;Class&quot; and the column 2 represents &quot;Count.&quot; The class &quot;75 less than equal to IQ Score less than 85&quot; shows 2 Count. The class &quot;85 less than equal to IQ Score less than 95&quot; shows 3 Count. The class &quot;95 less than equal to IQ Score less than 105&quot; shows 10 Count. The class &quot;105 less than equal to IQ Score less than 115&quot; shows 16 Count. The class &quot;115 less than equal to IQ Score less than 125&quot; shows 13 Count. The class &quot;125 less than equal to IQ Score less than 135&quot; shows 10 Count. The class &quot;135 less than equal to IQ Score less than 145&quot; shows 5 Count. The class &quot;145 less than equal to IQ Score less than 155&quot; shows 1 Count."/>
          <p:cNvGrpSpPr>
            <a:grpSpLocks/>
          </p:cNvGrpSpPr>
          <p:nvPr/>
        </p:nvGrpSpPr>
        <p:grpSpPr bwMode="auto">
          <a:xfrm>
            <a:off x="4073525" y="2265363"/>
            <a:ext cx="6205538" cy="4005262"/>
            <a:chOff x="4010025" y="2767014"/>
            <a:chExt cx="6205538" cy="4005384"/>
          </a:xfrm>
        </p:grpSpPr>
        <p:sp>
          <p:nvSpPr>
            <p:cNvPr id="2" name="Rectangle 1"/>
            <p:cNvSpPr>
              <a:spLocks noChangeArrowheads="1"/>
            </p:cNvSpPr>
            <p:nvPr/>
          </p:nvSpPr>
          <p:spPr bwMode="auto">
            <a:xfrm>
              <a:off x="5391150" y="2767014"/>
              <a:ext cx="3436938" cy="3556108"/>
            </a:xfrm>
            <a:prstGeom prst="rect">
              <a:avLst/>
            </a:prstGeom>
            <a:solidFill>
              <a:srgbClr val="D6DFE8"/>
            </a:solidFill>
            <a:ln w="10000">
              <a:solidFill>
                <a:schemeClr val="accent2"/>
              </a:solidFill>
              <a:miter lim="800000"/>
              <a:headEnd/>
              <a:tailEnd/>
            </a:ln>
            <a:effectLst>
              <a:outerShdw blurRad="38100" dist="30000" dir="5400000" rotWithShape="0">
                <a:srgbClr val="808080">
                  <a:alpha val="45000"/>
                </a:srgbClr>
              </a:outerShdw>
            </a:effectLst>
          </p:spPr>
          <p:txBody>
            <a:bodyPr anchor="ct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defRPr/>
              </a:pPr>
              <a:endParaRPr lang="en-US" altLang="en-US" sz="1800">
                <a:solidFill>
                  <a:srgbClr val="000000"/>
                </a:solidFill>
              </a:endParaRPr>
            </a:p>
          </p:txBody>
        </p:sp>
        <p:graphicFrame>
          <p:nvGraphicFramePr>
            <p:cNvPr id="45064" name="Object 4"/>
            <p:cNvGraphicFramePr>
              <a:graphicFrameLocks noChangeAspect="1"/>
            </p:cNvGraphicFramePr>
            <p:nvPr>
              <p:extLst>
                <p:ext uri="{D42A27DB-BD31-4B8C-83A1-F6EECF244321}">
                  <p14:modId xmlns:p14="http://schemas.microsoft.com/office/powerpoint/2010/main" val="3012724676"/>
                </p:ext>
              </p:extLst>
            </p:nvPr>
          </p:nvGraphicFramePr>
          <p:xfrm>
            <a:off x="4010025" y="3370282"/>
            <a:ext cx="6205538" cy="3402116"/>
          </p:xfrm>
          <a:graphic>
            <a:graphicData uri="http://schemas.openxmlformats.org/presentationml/2006/ole">
              <mc:AlternateContent xmlns:mc="http://schemas.openxmlformats.org/markup-compatibility/2006">
                <mc:Choice xmlns:v="urn:schemas-microsoft-com:vml" Requires="v">
                  <p:oleObj name="Document" r:id="rId2" imgW="6101624" imgH="2239412" progId="Word.Document.8">
                    <p:embed/>
                  </p:oleObj>
                </mc:Choice>
                <mc:Fallback>
                  <p:oleObj name="Document" r:id="rId2" imgW="6101624" imgH="2239412" progId="Word.Document.8">
                    <p:embed/>
                    <p:pic>
                      <p:nvPicPr>
                        <p:cNvPr id="45064" name="Object 4"/>
                        <p:cNvPicPr>
                          <a:picLocks noChangeAspect="1" noChangeArrowheads="1"/>
                        </p:cNvPicPr>
                        <p:nvPr/>
                      </p:nvPicPr>
                      <p:blipFill>
                        <a:blip r:embed="rId3"/>
                        <a:srcRect/>
                        <a:stretch>
                          <a:fillRect/>
                        </a:stretch>
                      </p:blipFill>
                      <p:spPr bwMode="blackWhite">
                        <a:xfrm>
                          <a:off x="4010025" y="3370282"/>
                          <a:ext cx="6205538" cy="3402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5" name="Object 3" descr="The image shows a histogram with &quot;IQ Score&quot; given on the x-axis and &quot;number of students&quot; given on the y-axis. The distribution of IQ scores appear to be normal. The x-axis shows markings 75, 95, 115 and 135 in intervals of 20, and the y-axis shows markings 0 to 18 in intervals of 2. The peak of the graph show 105 IQ Scores corresponding to 16 students. The varying height of bars appear to create bell shape on the graph."/>
          <p:cNvGraphicFramePr>
            <a:graphicFrameLocks/>
          </p:cNvGraphicFramePr>
          <p:nvPr>
            <p:extLst>
              <p:ext uri="{D42A27DB-BD31-4B8C-83A1-F6EECF244321}">
                <p14:modId xmlns:p14="http://schemas.microsoft.com/office/powerpoint/2010/main" val="1394179207"/>
              </p:ext>
            </p:extLst>
          </p:nvPr>
        </p:nvGraphicFramePr>
        <p:xfrm>
          <a:off x="190500" y="2082800"/>
          <a:ext cx="5203825" cy="4106863"/>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Examining Distributions 1</a:t>
            </a:r>
          </a:p>
        </p:txBody>
      </p:sp>
      <p:sp>
        <p:nvSpPr>
          <p:cNvPr id="4608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3A87C015-54DF-4473-9C23-6461C68569F4}" type="slidenum">
              <a:rPr lang="en-US" altLang="en-US" sz="1200" smtClean="0">
                <a:solidFill>
                  <a:schemeClr val="accent1"/>
                </a:solidFill>
              </a:rPr>
              <a:pPr>
                <a:lnSpc>
                  <a:spcPct val="80000"/>
                </a:lnSpc>
                <a:spcBef>
                  <a:spcPct val="0"/>
                </a:spcBef>
                <a:buClrTx/>
                <a:buSzTx/>
                <a:buFontTx/>
                <a:buNone/>
              </a:pPr>
              <a:t>22</a:t>
            </a:fld>
            <a:endParaRPr lang="en-US" altLang="en-US" sz="1200">
              <a:solidFill>
                <a:schemeClr val="accent1"/>
              </a:solidFill>
            </a:endParaRPr>
          </a:p>
        </p:txBody>
      </p:sp>
      <p:sp>
        <p:nvSpPr>
          <p:cNvPr id="46083" name="Rectangle 3"/>
          <p:cNvSpPr txBox="1">
            <a:spLocks noChangeArrowheads="1"/>
          </p:cNvSpPr>
          <p:nvPr/>
        </p:nvSpPr>
        <p:spPr bwMode="auto">
          <a:xfrm>
            <a:off x="304800" y="1558925"/>
            <a:ext cx="8534400" cy="374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76288" indent="-319088">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lvl="1" eaLnBrk="1" hangingPunct="1">
              <a:spcBef>
                <a:spcPct val="40000"/>
              </a:spcBef>
              <a:buClr>
                <a:schemeClr val="accent1"/>
              </a:buClr>
              <a:buFont typeface="Wingdings" panose="05000000000000000000" pitchFamily="2" charset="2"/>
              <a:buChar char="§"/>
            </a:pPr>
            <a:r>
              <a:rPr lang="en-US" altLang="en-US" sz="2000" dirty="0">
                <a:solidFill>
                  <a:srgbClr val="000000"/>
                </a:solidFill>
              </a:rPr>
              <a:t>In any graph of data, look for the </a:t>
            </a:r>
            <a:r>
              <a:rPr lang="en-US" altLang="en-US" sz="2000" b="1" dirty="0">
                <a:solidFill>
                  <a:srgbClr val="800000"/>
                </a:solidFill>
              </a:rPr>
              <a:t>overall pattern</a:t>
            </a:r>
            <a:r>
              <a:rPr lang="en-US" altLang="en-US" sz="2000" dirty="0">
                <a:solidFill>
                  <a:srgbClr val="800000"/>
                </a:solidFill>
              </a:rPr>
              <a:t> </a:t>
            </a:r>
            <a:r>
              <a:rPr lang="en-US" altLang="en-US" sz="2000" dirty="0">
                <a:solidFill>
                  <a:srgbClr val="000000"/>
                </a:solidFill>
              </a:rPr>
              <a:t>and for striking </a:t>
            </a:r>
            <a:r>
              <a:rPr lang="en-US" altLang="en-US" sz="2000" b="1" dirty="0">
                <a:solidFill>
                  <a:srgbClr val="800000"/>
                </a:solidFill>
              </a:rPr>
              <a:t>deviations</a:t>
            </a:r>
            <a:r>
              <a:rPr lang="en-US" altLang="en-US" sz="2000" dirty="0">
                <a:solidFill>
                  <a:srgbClr val="800000"/>
                </a:solidFill>
              </a:rPr>
              <a:t> </a:t>
            </a:r>
            <a:r>
              <a:rPr lang="en-US" altLang="en-US" sz="2000" dirty="0">
                <a:solidFill>
                  <a:srgbClr val="000000"/>
                </a:solidFill>
              </a:rPr>
              <a:t>from that pattern.</a:t>
            </a:r>
            <a:endParaRPr lang="en-US" altLang="en-US" sz="2000" b="1" dirty="0">
              <a:solidFill>
                <a:srgbClr val="751D25"/>
              </a:solidFill>
            </a:endParaRPr>
          </a:p>
          <a:p>
            <a:pPr lvl="1" eaLnBrk="1" hangingPunct="1">
              <a:spcBef>
                <a:spcPct val="40000"/>
              </a:spcBef>
              <a:buClr>
                <a:schemeClr val="accent1"/>
              </a:buClr>
              <a:buFont typeface="Wingdings" panose="05000000000000000000" pitchFamily="2" charset="2"/>
              <a:buChar char="§"/>
            </a:pPr>
            <a:r>
              <a:rPr lang="en-US" altLang="en-US" sz="2000" dirty="0">
                <a:solidFill>
                  <a:srgbClr val="000000"/>
                </a:solidFill>
              </a:rPr>
              <a:t>You can describe the overall pattern by its </a:t>
            </a:r>
            <a:r>
              <a:rPr lang="en-US" altLang="en-US" sz="2000" b="1" dirty="0">
                <a:solidFill>
                  <a:srgbClr val="800000"/>
                </a:solidFill>
              </a:rPr>
              <a:t>shape</a:t>
            </a:r>
            <a:r>
              <a:rPr lang="en-US" altLang="en-US" sz="2000" dirty="0">
                <a:solidFill>
                  <a:srgbClr val="000000"/>
                </a:solidFill>
              </a:rPr>
              <a:t>, </a:t>
            </a:r>
            <a:r>
              <a:rPr lang="en-US" altLang="en-US" sz="2000" b="1" dirty="0">
                <a:solidFill>
                  <a:srgbClr val="800000"/>
                </a:solidFill>
              </a:rPr>
              <a:t>center</a:t>
            </a:r>
            <a:r>
              <a:rPr lang="en-US" altLang="en-US" sz="2000" dirty="0">
                <a:solidFill>
                  <a:srgbClr val="000000"/>
                </a:solidFill>
              </a:rPr>
              <a:t>, and </a:t>
            </a:r>
            <a:r>
              <a:rPr lang="en-US" altLang="en-US" sz="2000" b="1" dirty="0">
                <a:solidFill>
                  <a:srgbClr val="800000"/>
                </a:solidFill>
              </a:rPr>
              <a:t>spread</a:t>
            </a:r>
            <a:r>
              <a:rPr lang="en-US" altLang="en-US" sz="2000" dirty="0">
                <a:solidFill>
                  <a:srgbClr val="000000"/>
                </a:solidFill>
              </a:rPr>
              <a:t>. </a:t>
            </a:r>
            <a:endParaRPr lang="en-US" altLang="en-US" sz="2000" b="1" dirty="0">
              <a:solidFill>
                <a:srgbClr val="751D25"/>
              </a:solidFill>
            </a:endParaRPr>
          </a:p>
          <a:p>
            <a:pPr lvl="1" eaLnBrk="1" hangingPunct="1">
              <a:spcBef>
                <a:spcPct val="40000"/>
              </a:spcBef>
              <a:buClr>
                <a:schemeClr val="accent1"/>
              </a:buClr>
              <a:buFont typeface="Wingdings" panose="05000000000000000000" pitchFamily="2" charset="2"/>
              <a:buChar char="§"/>
            </a:pPr>
            <a:r>
              <a:rPr lang="en-US" altLang="en-US" sz="2000" dirty="0">
                <a:solidFill>
                  <a:srgbClr val="000000"/>
                </a:solidFill>
              </a:rPr>
              <a:t>An important kind of deviation is an </a:t>
            </a:r>
            <a:r>
              <a:rPr lang="en-US" altLang="en-US" sz="2000" b="1" dirty="0">
                <a:solidFill>
                  <a:srgbClr val="800000"/>
                </a:solidFill>
              </a:rPr>
              <a:t>outlier</a:t>
            </a:r>
            <a:r>
              <a:rPr lang="en-US" altLang="en-US" sz="2000" dirty="0">
                <a:solidFill>
                  <a:srgbClr val="000000"/>
                </a:solidFill>
              </a:rPr>
              <a:t>, an individual that falls outside the overall pattern.</a:t>
            </a: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Examining Distributions 2</a:t>
            </a:r>
          </a:p>
        </p:txBody>
      </p:sp>
      <p:sp>
        <p:nvSpPr>
          <p:cNvPr id="4710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E1D52F5B-7DEA-4BC6-82F2-9481A0E8838A}" type="slidenum">
              <a:rPr lang="en-US" altLang="en-US" sz="1200" smtClean="0">
                <a:solidFill>
                  <a:schemeClr val="accent1"/>
                </a:solidFill>
              </a:rPr>
              <a:pPr>
                <a:lnSpc>
                  <a:spcPct val="80000"/>
                </a:lnSpc>
                <a:spcBef>
                  <a:spcPct val="0"/>
                </a:spcBef>
                <a:buClrTx/>
                <a:buSzTx/>
                <a:buFontTx/>
                <a:buNone/>
              </a:pPr>
              <a:t>23</a:t>
            </a:fld>
            <a:endParaRPr lang="en-US" altLang="en-US" sz="1200">
              <a:solidFill>
                <a:schemeClr val="accent1"/>
              </a:solidFill>
            </a:endParaRPr>
          </a:p>
        </p:txBody>
      </p:sp>
      <p:sp>
        <p:nvSpPr>
          <p:cNvPr id="47109" name="Rectangle 3"/>
          <p:cNvSpPr txBox="1">
            <a:spLocks noChangeArrowheads="1"/>
          </p:cNvSpPr>
          <p:nvPr/>
        </p:nvSpPr>
        <p:spPr bwMode="auto">
          <a:xfrm>
            <a:off x="330200" y="1249363"/>
            <a:ext cx="8534400" cy="374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19088" indent="-319088">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Font typeface="Wingdings" panose="05000000000000000000" pitchFamily="2" charset="2"/>
              <a:buChar char="§"/>
            </a:pPr>
            <a:r>
              <a:rPr lang="en-US" altLang="en-US" dirty="0">
                <a:solidFill>
                  <a:srgbClr val="000000"/>
                </a:solidFill>
              </a:rPr>
              <a:t>A distribution is </a:t>
            </a:r>
            <a:r>
              <a:rPr lang="en-US" altLang="en-US" b="1" dirty="0">
                <a:solidFill>
                  <a:srgbClr val="800000"/>
                </a:solidFill>
              </a:rPr>
              <a:t>symmetric</a:t>
            </a:r>
            <a:r>
              <a:rPr lang="en-US" altLang="en-US" dirty="0">
                <a:solidFill>
                  <a:srgbClr val="800000"/>
                </a:solidFill>
              </a:rPr>
              <a:t> </a:t>
            </a:r>
            <a:r>
              <a:rPr lang="en-US" altLang="en-US" dirty="0">
                <a:solidFill>
                  <a:srgbClr val="000000"/>
                </a:solidFill>
              </a:rPr>
              <a:t>if the right and left sides of the graph are approximately mirror images of each other.</a:t>
            </a:r>
          </a:p>
          <a:p>
            <a:pPr eaLnBrk="1" hangingPunct="1">
              <a:spcBef>
                <a:spcPct val="40000"/>
              </a:spcBef>
              <a:buFont typeface="Wingdings" panose="05000000000000000000" pitchFamily="2" charset="2"/>
              <a:buChar char="§"/>
            </a:pPr>
            <a:r>
              <a:rPr lang="en-US" altLang="en-US" dirty="0">
                <a:solidFill>
                  <a:srgbClr val="000000"/>
                </a:solidFill>
              </a:rPr>
              <a:t>A distribution is </a:t>
            </a:r>
            <a:r>
              <a:rPr lang="en-US" altLang="en-US" b="1" dirty="0">
                <a:solidFill>
                  <a:srgbClr val="800000"/>
                </a:solidFill>
              </a:rPr>
              <a:t>skewed to the right </a:t>
            </a:r>
            <a:r>
              <a:rPr lang="en-US" altLang="en-US" dirty="0">
                <a:solidFill>
                  <a:srgbClr val="000000"/>
                </a:solidFill>
              </a:rPr>
              <a:t>(right-skewed) if its right tail is substantially longer than its left tail.</a:t>
            </a:r>
          </a:p>
          <a:p>
            <a:pPr eaLnBrk="1" hangingPunct="1">
              <a:spcBef>
                <a:spcPct val="40000"/>
              </a:spcBef>
              <a:buFont typeface="Wingdings" panose="05000000000000000000" pitchFamily="2" charset="2"/>
              <a:buChar char="§"/>
            </a:pPr>
            <a:r>
              <a:rPr lang="en-US" altLang="en-US" dirty="0">
                <a:solidFill>
                  <a:srgbClr val="000000"/>
                </a:solidFill>
              </a:rPr>
              <a:t>A distribution is </a:t>
            </a:r>
            <a:r>
              <a:rPr lang="en-US" altLang="en-US" b="1" dirty="0">
                <a:solidFill>
                  <a:srgbClr val="800000"/>
                </a:solidFill>
              </a:rPr>
              <a:t>skewed to the left </a:t>
            </a:r>
            <a:r>
              <a:rPr lang="en-US" altLang="en-US" dirty="0">
                <a:solidFill>
                  <a:srgbClr val="000000"/>
                </a:solidFill>
              </a:rPr>
              <a:t>(left-skewed) its left tail is substantially longer than its right tail.</a:t>
            </a:r>
          </a:p>
        </p:txBody>
      </p:sp>
      <p:sp>
        <p:nvSpPr>
          <p:cNvPr id="7" name="TextBox 6"/>
          <p:cNvSpPr txBox="1">
            <a:spLocks noChangeArrowheads="1"/>
          </p:cNvSpPr>
          <p:nvPr/>
        </p:nvSpPr>
        <p:spPr bwMode="auto">
          <a:xfrm>
            <a:off x="768350" y="4044822"/>
            <a:ext cx="1520825" cy="306388"/>
          </a:xfrm>
          <a:prstGeom prst="rect">
            <a:avLst/>
          </a:prstGeom>
          <a:solidFill>
            <a:srgbClr val="D2DA7A"/>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p>
            <a:pPr algn="ctr" eaLnBrk="1" hangingPunct="1">
              <a:defRPr/>
            </a:pPr>
            <a:r>
              <a:rPr lang="en-US" sz="1400" b="1" dirty="0">
                <a:solidFill>
                  <a:srgbClr val="000000"/>
                </a:solidFill>
                <a:latin typeface="+mn-lt"/>
                <a:ea typeface="+mn-ea"/>
              </a:rPr>
              <a:t>Symmetric</a:t>
            </a:r>
          </a:p>
        </p:txBody>
      </p:sp>
      <p:graphicFrame>
        <p:nvGraphicFramePr>
          <p:cNvPr id="4" name="Object 4" descr="The image shows a symmetric distribution with the right and the left sides of the graph appearing mirror images of each other."/>
          <p:cNvGraphicFramePr>
            <a:graphicFrameLocks/>
          </p:cNvGraphicFramePr>
          <p:nvPr>
            <p:extLst>
              <p:ext uri="{D42A27DB-BD31-4B8C-83A1-F6EECF244321}">
                <p14:modId xmlns:p14="http://schemas.microsoft.com/office/powerpoint/2010/main" val="999011315"/>
              </p:ext>
            </p:extLst>
          </p:nvPr>
        </p:nvGraphicFramePr>
        <p:xfrm>
          <a:off x="399754" y="4356238"/>
          <a:ext cx="2651760" cy="164782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a:spLocks noChangeArrowheads="1"/>
          </p:cNvSpPr>
          <p:nvPr/>
        </p:nvSpPr>
        <p:spPr bwMode="auto">
          <a:xfrm>
            <a:off x="3793331" y="4039932"/>
            <a:ext cx="1557337" cy="307975"/>
          </a:xfrm>
          <a:prstGeom prst="rect">
            <a:avLst/>
          </a:prstGeom>
          <a:solidFill>
            <a:srgbClr val="D2DA7A"/>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p>
            <a:pPr algn="ctr" eaLnBrk="1" hangingPunct="1">
              <a:defRPr/>
            </a:pPr>
            <a:r>
              <a:rPr lang="en-US" sz="1400" b="1" dirty="0">
                <a:solidFill>
                  <a:srgbClr val="000000"/>
                </a:solidFill>
                <a:latin typeface="+mn-lt"/>
                <a:ea typeface="+mn-ea"/>
              </a:rPr>
              <a:t>Left-skewed</a:t>
            </a:r>
          </a:p>
        </p:txBody>
      </p:sp>
      <p:graphicFrame>
        <p:nvGraphicFramePr>
          <p:cNvPr id="2" name="Object 3" descr="The image shows a right-skewed distribution with the right side of the graph much longer than the left side, which means right side contains half of the observations with larger values."/>
          <p:cNvGraphicFramePr>
            <a:graphicFrameLocks/>
          </p:cNvGraphicFramePr>
          <p:nvPr>
            <p:extLst>
              <p:ext uri="{D42A27DB-BD31-4B8C-83A1-F6EECF244321}">
                <p14:modId xmlns:p14="http://schemas.microsoft.com/office/powerpoint/2010/main" val="2238606994"/>
              </p:ext>
            </p:extLst>
          </p:nvPr>
        </p:nvGraphicFramePr>
        <p:xfrm>
          <a:off x="3246120" y="4354513"/>
          <a:ext cx="2651760" cy="164592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a:spLocks noChangeArrowheads="1"/>
          </p:cNvSpPr>
          <p:nvPr/>
        </p:nvSpPr>
        <p:spPr bwMode="auto">
          <a:xfrm>
            <a:off x="6626225" y="4048125"/>
            <a:ext cx="1630363" cy="306388"/>
          </a:xfrm>
          <a:prstGeom prst="rect">
            <a:avLst/>
          </a:prstGeom>
          <a:solidFill>
            <a:srgbClr val="D2DA7A"/>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p>
            <a:pPr algn="ctr" eaLnBrk="1" hangingPunct="1">
              <a:defRPr/>
            </a:pPr>
            <a:r>
              <a:rPr lang="en-US" sz="1400" b="1" dirty="0">
                <a:solidFill>
                  <a:srgbClr val="000000"/>
                </a:solidFill>
                <a:latin typeface="+mn-lt"/>
                <a:ea typeface="+mn-ea"/>
              </a:rPr>
              <a:t>Right-skewed</a:t>
            </a:r>
          </a:p>
        </p:txBody>
      </p:sp>
      <p:graphicFrame>
        <p:nvGraphicFramePr>
          <p:cNvPr id="3" name="Object 4" descr="The image shows a left-skewed distribution with the left side of the graph much longer than the right side, which means left side contains half of the observations with larger values."/>
          <p:cNvGraphicFramePr>
            <a:graphicFrameLocks/>
          </p:cNvGraphicFramePr>
          <p:nvPr>
            <p:extLst>
              <p:ext uri="{D42A27DB-BD31-4B8C-83A1-F6EECF244321}">
                <p14:modId xmlns:p14="http://schemas.microsoft.com/office/powerpoint/2010/main" val="470034497"/>
              </p:ext>
            </p:extLst>
          </p:nvPr>
        </p:nvGraphicFramePr>
        <p:xfrm>
          <a:off x="6167438" y="4354513"/>
          <a:ext cx="2651760" cy="164592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nodeType="afterGroup">
                            <p:stCondLst>
                              <p:cond delay="1000"/>
                            </p:stCondLst>
                            <p:childTnLst>
                              <p:par>
                                <p:cTn id="9" presetID="31"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style.rotation</p:attrName>
                                        </p:attrNameLst>
                                      </p:cBhvr>
                                      <p:tavLst>
                                        <p:tav tm="0">
                                          <p:val>
                                            <p:fltVal val="90"/>
                                          </p:val>
                                        </p:tav>
                                        <p:tav tm="100000">
                                          <p:val>
                                            <p:fltVal val="0"/>
                                          </p:val>
                                        </p:tav>
                                      </p:tavLst>
                                    </p:anim>
                                    <p:animEffect transition="in" filter="fade">
                                      <p:cBhvr>
                                        <p:cTn id="14" dur="1000"/>
                                        <p:tgtEl>
                                          <p:spTgt spid="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par>
                          <p:cTn id="20" fill="hold" nodeType="afterGroup">
                            <p:stCondLst>
                              <p:cond delay="1000"/>
                            </p:stCondLst>
                            <p:childTnLst>
                              <p:par>
                                <p:cTn id="21" presetID="31"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1000" fill="hold"/>
                                        <p:tgtEl>
                                          <p:spTgt spid="2"/>
                                        </p:tgtEl>
                                        <p:attrNameLst>
                                          <p:attrName>ppt_w</p:attrName>
                                        </p:attrNameLst>
                                      </p:cBhvr>
                                      <p:tavLst>
                                        <p:tav tm="0">
                                          <p:val>
                                            <p:fltVal val="0"/>
                                          </p:val>
                                        </p:tav>
                                        <p:tav tm="100000">
                                          <p:val>
                                            <p:strVal val="#ppt_w"/>
                                          </p:val>
                                        </p:tav>
                                      </p:tavLst>
                                    </p:anim>
                                    <p:anim calcmode="lin" valueType="num">
                                      <p:cBhvr>
                                        <p:cTn id="24" dur="1000" fill="hold"/>
                                        <p:tgtEl>
                                          <p:spTgt spid="2"/>
                                        </p:tgtEl>
                                        <p:attrNameLst>
                                          <p:attrName>ppt_h</p:attrName>
                                        </p:attrNameLst>
                                      </p:cBhvr>
                                      <p:tavLst>
                                        <p:tav tm="0">
                                          <p:val>
                                            <p:fltVal val="0"/>
                                          </p:val>
                                        </p:tav>
                                        <p:tav tm="100000">
                                          <p:val>
                                            <p:strVal val="#ppt_h"/>
                                          </p:val>
                                        </p:tav>
                                      </p:tavLst>
                                    </p:anim>
                                    <p:anim calcmode="lin" valueType="num">
                                      <p:cBhvr>
                                        <p:cTn id="25" dur="1000" fill="hold"/>
                                        <p:tgtEl>
                                          <p:spTgt spid="2"/>
                                        </p:tgtEl>
                                        <p:attrNameLst>
                                          <p:attrName>style.rotation</p:attrName>
                                        </p:attrNameLst>
                                      </p:cBhvr>
                                      <p:tavLst>
                                        <p:tav tm="0">
                                          <p:val>
                                            <p:fltVal val="90"/>
                                          </p:val>
                                        </p:tav>
                                        <p:tav tm="100000">
                                          <p:val>
                                            <p:fltVal val="0"/>
                                          </p:val>
                                        </p:tav>
                                      </p:tavLst>
                                    </p:anim>
                                    <p:animEffect transition="in" filter="fade">
                                      <p:cBhvr>
                                        <p:cTn id="26" dur="1000"/>
                                        <p:tgtEl>
                                          <p:spTgt spid="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childTnLst>
                                </p:cTn>
                              </p:par>
                            </p:childTnLst>
                          </p:cTn>
                        </p:par>
                        <p:par>
                          <p:cTn id="32" fill="hold" nodeType="afterGroup">
                            <p:stCondLst>
                              <p:cond delay="1000"/>
                            </p:stCondLst>
                            <p:childTnLst>
                              <p:par>
                                <p:cTn id="33" presetID="31" presetClass="entr" presetSubtype="0"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1000" fill="hold"/>
                                        <p:tgtEl>
                                          <p:spTgt spid="3"/>
                                        </p:tgtEl>
                                        <p:attrNameLst>
                                          <p:attrName>ppt_w</p:attrName>
                                        </p:attrNameLst>
                                      </p:cBhvr>
                                      <p:tavLst>
                                        <p:tav tm="0">
                                          <p:val>
                                            <p:fltVal val="0"/>
                                          </p:val>
                                        </p:tav>
                                        <p:tav tm="100000">
                                          <p:val>
                                            <p:strVal val="#ppt_w"/>
                                          </p:val>
                                        </p:tav>
                                      </p:tavLst>
                                    </p:anim>
                                    <p:anim calcmode="lin" valueType="num">
                                      <p:cBhvr>
                                        <p:cTn id="36" dur="1000" fill="hold"/>
                                        <p:tgtEl>
                                          <p:spTgt spid="3"/>
                                        </p:tgtEl>
                                        <p:attrNameLst>
                                          <p:attrName>ppt_h</p:attrName>
                                        </p:attrNameLst>
                                      </p:cBhvr>
                                      <p:tavLst>
                                        <p:tav tm="0">
                                          <p:val>
                                            <p:fltVal val="0"/>
                                          </p:val>
                                        </p:tav>
                                        <p:tav tm="100000">
                                          <p:val>
                                            <p:strVal val="#ppt_h"/>
                                          </p:val>
                                        </p:tav>
                                      </p:tavLst>
                                    </p:anim>
                                    <p:anim calcmode="lin" valueType="num">
                                      <p:cBhvr>
                                        <p:cTn id="37" dur="1000" fill="hold"/>
                                        <p:tgtEl>
                                          <p:spTgt spid="3"/>
                                        </p:tgtEl>
                                        <p:attrNameLst>
                                          <p:attrName>style.rotation</p:attrName>
                                        </p:attrNameLst>
                                      </p:cBhvr>
                                      <p:tavLst>
                                        <p:tav tm="0">
                                          <p:val>
                                            <p:fltVal val="90"/>
                                          </p:val>
                                        </p:tav>
                                        <p:tav tm="100000">
                                          <p:val>
                                            <p:fltVal val="0"/>
                                          </p:val>
                                        </p:tav>
                                      </p:tavLst>
                                    </p:anim>
                                    <p:animEffect transition="in" filter="fade">
                                      <p:cBhvr>
                                        <p:cTn id="3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2" grpId="0">
        <p:bldAsOne/>
      </p:bldGraphic>
      <p:bldGraphic spid="3"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0CEB0B6E-7827-4DB5-BAFC-68DBC095134C}" type="slidenum">
              <a:rPr lang="en-US" altLang="en-US" smtClean="0"/>
              <a:pPr>
                <a:defRPr/>
              </a:pPr>
              <a:t>24</a:t>
            </a:fld>
            <a:endParaRPr lang="en-US" altLang="en-US" dirty="0"/>
          </a:p>
        </p:txBody>
      </p:sp>
      <p:pic>
        <p:nvPicPr>
          <p:cNvPr id="103426" name="Picture 2" descr="income left sk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514349"/>
            <a:ext cx="6553200" cy="5851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716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0CEB0B6E-7827-4DB5-BAFC-68DBC095134C}" type="slidenum">
              <a:rPr lang="en-US" altLang="en-US" smtClean="0"/>
              <a:pPr>
                <a:defRPr/>
              </a:pPr>
              <a:t>25</a:t>
            </a:fld>
            <a:endParaRPr lang="en-US" altLang="en-US" dirty="0"/>
          </a:p>
        </p:txBody>
      </p:sp>
      <p:pic>
        <p:nvPicPr>
          <p:cNvPr id="104450" name="Picture 2" descr="Age at death of Australian males in 2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762000"/>
            <a:ext cx="5124450" cy="50863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6553200"/>
            <a:ext cx="8153400" cy="246221"/>
          </a:xfrm>
          <a:prstGeom prst="rect">
            <a:avLst/>
          </a:prstGeom>
        </p:spPr>
        <p:txBody>
          <a:bodyPr wrap="square">
            <a:spAutoFit/>
          </a:bodyPr>
          <a:lstStyle/>
          <a:p>
            <a:r>
              <a:rPr lang="en-US" sz="1000" dirty="0"/>
              <a:t>https://stats.stackexchange.com/questions/89179/real-life-examples-of-distributions-with-negative-skewness/89670</a:t>
            </a:r>
          </a:p>
        </p:txBody>
      </p:sp>
    </p:spTree>
    <p:extLst>
      <p:ext uri="{BB962C8B-B14F-4D97-AF65-F5344CB8AC3E}">
        <p14:creationId xmlns:p14="http://schemas.microsoft.com/office/powerpoint/2010/main" val="2907079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Outliers</a:t>
            </a:r>
            <a:endParaRPr lang="en-US" dirty="0"/>
          </a:p>
        </p:txBody>
      </p:sp>
      <p:sp>
        <p:nvSpPr>
          <p:cNvPr id="48135" name="Rectangle 11"/>
          <p:cNvSpPr>
            <a:spLocks noGrp="1" noChangeArrowheads="1"/>
          </p:cNvSpPr>
          <p:nvPr>
            <p:ph type="body" idx="4294967295"/>
          </p:nvPr>
        </p:nvSpPr>
        <p:spPr>
          <a:xfrm>
            <a:off x="284163" y="1009292"/>
            <a:ext cx="8791575" cy="742134"/>
          </a:xfrm>
        </p:spPr>
        <p:txBody>
          <a:bodyPr/>
          <a:lstStyle/>
          <a:p>
            <a:pPr marL="0" indent="0" eaLnBrk="1" hangingPunct="1">
              <a:lnSpc>
                <a:spcPct val="120000"/>
              </a:lnSpc>
              <a:buFont typeface="Wingdings" panose="05000000000000000000" pitchFamily="2" charset="2"/>
              <a:buNone/>
            </a:pPr>
            <a:r>
              <a:rPr lang="en-US" altLang="en-US" sz="1800" dirty="0">
                <a:solidFill>
                  <a:schemeClr val="tx1"/>
                </a:solidFill>
                <a:ea typeface="ＭＳ Ｐゴシック" panose="020B0600070205080204" pitchFamily="34" charset="-128"/>
              </a:rPr>
              <a:t>An important kind of deviation is an </a:t>
            </a:r>
            <a:r>
              <a:rPr lang="en-US" altLang="en-US" sz="1800" b="1" dirty="0">
                <a:solidFill>
                  <a:srgbClr val="800000"/>
                </a:solidFill>
                <a:ea typeface="ＭＳ Ｐゴシック" panose="020B0600070205080204" pitchFamily="34" charset="-128"/>
              </a:rPr>
              <a:t>outlier</a:t>
            </a:r>
            <a:r>
              <a:rPr lang="en-US" altLang="en-US" sz="1800" b="1" dirty="0">
                <a:solidFill>
                  <a:srgbClr val="76330A"/>
                </a:solidFill>
                <a:ea typeface="ＭＳ Ｐゴシック" panose="020B0600070205080204" pitchFamily="34" charset="-128"/>
              </a:rPr>
              <a:t>.</a:t>
            </a:r>
            <a:r>
              <a:rPr lang="en-US" altLang="en-US" sz="1800" b="1" dirty="0">
                <a:solidFill>
                  <a:schemeClr val="tx1"/>
                </a:solidFill>
                <a:ea typeface="ＭＳ Ｐゴシック" panose="020B0600070205080204" pitchFamily="34" charset="-128"/>
              </a:rPr>
              <a:t> </a:t>
            </a:r>
            <a:r>
              <a:rPr lang="en-US" altLang="en-US" sz="1800" dirty="0">
                <a:solidFill>
                  <a:schemeClr val="tx1"/>
                </a:solidFill>
                <a:ea typeface="ＭＳ Ｐゴシック" panose="020B0600070205080204" pitchFamily="34" charset="-128"/>
              </a:rPr>
              <a:t>Outliers</a:t>
            </a:r>
            <a:r>
              <a:rPr lang="en-US" altLang="en-US" sz="1800" b="1" dirty="0">
                <a:solidFill>
                  <a:schemeClr val="tx1"/>
                </a:solidFill>
                <a:ea typeface="ＭＳ Ｐゴシック" panose="020B0600070205080204" pitchFamily="34" charset="-128"/>
              </a:rPr>
              <a:t> </a:t>
            </a:r>
            <a:r>
              <a:rPr lang="en-US" altLang="en-US" sz="1800" dirty="0">
                <a:solidFill>
                  <a:schemeClr val="tx1"/>
                </a:solidFill>
                <a:ea typeface="ＭＳ Ｐゴシック" panose="020B0600070205080204" pitchFamily="34" charset="-128"/>
              </a:rPr>
              <a:t>are observations that lie outside the overall pattern of a distribution. Always look for outliers and try to explain them.</a:t>
            </a:r>
          </a:p>
        </p:txBody>
      </p:sp>
      <p:grpSp>
        <p:nvGrpSpPr>
          <p:cNvPr id="2" name="Group 18" descr="The histogram shows &quot;Percent of state residents aged 65 and over&quot; on the x-axis, and &quot;number of states&quot; on the y-axis. The distribution of IQ scores appear to be normal, however, it depicts two outliers. The x-axis shows markings 5, 6, 8, 10, 12, 14, 16, 18 and 19 in intervals of 1, and the y-axis shows markings 0 to 12 in intervals of 2. The peak of the graph show 15 marking on the x-axis, and correspond to 13 states on the y-axis. Overall pattern is symmetrical except for two outliers or states &quot;Alaska&quot; and &quot;Florida.&quot; The bar for Alaska and Florida state shows &quot;5-6&quot; and &quot;18-19&quot; interval, respectively, with a height of 1 for both states. There is a gap of 2 percent appears between Alaska and symmetric graph as well as between symmetric graph and Florida."/>
          <p:cNvGrpSpPr>
            <a:grpSpLocks/>
          </p:cNvGrpSpPr>
          <p:nvPr/>
        </p:nvGrpSpPr>
        <p:grpSpPr bwMode="auto">
          <a:xfrm>
            <a:off x="3402013" y="2025650"/>
            <a:ext cx="5535613" cy="4375150"/>
            <a:chOff x="2143" y="1488"/>
            <a:chExt cx="3487" cy="2784"/>
          </a:xfrm>
        </p:grpSpPr>
        <p:sp>
          <p:nvSpPr>
            <p:cNvPr id="48138" name="Rectangle 17"/>
            <p:cNvSpPr>
              <a:spLocks noChangeArrowheads="1"/>
            </p:cNvSpPr>
            <p:nvPr/>
          </p:nvSpPr>
          <p:spPr bwMode="auto">
            <a:xfrm>
              <a:off x="2400" y="1536"/>
              <a:ext cx="3168" cy="2448"/>
            </a:xfrm>
            <a:prstGeom prst="rect">
              <a:avLst/>
            </a:prstGeom>
            <a:solidFill>
              <a:srgbClr val="FFCC66"/>
            </a:solidFill>
            <a:ln w="9525">
              <a:solidFill>
                <a:schemeClr val="tx1"/>
              </a:solidFill>
              <a:miter lim="800000"/>
              <a:headEnd/>
              <a:tailEnd/>
            </a:ln>
          </p:spPr>
          <p:txBody>
            <a:bodyPr wrap="none" anchor="ct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endParaRPr lang="en-US" altLang="en-US" sz="1800">
                <a:solidFill>
                  <a:schemeClr val="tx1"/>
                </a:solidFill>
              </a:endParaRPr>
            </a:p>
          </p:txBody>
        </p:sp>
        <p:pic>
          <p:nvPicPr>
            <p:cNvPr id="48139" name="Picture 15" descr="F01-02"/>
            <p:cNvPicPr>
              <a:picLocks noChangeAspect="1" noChangeArrowheads="1"/>
            </p:cNvPicPr>
            <p:nvPr/>
          </p:nvPicPr>
          <p:blipFill rotWithShape="1">
            <a:blip r:embed="rId3">
              <a:clrChange>
                <a:clrFrom>
                  <a:srgbClr val="9D639D"/>
                </a:clrFrom>
                <a:clrTo>
                  <a:srgbClr val="9D639D">
                    <a:alpha val="0"/>
                  </a:srgbClr>
                </a:clrTo>
              </a:clrChange>
              <a:extLst>
                <a:ext uri="{28A0092B-C50C-407E-A947-70E740481C1C}">
                  <a14:useLocalDpi xmlns:a14="http://schemas.microsoft.com/office/drawing/2010/main" val="0"/>
                </a:ext>
              </a:extLst>
            </a:blip>
            <a:srcRect l="390" r="464"/>
            <a:stretch/>
          </p:blipFill>
          <p:spPr bwMode="auto">
            <a:xfrm>
              <a:off x="2143" y="1488"/>
              <a:ext cx="3487" cy="2784"/>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1275908" name="Line 4" descr="Arrow pointing to Alaska"/>
          <p:cNvSpPr>
            <a:spLocks noChangeShapeType="1"/>
          </p:cNvSpPr>
          <p:nvPr/>
        </p:nvSpPr>
        <p:spPr bwMode="auto">
          <a:xfrm flipH="1">
            <a:off x="4235450" y="4721225"/>
            <a:ext cx="0" cy="8001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75909" name="Line 5" descr="Arrow pointing to Florida"/>
          <p:cNvSpPr>
            <a:spLocks noChangeShapeType="1"/>
          </p:cNvSpPr>
          <p:nvPr/>
        </p:nvSpPr>
        <p:spPr bwMode="auto">
          <a:xfrm>
            <a:off x="8604250" y="4730750"/>
            <a:ext cx="0" cy="8001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75910" name="Text Box 6"/>
          <p:cNvSpPr txBox="1">
            <a:spLocks noChangeArrowheads="1"/>
          </p:cNvSpPr>
          <p:nvPr/>
        </p:nvSpPr>
        <p:spPr bwMode="auto">
          <a:xfrm>
            <a:off x="4006850" y="4424363"/>
            <a:ext cx="869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800" dirty="0">
                <a:solidFill>
                  <a:schemeClr val="tx1"/>
                </a:solidFill>
              </a:rPr>
              <a:t>Alaska</a:t>
            </a:r>
          </a:p>
        </p:txBody>
      </p:sp>
      <p:sp>
        <p:nvSpPr>
          <p:cNvPr id="1275911" name="Text Box 7"/>
          <p:cNvSpPr txBox="1">
            <a:spLocks noChangeArrowheads="1"/>
          </p:cNvSpPr>
          <p:nvPr/>
        </p:nvSpPr>
        <p:spPr bwMode="auto">
          <a:xfrm>
            <a:off x="8054976" y="4424363"/>
            <a:ext cx="882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800" dirty="0">
                <a:solidFill>
                  <a:schemeClr val="tx1"/>
                </a:solidFill>
              </a:rPr>
              <a:t>Florida</a:t>
            </a:r>
          </a:p>
        </p:txBody>
      </p:sp>
      <p:sp>
        <p:nvSpPr>
          <p:cNvPr id="1275918" name="Text Box 14"/>
          <p:cNvSpPr txBox="1">
            <a:spLocks noChangeArrowheads="1"/>
          </p:cNvSpPr>
          <p:nvPr/>
        </p:nvSpPr>
        <p:spPr bwMode="auto">
          <a:xfrm>
            <a:off x="284163" y="1920875"/>
            <a:ext cx="2971800" cy="438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lnSpc>
                <a:spcPct val="120000"/>
              </a:lnSpc>
              <a:spcBef>
                <a:spcPct val="0"/>
              </a:spcBef>
              <a:buClrTx/>
              <a:buSzTx/>
              <a:buFontTx/>
              <a:buNone/>
            </a:pPr>
            <a:r>
              <a:rPr lang="en-US" altLang="en-US" sz="1800" dirty="0">
                <a:solidFill>
                  <a:schemeClr val="tx1"/>
                </a:solidFill>
              </a:rPr>
              <a:t>The overall pattern is fairly symmetrical except for two states that clearly do not belong to the main pattern. Alaska and Florida have unusually small and large </a:t>
            </a:r>
            <a:r>
              <a:rPr lang="en-US" altLang="en-US" sz="1800" dirty="0" err="1">
                <a:solidFill>
                  <a:schemeClr val="tx1"/>
                </a:solidFill>
              </a:rPr>
              <a:t>percents</a:t>
            </a:r>
            <a:r>
              <a:rPr lang="en-US" altLang="en-US" sz="1800" dirty="0">
                <a:solidFill>
                  <a:schemeClr val="tx1"/>
                </a:solidFill>
              </a:rPr>
              <a:t>, respectively, of elderly residents in their populations.</a:t>
            </a:r>
          </a:p>
          <a:p>
            <a:pPr eaLnBrk="1" hangingPunct="1">
              <a:lnSpc>
                <a:spcPct val="120000"/>
              </a:lnSpc>
              <a:spcBef>
                <a:spcPct val="0"/>
              </a:spcBef>
              <a:buClrTx/>
              <a:buSzTx/>
              <a:buFontTx/>
              <a:buNone/>
            </a:pPr>
            <a:endParaRPr lang="en-US" altLang="en-US" sz="1800" dirty="0">
              <a:solidFill>
                <a:schemeClr val="tx1"/>
              </a:solidFill>
            </a:endParaRPr>
          </a:p>
          <a:p>
            <a:pPr eaLnBrk="1" hangingPunct="1">
              <a:lnSpc>
                <a:spcPct val="120000"/>
              </a:lnSpc>
              <a:spcBef>
                <a:spcPct val="0"/>
              </a:spcBef>
              <a:buClrTx/>
              <a:buSzTx/>
              <a:buFontTx/>
              <a:buNone/>
            </a:pPr>
            <a:r>
              <a:rPr lang="en-US" altLang="en-US" sz="1800" dirty="0">
                <a:solidFill>
                  <a:srgbClr val="FF0000"/>
                </a:solidFill>
              </a:rPr>
              <a:t>A large gap may indicate a possible outlier.</a:t>
            </a:r>
          </a:p>
          <a:p>
            <a:pPr eaLnBrk="1" hangingPunct="1">
              <a:lnSpc>
                <a:spcPct val="120000"/>
              </a:lnSpc>
              <a:spcBef>
                <a:spcPct val="0"/>
              </a:spcBef>
              <a:buClrTx/>
              <a:buSzTx/>
              <a:buFontTx/>
              <a:buNone/>
            </a:pPr>
            <a:endParaRPr lang="en-US" altLang="en-US" sz="18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7590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7590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759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7591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759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5908" grpId="0" animBg="1"/>
      <p:bldP spid="1275909" grpId="0" animBg="1"/>
      <p:bldP spid="1275910" grpId="0"/>
      <p:bldP spid="1275911" grpId="0"/>
      <p:bldP spid="12759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Plots 1</a:t>
            </a:r>
          </a:p>
        </p:txBody>
      </p:sp>
      <p:sp>
        <p:nvSpPr>
          <p:cNvPr id="5017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878AA2BE-A530-411C-A26D-0C1A9C74C7A7}" type="slidenum">
              <a:rPr lang="en-US" altLang="en-US" sz="1200" smtClean="0">
                <a:solidFill>
                  <a:schemeClr val="accent1"/>
                </a:solidFill>
              </a:rPr>
              <a:pPr>
                <a:lnSpc>
                  <a:spcPct val="80000"/>
                </a:lnSpc>
                <a:spcBef>
                  <a:spcPct val="0"/>
                </a:spcBef>
                <a:buClrTx/>
                <a:buSzTx/>
                <a:buFontTx/>
                <a:buNone/>
              </a:pPr>
              <a:t>27</a:t>
            </a:fld>
            <a:endParaRPr lang="en-US" altLang="en-US" sz="1200">
              <a:solidFill>
                <a:schemeClr val="accent1"/>
              </a:solidFill>
            </a:endParaRPr>
          </a:p>
        </p:txBody>
      </p:sp>
      <p:sp>
        <p:nvSpPr>
          <p:cNvPr id="50179" name="Rectangle 3"/>
          <p:cNvSpPr>
            <a:spLocks noGrp="1" noChangeArrowheads="1"/>
          </p:cNvSpPr>
          <p:nvPr>
            <p:ph sz="quarter" idx="4294967295"/>
          </p:nvPr>
        </p:nvSpPr>
        <p:spPr>
          <a:xfrm>
            <a:off x="495300" y="1552575"/>
            <a:ext cx="8153400" cy="3752850"/>
          </a:xfrm>
        </p:spPr>
        <p:txBody>
          <a:bodyPr/>
          <a:lstStyle/>
          <a:p>
            <a:pPr eaLnBrk="1" hangingPunct="1">
              <a:lnSpc>
                <a:spcPct val="110000"/>
              </a:lnSpc>
              <a:buFont typeface="Wingdings 2" panose="05020102010507070707" pitchFamily="18" charset="2"/>
              <a:buNone/>
            </a:pPr>
            <a:r>
              <a:rPr lang="en-US" altLang="en-US" sz="2400" dirty="0">
                <a:solidFill>
                  <a:schemeClr val="tx1"/>
                </a:solidFill>
                <a:ea typeface="ＭＳ Ｐゴシック" panose="020B0600070205080204" pitchFamily="34" charset="-128"/>
              </a:rPr>
              <a:t>A </a:t>
            </a:r>
            <a:r>
              <a:rPr lang="en-US" altLang="en-US" sz="2400" b="1" dirty="0">
                <a:solidFill>
                  <a:srgbClr val="800000"/>
                </a:solidFill>
                <a:ea typeface="ＭＳ Ｐゴシック" panose="020B0600070205080204" pitchFamily="34" charset="-128"/>
              </a:rPr>
              <a:t>time plot </a:t>
            </a:r>
            <a:r>
              <a:rPr lang="en-US" altLang="en-US" sz="2400" dirty="0">
                <a:solidFill>
                  <a:schemeClr val="tx1"/>
                </a:solidFill>
                <a:ea typeface="ＭＳ Ｐゴシック" panose="020B0600070205080204" pitchFamily="34" charset="-128"/>
              </a:rPr>
              <a:t>shows behavior over time.</a:t>
            </a:r>
          </a:p>
          <a:p>
            <a:pPr lvl="1" eaLnBrk="1" hangingPunct="1">
              <a:lnSpc>
                <a:spcPct val="110000"/>
              </a:lnSpc>
              <a:buClr>
                <a:schemeClr val="accent1"/>
              </a:buClr>
              <a:buSzPct val="75000"/>
              <a:buFont typeface="Wingdings" panose="05000000000000000000" pitchFamily="2" charset="2"/>
              <a:buChar char="§"/>
            </a:pPr>
            <a:r>
              <a:rPr lang="en-US" altLang="en-US" sz="2200" dirty="0">
                <a:solidFill>
                  <a:schemeClr val="tx1"/>
                </a:solidFill>
                <a:ea typeface="ＭＳ Ｐゴシック" panose="020B0600070205080204" pitchFamily="34" charset="-128"/>
              </a:rPr>
              <a:t>Time is always on the horizontal axis, and the variable being measured is on the vertical axis.</a:t>
            </a:r>
          </a:p>
          <a:p>
            <a:pPr lvl="1" eaLnBrk="1" hangingPunct="1">
              <a:lnSpc>
                <a:spcPct val="110000"/>
              </a:lnSpc>
              <a:buClr>
                <a:schemeClr val="accent1"/>
              </a:buClr>
              <a:buSzPct val="75000"/>
              <a:buFont typeface="Wingdings" panose="05000000000000000000" pitchFamily="2" charset="2"/>
              <a:buChar char="§"/>
            </a:pPr>
            <a:r>
              <a:rPr lang="en-US" altLang="en-US" sz="2200" dirty="0">
                <a:solidFill>
                  <a:schemeClr val="tx1"/>
                </a:solidFill>
                <a:ea typeface="ＭＳ Ｐゴシック" panose="020B0600070205080204" pitchFamily="34" charset="-128"/>
              </a:rPr>
              <a:t>Look for an overall pattern (trend) and deviations from this trend. Connecting the data points by lines may emphasize this trend.</a:t>
            </a:r>
          </a:p>
          <a:p>
            <a:pPr lvl="1" eaLnBrk="1" hangingPunct="1">
              <a:lnSpc>
                <a:spcPct val="110000"/>
              </a:lnSpc>
              <a:buClr>
                <a:schemeClr val="accent1"/>
              </a:buClr>
              <a:buSzPct val="75000"/>
              <a:buFont typeface="Wingdings" panose="05000000000000000000" pitchFamily="2" charset="2"/>
              <a:buChar char="§"/>
            </a:pPr>
            <a:r>
              <a:rPr lang="en-US" altLang="en-US" sz="2200" dirty="0">
                <a:solidFill>
                  <a:schemeClr val="tx1"/>
                </a:solidFill>
                <a:ea typeface="ＭＳ Ｐゴシック" panose="020B0600070205080204" pitchFamily="34" charset="-128"/>
              </a:rPr>
              <a:t>Look for patterns that repeat at known regular intervals (seasonal variations) – COVID-19 confirmed cases</a:t>
            </a: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Plots 2</a:t>
            </a:r>
          </a:p>
        </p:txBody>
      </p:sp>
      <p:sp>
        <p:nvSpPr>
          <p:cNvPr id="5222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F044B974-C049-4ABC-AA70-CF0A859EA47E}" type="slidenum">
              <a:rPr lang="en-US" altLang="en-US" sz="1200" smtClean="0">
                <a:solidFill>
                  <a:schemeClr val="accent1"/>
                </a:solidFill>
              </a:rPr>
              <a:pPr>
                <a:lnSpc>
                  <a:spcPct val="80000"/>
                </a:lnSpc>
                <a:spcBef>
                  <a:spcPct val="0"/>
                </a:spcBef>
                <a:buClrTx/>
                <a:buSzTx/>
                <a:buFontTx/>
                <a:buNone/>
              </a:pPr>
              <a:t>28</a:t>
            </a:fld>
            <a:endParaRPr lang="en-US" altLang="en-US" sz="1200">
              <a:solidFill>
                <a:schemeClr val="accent1"/>
              </a:solidFill>
            </a:endParaRPr>
          </a:p>
        </p:txBody>
      </p:sp>
      <p:pic>
        <p:nvPicPr>
          <p:cNvPr id="52230" name="Picture 3" descr="The timeplot shows &quot;Year&quot; on the x-axis, and &quot;Retail price of fresh oranges&quot; on the y-axis. The x-axis shows years that range from 1992 to 2002 in intervals of 1 year, and the y-axis range from 150 to 400 in intervals of 50. There are 9 peaks appearing in the plot, with the highest peak depicting 425 retail price of fresh oranges during the period 1999-2000. The average height of peaks reflect a range from 275 to 325 in retail price during the period 1993 to 2002. "/>
          <p:cNvPicPr>
            <a:picLocks noChangeAspect="1" noChangeArrowheads="1"/>
          </p:cNvPicPr>
          <p:nvPr/>
        </p:nvPicPr>
        <p:blipFill rotWithShape="1">
          <a:blip r:embed="rId3">
            <a:extLst>
              <a:ext uri="{28A0092B-C50C-407E-A947-70E740481C1C}">
                <a14:useLocalDpi xmlns:a14="http://schemas.microsoft.com/office/drawing/2010/main" val="0"/>
              </a:ext>
            </a:extLst>
          </a:blip>
          <a:srcRect l="-274" r="-97"/>
          <a:stretch/>
        </p:blipFill>
        <p:spPr bwMode="auto">
          <a:xfrm>
            <a:off x="533400" y="2362200"/>
            <a:ext cx="3789405" cy="32464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2228" name="Picture 2" descr="The timeplot shows &quot;Academic Year&quot; on the x-axis, and &quot;Average tuition and fees&quot; on the y-axis. The x-axis shows years that range from 1970 to 2000 in intervals of 5 years, and the y-axis range from 0 to 20,000 in intervals of 2000. There are two curve lines appearing on the plot, one shows the readings for &quot;Public&quot; and the other shows the readings for &quot;Private.&quot; During the period 1980 to 2000, the private institutions' fees show an increasing or upward trend from 8000 to 17000 on the plot. However, during the same period there is a minute change in fees appearing for &quot;Public&quot; institutions, that is from 2000 to 4000 during the Academic year 1980 to 2000. For &quot;Public,&quot; the curve is approximately depicting stationary phase, parallel to the x-axis unlike the curve for &quot;Private&quot; which is sloping upward. "/>
          <p:cNvPicPr>
            <a:picLocks noChangeAspect="1" noChangeArrowheads="1"/>
          </p:cNvPicPr>
          <p:nvPr/>
        </p:nvPicPr>
        <p:blipFill rotWithShape="1">
          <a:blip r:embed="rId4">
            <a:extLst>
              <a:ext uri="{28A0092B-C50C-407E-A947-70E740481C1C}">
                <a14:useLocalDpi xmlns:a14="http://schemas.microsoft.com/office/drawing/2010/main" val="0"/>
              </a:ext>
            </a:extLst>
          </a:blip>
          <a:srcRect t="84" b="274"/>
          <a:stretch/>
        </p:blipFill>
        <p:spPr bwMode="auto">
          <a:xfrm>
            <a:off x="4648200" y="2294885"/>
            <a:ext cx="4141787" cy="3509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0CEB0B6E-7827-4DB5-BAFC-68DBC095134C}" type="slidenum">
              <a:rPr lang="en-US" altLang="en-US" smtClean="0"/>
              <a:pPr>
                <a:defRPr/>
              </a:pPr>
              <a:t>29</a:t>
            </a:fld>
            <a:endParaRPr lang="en-US" altLang="en-US" dirty="0"/>
          </a:p>
        </p:txBody>
      </p:sp>
      <p:pic>
        <p:nvPicPr>
          <p:cNvPr id="105474" name="Picture 2" descr="Lung cancer rates vs smoking ra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313" y="533400"/>
            <a:ext cx="8058438"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6112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0CEB0B6E-7827-4DB5-BAFC-68DBC095134C}" type="slidenum">
              <a:rPr lang="en-US" altLang="en-US" smtClean="0"/>
              <a:pPr>
                <a:defRPr/>
              </a:pPr>
              <a:t>30</a:t>
            </a:fld>
            <a:endParaRPr lang="en-US" altLang="en-US" dirty="0"/>
          </a:p>
        </p:txBody>
      </p:sp>
      <p:sp>
        <p:nvSpPr>
          <p:cNvPr id="3" name="Rectangle 2"/>
          <p:cNvSpPr/>
          <p:nvPr/>
        </p:nvSpPr>
        <p:spPr>
          <a:xfrm>
            <a:off x="228600" y="6364174"/>
            <a:ext cx="2419252" cy="276999"/>
          </a:xfrm>
          <a:prstGeom prst="rect">
            <a:avLst/>
          </a:prstGeom>
        </p:spPr>
        <p:txBody>
          <a:bodyPr wrap="none">
            <a:spAutoFit/>
          </a:bodyPr>
          <a:lstStyle/>
          <a:p>
            <a:r>
              <a:rPr lang="en-US" sz="1200" dirty="0"/>
              <a:t>https://ourworldindata.org/cancer</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201706"/>
            <a:ext cx="8509000" cy="6006353"/>
          </a:xfrm>
          <a:prstGeom prst="rect">
            <a:avLst/>
          </a:prstGeom>
        </p:spPr>
      </p:pic>
    </p:spTree>
    <p:extLst>
      <p:ext uri="{BB962C8B-B14F-4D97-AF65-F5344CB8AC3E}">
        <p14:creationId xmlns:p14="http://schemas.microsoft.com/office/powerpoint/2010/main" val="326832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2"/>
          <p:cNvSpPr>
            <a:spLocks noGrp="1"/>
          </p:cNvSpPr>
          <p:nvPr>
            <p:ph type="title"/>
          </p:nvPr>
        </p:nvSpPr>
        <p:spPr/>
        <p:txBody>
          <a:bodyPr anchor="t"/>
          <a:lstStyle/>
          <a:p>
            <a:pPr eaLnBrk="1" hangingPunct="1"/>
            <a:r>
              <a:rPr lang="en-US" altLang="en-US" b="1">
                <a:ea typeface="ＭＳ Ｐゴシック" panose="020B0600070205080204" pitchFamily="34" charset="-128"/>
              </a:rPr>
              <a:t>1.3 Describing Distributions with Numbers</a:t>
            </a:r>
          </a:p>
        </p:txBody>
      </p:sp>
      <p:sp>
        <p:nvSpPr>
          <p:cNvPr id="54275" name="Text Placeholder 3"/>
          <p:cNvSpPr>
            <a:spLocks noGrp="1"/>
          </p:cNvSpPr>
          <p:nvPr>
            <p:ph idx="1"/>
          </p:nvPr>
        </p:nvSpPr>
        <p:spPr/>
        <p:txBody>
          <a:bodyPr/>
          <a:lstStyle/>
          <a:p>
            <a:pPr eaLnBrk="1" hangingPunct="1"/>
            <a:r>
              <a:rPr lang="en-US" altLang="en-US" sz="2400">
                <a:solidFill>
                  <a:srgbClr val="073779"/>
                </a:solidFill>
                <a:ea typeface="ＭＳ Ｐゴシック" panose="020B0600070205080204" pitchFamily="34" charset="-128"/>
              </a:rPr>
              <a:t>Measuring center: mean</a:t>
            </a:r>
          </a:p>
          <a:p>
            <a:pPr eaLnBrk="1" hangingPunct="1"/>
            <a:r>
              <a:rPr lang="en-US" altLang="en-US" sz="2400">
                <a:solidFill>
                  <a:srgbClr val="073779"/>
                </a:solidFill>
                <a:ea typeface="ＭＳ Ｐゴシック" panose="020B0600070205080204" pitchFamily="34" charset="-128"/>
              </a:rPr>
              <a:t>Measuring center: median</a:t>
            </a:r>
          </a:p>
          <a:p>
            <a:pPr eaLnBrk="1" hangingPunct="1"/>
            <a:r>
              <a:rPr lang="en-US" altLang="en-US" sz="2400">
                <a:solidFill>
                  <a:srgbClr val="073779"/>
                </a:solidFill>
                <a:ea typeface="ＭＳ Ｐゴシック" panose="020B0600070205080204" pitchFamily="34" charset="-128"/>
              </a:rPr>
              <a:t>Measuring spread: quartiles</a:t>
            </a:r>
          </a:p>
          <a:p>
            <a:pPr eaLnBrk="1" hangingPunct="1"/>
            <a:r>
              <a:rPr lang="en-US" altLang="en-US" sz="2400">
                <a:solidFill>
                  <a:srgbClr val="073779"/>
                </a:solidFill>
                <a:ea typeface="ＭＳ Ｐゴシック" panose="020B0600070205080204" pitchFamily="34" charset="-128"/>
              </a:rPr>
              <a:t>Five-number summary and boxplot</a:t>
            </a:r>
          </a:p>
          <a:p>
            <a:pPr eaLnBrk="1" hangingPunct="1"/>
            <a:r>
              <a:rPr lang="en-US" altLang="en-US" sz="2400">
                <a:solidFill>
                  <a:srgbClr val="073779"/>
                </a:solidFill>
                <a:ea typeface="ＭＳ Ｐゴシック" panose="020B0600070205080204" pitchFamily="34" charset="-128"/>
              </a:rPr>
              <a:t>Measuring spread: standard deviation</a:t>
            </a:r>
          </a:p>
          <a:p>
            <a:pPr eaLnBrk="1" hangingPunct="1"/>
            <a:r>
              <a:rPr lang="en-US" altLang="en-US" sz="2400">
                <a:solidFill>
                  <a:srgbClr val="073779"/>
                </a:solidFill>
                <a:ea typeface="ＭＳ Ｐゴシック" panose="020B0600070205080204" pitchFamily="34" charset="-128"/>
              </a:rPr>
              <a:t>Choosing among summary statistics</a:t>
            </a:r>
          </a:p>
          <a:p>
            <a:pPr eaLnBrk="1" hangingPunct="1"/>
            <a:r>
              <a:rPr lang="en-US" altLang="en-US" sz="2400">
                <a:solidFill>
                  <a:srgbClr val="073779"/>
                </a:solidFill>
                <a:ea typeface="ＭＳ Ｐゴシック" panose="020B0600070205080204" pitchFamily="34" charset="-128"/>
              </a:rPr>
              <a:t>Changing the unit of measurement</a:t>
            </a:r>
          </a:p>
        </p:txBody>
      </p:sp>
      <p:sp>
        <p:nvSpPr>
          <p:cNvPr id="54276" name="Slide Number Placeholder 9"/>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13FF23C0-127F-4474-8637-DBD363ED4347}" type="slidenum">
              <a:rPr lang="en-US" altLang="en-US" sz="1400" smtClean="0">
                <a:solidFill>
                  <a:schemeClr val="accent1"/>
                </a:solidFill>
              </a:rPr>
              <a:pPr>
                <a:spcBef>
                  <a:spcPct val="0"/>
                </a:spcBef>
                <a:buClrTx/>
                <a:buSzTx/>
                <a:buFontTx/>
                <a:buNone/>
              </a:pPr>
              <a:t>31</a:t>
            </a:fld>
            <a:endParaRPr lang="en-US" altLang="en-US" sz="1400">
              <a:solidFill>
                <a:schemeClr val="accent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Center: The Mean</a:t>
            </a:r>
          </a:p>
        </p:txBody>
      </p:sp>
      <p:sp>
        <p:nvSpPr>
          <p:cNvPr id="5529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796A3D31-3BD5-4BAC-8F17-AF1F778BC2EE}" type="slidenum">
              <a:rPr lang="en-US" altLang="en-US" sz="1200" smtClean="0">
                <a:solidFill>
                  <a:schemeClr val="accent1"/>
                </a:solidFill>
              </a:rPr>
              <a:pPr>
                <a:lnSpc>
                  <a:spcPct val="80000"/>
                </a:lnSpc>
                <a:spcBef>
                  <a:spcPct val="0"/>
                </a:spcBef>
                <a:buClrTx/>
                <a:buSzTx/>
                <a:buFontTx/>
                <a:buNone/>
              </a:pPr>
              <a:t>32</a:t>
            </a:fld>
            <a:endParaRPr lang="en-US" altLang="en-US" sz="1200">
              <a:solidFill>
                <a:schemeClr val="accent1"/>
              </a:solidFill>
            </a:endParaRPr>
          </a:p>
        </p:txBody>
      </p:sp>
      <p:sp>
        <p:nvSpPr>
          <p:cNvPr id="55301" name="Rectangle 3"/>
          <p:cNvSpPr txBox="1">
            <a:spLocks noChangeArrowheads="1"/>
          </p:cNvSpPr>
          <p:nvPr/>
        </p:nvSpPr>
        <p:spPr bwMode="auto">
          <a:xfrm>
            <a:off x="909637" y="1293813"/>
            <a:ext cx="7324725" cy="717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914400" eaLnBrk="1" hangingPunct="1">
              <a:spcBef>
                <a:spcPts val="700"/>
              </a:spcBef>
              <a:buClr>
                <a:schemeClr val="accent2"/>
              </a:buClr>
              <a:buSzPct val="60000"/>
              <a:buFont typeface="Monotype Sorts" charset="2"/>
              <a:buNone/>
            </a:pPr>
            <a:r>
              <a:rPr lang="en-US" altLang="en-US" dirty="0">
                <a:solidFill>
                  <a:schemeClr val="tx1"/>
                </a:solidFill>
              </a:rPr>
              <a:t>The most common measure of center is the arithmetic average, or </a:t>
            </a:r>
            <a:r>
              <a:rPr lang="en-US" altLang="en-US" b="1" dirty="0">
                <a:solidFill>
                  <a:srgbClr val="800000"/>
                </a:solidFill>
              </a:rPr>
              <a:t>mean</a:t>
            </a:r>
            <a:r>
              <a:rPr lang="en-US" altLang="en-US" b="1" dirty="0">
                <a:solidFill>
                  <a:srgbClr val="990000"/>
                </a:solidFill>
              </a:rPr>
              <a:t>.</a:t>
            </a:r>
            <a:endParaRPr lang="en-US" altLang="en-US" dirty="0">
              <a:solidFill>
                <a:srgbClr val="990000"/>
              </a:solidFill>
            </a:endParaRPr>
          </a:p>
        </p:txBody>
      </p:sp>
      <mc:AlternateContent xmlns:mc="http://schemas.openxmlformats.org/markup-compatibility/2006" xmlns:a14="http://schemas.microsoft.com/office/drawing/2010/main">
        <mc:Choice Requires="a14">
          <p:sp>
            <p:nvSpPr>
              <p:cNvPr id="8" name="TextBox 7" descr="The image shows the statement &quot;To find the mean x bar bracket open pronounced “x-bar” bracket close of a set of observations, add their values and divide by the number of observations. If the n observations are x1, x2, x3, …, xn, their mean is.&quot; The statement is followed by a mathematical expression: x bar equals to sum of observations divide by n, equals to x subscript 1 plus x subscript 2 plus dot dot dot plus x subscript n. The numerator is divided by n. The expression is compacted in a notation: x bar equals to 1 divide by n summation of x subscript i.&#10;"/>
              <p:cNvSpPr txBox="1">
                <a:spLocks noChangeArrowheads="1"/>
              </p:cNvSpPr>
              <p:nvPr/>
            </p:nvSpPr>
            <p:spPr bwMode="auto">
              <a:xfrm>
                <a:off x="871536" y="2368244"/>
                <a:ext cx="7400925" cy="3489353"/>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defRPr/>
                </a:pPr>
                <a:endParaRPr lang="en-US" altLang="en-US" sz="500" b="1" u="sng" dirty="0">
                  <a:solidFill>
                    <a:srgbClr val="E81F30"/>
                  </a:solidFill>
                </a:endParaRPr>
              </a:p>
              <a:p>
                <a:pPr eaLnBrk="1" hangingPunct="1">
                  <a:spcBef>
                    <a:spcPct val="0"/>
                  </a:spcBef>
                  <a:spcAft>
                    <a:spcPts val="1200"/>
                  </a:spcAft>
                  <a:buClrTx/>
                  <a:buSzTx/>
                  <a:buFontTx/>
                  <a:buNone/>
                  <a:defRPr/>
                </a:pPr>
                <a:r>
                  <a:rPr lang="en-US" altLang="en-US" sz="1800" dirty="0">
                    <a:solidFill>
                      <a:schemeClr val="tx1"/>
                    </a:solidFill>
                  </a:rPr>
                  <a:t>To find the </a:t>
                </a:r>
                <a:r>
                  <a:rPr lang="en-US" altLang="en-US" sz="1800" b="1" dirty="0">
                    <a:solidFill>
                      <a:schemeClr val="tx1"/>
                    </a:solidFill>
                  </a:rPr>
                  <a:t>mean</a:t>
                </a:r>
                <a:r>
                  <a:rPr lang="en-US" altLang="en-US" sz="1800" dirty="0">
                    <a:solidFill>
                      <a:schemeClr val="tx1"/>
                    </a:solidFill>
                  </a:rPr>
                  <a:t> </a:t>
                </a:r>
                <a14:m>
                  <m:oMath xmlns:m="http://schemas.openxmlformats.org/officeDocument/2006/math">
                    <m:bar>
                      <m:barPr>
                        <m:pos m:val="top"/>
                        <m:ctrlPr>
                          <a:rPr lang="en-US" altLang="en-US" sz="1800" i="1" smtClean="0">
                            <a:solidFill>
                              <a:schemeClr val="tx1"/>
                            </a:solidFill>
                            <a:latin typeface="Cambria Math" panose="02040503050406030204" pitchFamily="18" charset="0"/>
                          </a:rPr>
                        </m:ctrlPr>
                      </m:barPr>
                      <m:e>
                        <m:r>
                          <a:rPr lang="en-US" altLang="en-US" sz="1800" b="0" i="1" smtClean="0">
                            <a:solidFill>
                              <a:schemeClr val="tx1"/>
                            </a:solidFill>
                            <a:latin typeface="Cambria Math"/>
                          </a:rPr>
                          <m:t>𝑥</m:t>
                        </m:r>
                      </m:e>
                    </m:bar>
                  </m:oMath>
                </a14:m>
                <a:r>
                  <a:rPr lang="en-US" altLang="en-US" sz="1800" dirty="0">
                    <a:solidFill>
                      <a:schemeClr val="tx1"/>
                    </a:solidFill>
                  </a:rPr>
                  <a:t> (pronounced </a:t>
                </a:r>
                <a:r>
                  <a:rPr lang="ja-JP" altLang="en-US" sz="1800" dirty="0">
                    <a:solidFill>
                      <a:schemeClr val="tx1"/>
                    </a:solidFill>
                  </a:rPr>
                  <a:t>“</a:t>
                </a:r>
                <a:r>
                  <a:rPr lang="en-US" altLang="ja-JP" sz="1800" i="1" dirty="0">
                    <a:solidFill>
                      <a:schemeClr val="tx1"/>
                    </a:solidFill>
                  </a:rPr>
                  <a:t>x</a:t>
                </a:r>
                <a:r>
                  <a:rPr lang="en-US" altLang="ja-JP" sz="1800" dirty="0">
                    <a:solidFill>
                      <a:schemeClr val="tx1"/>
                    </a:solidFill>
                  </a:rPr>
                  <a:t>-bar</a:t>
                </a:r>
                <a:r>
                  <a:rPr lang="ja-JP" altLang="en-US" sz="1800" dirty="0">
                    <a:solidFill>
                      <a:schemeClr val="tx1"/>
                    </a:solidFill>
                  </a:rPr>
                  <a:t>”</a:t>
                </a:r>
                <a:r>
                  <a:rPr lang="en-US" altLang="ja-JP" sz="1800" dirty="0">
                    <a:solidFill>
                      <a:schemeClr val="tx1"/>
                    </a:solidFill>
                  </a:rPr>
                  <a:t>) of a set of observations, add their values and divide by the number of observations. If the </a:t>
                </a:r>
                <a:r>
                  <a:rPr lang="en-US" altLang="ja-JP" sz="1800" i="1" dirty="0">
                    <a:solidFill>
                      <a:schemeClr val="tx1"/>
                    </a:solidFill>
                  </a:rPr>
                  <a:t>n</a:t>
                </a:r>
                <a:r>
                  <a:rPr lang="en-US" altLang="ja-JP" sz="1800" dirty="0">
                    <a:solidFill>
                      <a:schemeClr val="tx1"/>
                    </a:solidFill>
                  </a:rPr>
                  <a:t> observations are </a:t>
                </a:r>
                <a:r>
                  <a:rPr lang="en-US" altLang="ja-JP" sz="1800" i="1" dirty="0">
                    <a:solidFill>
                      <a:schemeClr val="tx1"/>
                    </a:solidFill>
                  </a:rPr>
                  <a:t>x</a:t>
                </a:r>
                <a:r>
                  <a:rPr lang="en-US" altLang="ja-JP" sz="1800" baseline="-25000" dirty="0">
                    <a:solidFill>
                      <a:schemeClr val="tx1"/>
                    </a:solidFill>
                  </a:rPr>
                  <a:t>1</a:t>
                </a:r>
                <a:r>
                  <a:rPr lang="en-US" altLang="ja-JP" sz="1800" dirty="0">
                    <a:solidFill>
                      <a:schemeClr val="tx1"/>
                    </a:solidFill>
                  </a:rPr>
                  <a:t>, </a:t>
                </a:r>
                <a:r>
                  <a:rPr lang="en-US" altLang="ja-JP" sz="1800" i="1" dirty="0">
                    <a:solidFill>
                      <a:schemeClr val="tx1"/>
                    </a:solidFill>
                  </a:rPr>
                  <a:t>x</a:t>
                </a:r>
                <a:r>
                  <a:rPr lang="en-US" altLang="ja-JP" sz="1800" baseline="-25000" dirty="0">
                    <a:solidFill>
                      <a:schemeClr val="tx1"/>
                    </a:solidFill>
                  </a:rPr>
                  <a:t>2</a:t>
                </a:r>
                <a:r>
                  <a:rPr lang="en-US" altLang="ja-JP" sz="1800" dirty="0">
                    <a:solidFill>
                      <a:schemeClr val="tx1"/>
                    </a:solidFill>
                  </a:rPr>
                  <a:t>, </a:t>
                </a:r>
                <a:r>
                  <a:rPr lang="en-US" altLang="ja-JP" sz="1800" i="1" dirty="0">
                    <a:solidFill>
                      <a:schemeClr val="tx1"/>
                    </a:solidFill>
                  </a:rPr>
                  <a:t>x</a:t>
                </a:r>
                <a:r>
                  <a:rPr lang="en-US" altLang="ja-JP" sz="1800" baseline="-25000" dirty="0">
                    <a:solidFill>
                      <a:schemeClr val="tx1"/>
                    </a:solidFill>
                  </a:rPr>
                  <a:t>3</a:t>
                </a:r>
                <a:r>
                  <a:rPr lang="en-US" altLang="ja-JP" sz="1800" dirty="0">
                    <a:solidFill>
                      <a:schemeClr val="tx1"/>
                    </a:solidFill>
                  </a:rPr>
                  <a:t>, …, </a:t>
                </a:r>
                <a:r>
                  <a:rPr lang="en-US" altLang="ja-JP" sz="1800" i="1" dirty="0" err="1">
                    <a:solidFill>
                      <a:schemeClr val="tx1"/>
                    </a:solidFill>
                  </a:rPr>
                  <a:t>x</a:t>
                </a:r>
                <a:r>
                  <a:rPr lang="en-US" altLang="ja-JP" sz="1800" i="1" baseline="-25000" dirty="0" err="1">
                    <a:solidFill>
                      <a:schemeClr val="tx1"/>
                    </a:solidFill>
                  </a:rPr>
                  <a:t>n</a:t>
                </a:r>
                <a:r>
                  <a:rPr lang="en-US" altLang="ja-JP" sz="1800" dirty="0">
                    <a:solidFill>
                      <a:schemeClr val="tx1"/>
                    </a:solidFill>
                  </a:rPr>
                  <a:t>, their mean is</a:t>
                </a:r>
              </a:p>
              <a:p>
                <a:pPr algn="ctr" eaLnBrk="1" hangingPunct="1">
                  <a:spcBef>
                    <a:spcPct val="0"/>
                  </a:spcBef>
                  <a:spcAft>
                    <a:spcPts val="1200"/>
                  </a:spcAft>
                  <a:buClrTx/>
                  <a:buSzTx/>
                  <a:buFontTx/>
                  <a:buNone/>
                  <a:defRPr/>
                </a:pPr>
                <a14:m>
                  <m:oMathPara xmlns:m="http://schemas.openxmlformats.org/officeDocument/2006/math">
                    <m:oMathParaPr>
                      <m:jc m:val="centerGroup"/>
                    </m:oMathParaPr>
                    <m:oMath xmlns:m="http://schemas.openxmlformats.org/officeDocument/2006/math">
                      <m:bar>
                        <m:barPr>
                          <m:pos m:val="top"/>
                          <m:ctrlPr>
                            <a:rPr lang="en-US" altLang="en-US" sz="2400" i="1" smtClean="0">
                              <a:solidFill>
                                <a:schemeClr val="tx1"/>
                              </a:solidFill>
                              <a:latin typeface="Cambria Math" panose="02040503050406030204" pitchFamily="18" charset="0"/>
                            </a:rPr>
                          </m:ctrlPr>
                        </m:barPr>
                        <m:e>
                          <m:r>
                            <a:rPr lang="en-US" altLang="en-US" sz="2400" b="0" i="1" smtClean="0">
                              <a:solidFill>
                                <a:schemeClr val="tx1"/>
                              </a:solidFill>
                              <a:latin typeface="Cambria Math"/>
                            </a:rPr>
                            <m:t>𝑥</m:t>
                          </m:r>
                        </m:e>
                      </m:bar>
                      <m:r>
                        <a:rPr lang="en-US" altLang="en-US" sz="2400" b="0" i="1" smtClean="0">
                          <a:solidFill>
                            <a:schemeClr val="tx1"/>
                          </a:solidFill>
                          <a:latin typeface="Cambria Math"/>
                        </a:rPr>
                        <m:t>=</m:t>
                      </m:r>
                      <m:f>
                        <m:fPr>
                          <m:ctrlPr>
                            <a:rPr lang="en-US" altLang="en-US" sz="2400" b="0" i="1" smtClean="0">
                              <a:solidFill>
                                <a:schemeClr val="tx1"/>
                              </a:solidFill>
                              <a:latin typeface="Cambria Math" panose="02040503050406030204" pitchFamily="18" charset="0"/>
                            </a:rPr>
                          </m:ctrlPr>
                        </m:fPr>
                        <m:num>
                          <m:r>
                            <m:rPr>
                              <m:nor/>
                            </m:rPr>
                            <a:rPr lang="en-US" altLang="en-US" sz="2400" b="0" i="0" smtClean="0">
                              <a:solidFill>
                                <a:schemeClr val="tx1"/>
                              </a:solidFill>
                              <a:latin typeface="Cambria Math"/>
                            </a:rPr>
                            <m:t>sum</m:t>
                          </m:r>
                          <m:r>
                            <m:rPr>
                              <m:nor/>
                            </m:rPr>
                            <a:rPr lang="en-US" altLang="en-US" sz="2400" b="0" i="0" smtClean="0">
                              <a:solidFill>
                                <a:schemeClr val="tx1"/>
                              </a:solidFill>
                              <a:latin typeface="Cambria Math"/>
                            </a:rPr>
                            <m:t> </m:t>
                          </m:r>
                          <m:r>
                            <m:rPr>
                              <m:nor/>
                            </m:rPr>
                            <a:rPr lang="en-US" altLang="en-US" sz="2400" b="0" i="0" smtClean="0">
                              <a:solidFill>
                                <a:schemeClr val="tx1"/>
                              </a:solidFill>
                              <a:latin typeface="Cambria Math"/>
                            </a:rPr>
                            <m:t>of</m:t>
                          </m:r>
                          <m:r>
                            <m:rPr>
                              <m:nor/>
                            </m:rPr>
                            <a:rPr lang="en-US" altLang="en-US" sz="2400" b="0" i="0" smtClean="0">
                              <a:solidFill>
                                <a:schemeClr val="tx1"/>
                              </a:solidFill>
                              <a:latin typeface="Cambria Math"/>
                            </a:rPr>
                            <m:t> </m:t>
                          </m:r>
                          <m:r>
                            <m:rPr>
                              <m:nor/>
                            </m:rPr>
                            <a:rPr lang="en-US" altLang="en-US" sz="2400" b="0" i="0" smtClean="0">
                              <a:solidFill>
                                <a:schemeClr val="tx1"/>
                              </a:solidFill>
                              <a:latin typeface="Cambria Math"/>
                            </a:rPr>
                            <m:t>observations</m:t>
                          </m:r>
                        </m:num>
                        <m:den>
                          <m:r>
                            <a:rPr lang="en-US" altLang="en-US" sz="2400" b="0" i="1" smtClean="0">
                              <a:solidFill>
                                <a:schemeClr val="tx1"/>
                              </a:solidFill>
                              <a:latin typeface="Cambria Math"/>
                            </a:rPr>
                            <m:t>𝑛</m:t>
                          </m:r>
                        </m:den>
                      </m:f>
                      <m:r>
                        <a:rPr lang="en-US" altLang="en-US" sz="2400" b="0" i="1" smtClean="0">
                          <a:solidFill>
                            <a:schemeClr val="tx1"/>
                          </a:solidFill>
                          <a:latin typeface="Cambria Math"/>
                        </a:rPr>
                        <m:t>=</m:t>
                      </m:r>
                      <m:f>
                        <m:fPr>
                          <m:ctrlPr>
                            <a:rPr lang="en-US" altLang="en-US" sz="2400" b="0" i="1" smtClean="0">
                              <a:solidFill>
                                <a:schemeClr val="tx1"/>
                              </a:solidFill>
                              <a:latin typeface="Cambria Math" panose="02040503050406030204" pitchFamily="18" charset="0"/>
                            </a:rPr>
                          </m:ctrlPr>
                        </m:fPr>
                        <m:num>
                          <m:sSub>
                            <m:sSubPr>
                              <m:ctrlPr>
                                <a:rPr lang="en-US" altLang="en-US" sz="2400" b="0" i="1" smtClean="0">
                                  <a:solidFill>
                                    <a:schemeClr val="tx1"/>
                                  </a:solidFill>
                                  <a:latin typeface="Cambria Math" panose="02040503050406030204" pitchFamily="18" charset="0"/>
                                </a:rPr>
                              </m:ctrlPr>
                            </m:sSubPr>
                            <m:e>
                              <m:r>
                                <a:rPr lang="en-US" altLang="en-US" sz="2400" b="0" i="1" smtClean="0">
                                  <a:solidFill>
                                    <a:schemeClr val="tx1"/>
                                  </a:solidFill>
                                  <a:latin typeface="Cambria Math"/>
                                </a:rPr>
                                <m:t>𝑥</m:t>
                              </m:r>
                            </m:e>
                            <m:sub>
                              <m:r>
                                <a:rPr lang="en-US" altLang="en-US" sz="2400" b="0" i="1" smtClean="0">
                                  <a:solidFill>
                                    <a:schemeClr val="tx1"/>
                                  </a:solidFill>
                                  <a:latin typeface="Cambria Math"/>
                                </a:rPr>
                                <m:t>1</m:t>
                              </m:r>
                            </m:sub>
                          </m:sSub>
                          <m:r>
                            <a:rPr lang="en-US" altLang="en-US" sz="2400" b="0" i="1" smtClean="0">
                              <a:solidFill>
                                <a:schemeClr val="tx1"/>
                              </a:solidFill>
                              <a:latin typeface="Cambria Math"/>
                            </a:rPr>
                            <m:t>+</m:t>
                          </m:r>
                          <m:sSub>
                            <m:sSubPr>
                              <m:ctrlPr>
                                <a:rPr lang="en-US" altLang="en-US" sz="2400" b="0" i="1" smtClean="0">
                                  <a:solidFill>
                                    <a:schemeClr val="tx1"/>
                                  </a:solidFill>
                                  <a:latin typeface="Cambria Math" panose="02040503050406030204" pitchFamily="18" charset="0"/>
                                </a:rPr>
                              </m:ctrlPr>
                            </m:sSubPr>
                            <m:e>
                              <m:r>
                                <a:rPr lang="en-US" altLang="en-US" sz="2400" b="0" i="1" smtClean="0">
                                  <a:solidFill>
                                    <a:schemeClr val="tx1"/>
                                  </a:solidFill>
                                  <a:latin typeface="Cambria Math"/>
                                </a:rPr>
                                <m:t>𝑥</m:t>
                              </m:r>
                            </m:e>
                            <m:sub>
                              <m:r>
                                <a:rPr lang="en-US" altLang="en-US" sz="2400" b="0" i="1" smtClean="0">
                                  <a:solidFill>
                                    <a:schemeClr val="tx1"/>
                                  </a:solidFill>
                                  <a:latin typeface="Cambria Math"/>
                                </a:rPr>
                                <m:t>2</m:t>
                              </m:r>
                            </m:sub>
                          </m:sSub>
                          <m:r>
                            <a:rPr lang="en-US" altLang="en-US" sz="2400" b="0" i="1" smtClean="0">
                              <a:solidFill>
                                <a:schemeClr val="tx1"/>
                              </a:solidFill>
                              <a:latin typeface="Cambria Math"/>
                            </a:rPr>
                            <m:t>+…+</m:t>
                          </m:r>
                          <m:sSub>
                            <m:sSubPr>
                              <m:ctrlPr>
                                <a:rPr lang="en-US" altLang="en-US" sz="2400" b="0" i="1" smtClean="0">
                                  <a:solidFill>
                                    <a:schemeClr val="tx1"/>
                                  </a:solidFill>
                                  <a:latin typeface="Cambria Math" panose="02040503050406030204" pitchFamily="18" charset="0"/>
                                </a:rPr>
                              </m:ctrlPr>
                            </m:sSubPr>
                            <m:e>
                              <m:r>
                                <a:rPr lang="en-US" altLang="en-US" sz="2400" b="0" i="1" smtClean="0">
                                  <a:solidFill>
                                    <a:schemeClr val="tx1"/>
                                  </a:solidFill>
                                  <a:latin typeface="Cambria Math"/>
                                </a:rPr>
                                <m:t>𝑥</m:t>
                              </m:r>
                            </m:e>
                            <m:sub>
                              <m:r>
                                <a:rPr lang="en-US" altLang="en-US" sz="2400" b="0" i="1" smtClean="0">
                                  <a:solidFill>
                                    <a:schemeClr val="tx1"/>
                                  </a:solidFill>
                                  <a:latin typeface="Cambria Math"/>
                                </a:rPr>
                                <m:t>𝑛</m:t>
                              </m:r>
                            </m:sub>
                          </m:sSub>
                        </m:num>
                        <m:den>
                          <m:r>
                            <a:rPr lang="en-US" altLang="en-US" sz="2400" b="0" i="1" smtClean="0">
                              <a:solidFill>
                                <a:schemeClr val="tx1"/>
                              </a:solidFill>
                              <a:latin typeface="Cambria Math"/>
                            </a:rPr>
                            <m:t>𝑛</m:t>
                          </m:r>
                        </m:den>
                      </m:f>
                    </m:oMath>
                  </m:oMathPara>
                </a14:m>
                <a:endParaRPr lang="en-US" altLang="en-US" sz="1800" dirty="0">
                  <a:solidFill>
                    <a:schemeClr val="tx1"/>
                  </a:solidFill>
                </a:endParaRPr>
              </a:p>
              <a:p>
                <a:pPr eaLnBrk="1" hangingPunct="1">
                  <a:spcBef>
                    <a:spcPct val="0"/>
                  </a:spcBef>
                  <a:spcAft>
                    <a:spcPts val="1200"/>
                  </a:spcAft>
                  <a:buClrTx/>
                  <a:buSzTx/>
                  <a:buFontTx/>
                  <a:buNone/>
                  <a:defRPr/>
                </a:pPr>
                <a:r>
                  <a:rPr lang="en-US" altLang="en-US" sz="1800" dirty="0">
                    <a:solidFill>
                      <a:schemeClr val="tx1"/>
                    </a:solidFill>
                  </a:rPr>
                  <a:t>  In a more compact notation: </a:t>
                </a:r>
              </a:p>
              <a:p>
                <a:pPr eaLnBrk="1" hangingPunct="1">
                  <a:spcBef>
                    <a:spcPct val="0"/>
                  </a:spcBef>
                  <a:spcAft>
                    <a:spcPts val="1200"/>
                  </a:spcAft>
                  <a:buClrTx/>
                  <a:buSzTx/>
                  <a:buFontTx/>
                  <a:buNone/>
                  <a:defRPr/>
                </a:pPr>
                <a14:m>
                  <m:oMathPara xmlns:m="http://schemas.openxmlformats.org/officeDocument/2006/math">
                    <m:oMathParaPr>
                      <m:jc m:val="centerGroup"/>
                    </m:oMathParaPr>
                    <m:oMath xmlns:m="http://schemas.openxmlformats.org/officeDocument/2006/math">
                      <m:bar>
                        <m:barPr>
                          <m:pos m:val="top"/>
                          <m:ctrlPr>
                            <a:rPr lang="en-US" altLang="en-US" sz="2400" i="1" smtClean="0">
                              <a:solidFill>
                                <a:schemeClr val="tx1"/>
                              </a:solidFill>
                              <a:latin typeface="Cambria Math" panose="02040503050406030204" pitchFamily="18" charset="0"/>
                            </a:rPr>
                          </m:ctrlPr>
                        </m:barPr>
                        <m:e>
                          <m:r>
                            <a:rPr lang="en-US" altLang="en-US" sz="2400" b="0" i="1" smtClean="0">
                              <a:solidFill>
                                <a:schemeClr val="tx1"/>
                              </a:solidFill>
                              <a:latin typeface="Cambria Math"/>
                            </a:rPr>
                            <m:t>𝑥</m:t>
                          </m:r>
                        </m:e>
                      </m:bar>
                      <m:r>
                        <a:rPr lang="en-US" altLang="en-US" sz="2400" b="0" i="1" smtClean="0">
                          <a:solidFill>
                            <a:schemeClr val="tx1"/>
                          </a:solidFill>
                          <a:latin typeface="Cambria Math"/>
                        </a:rPr>
                        <m:t>=</m:t>
                      </m:r>
                      <m:f>
                        <m:fPr>
                          <m:ctrlPr>
                            <a:rPr lang="en-US" altLang="en-US" sz="2400" b="0" i="1" smtClean="0">
                              <a:solidFill>
                                <a:schemeClr val="tx1"/>
                              </a:solidFill>
                              <a:latin typeface="Cambria Math" panose="02040503050406030204" pitchFamily="18" charset="0"/>
                            </a:rPr>
                          </m:ctrlPr>
                        </m:fPr>
                        <m:num>
                          <m:r>
                            <a:rPr lang="en-US" altLang="en-US" sz="2400" b="0" i="1" smtClean="0">
                              <a:solidFill>
                                <a:schemeClr val="tx1"/>
                              </a:solidFill>
                              <a:latin typeface="Cambria Math"/>
                            </a:rPr>
                            <m:t>1</m:t>
                          </m:r>
                        </m:num>
                        <m:den>
                          <m:r>
                            <a:rPr lang="en-US" altLang="en-US" sz="2400" b="0" i="1" smtClean="0">
                              <a:solidFill>
                                <a:schemeClr val="tx1"/>
                              </a:solidFill>
                              <a:latin typeface="Cambria Math"/>
                            </a:rPr>
                            <m:t>𝑛</m:t>
                          </m:r>
                        </m:den>
                      </m:f>
                      <m:nary>
                        <m:naryPr>
                          <m:chr m:val="∑"/>
                          <m:subHide m:val="on"/>
                          <m:supHide m:val="on"/>
                          <m:ctrlPr>
                            <a:rPr lang="en-US" altLang="en-US" sz="2400" b="0" i="1" smtClean="0">
                              <a:solidFill>
                                <a:schemeClr val="tx1"/>
                              </a:solidFill>
                              <a:latin typeface="Cambria Math" panose="02040503050406030204" pitchFamily="18" charset="0"/>
                            </a:rPr>
                          </m:ctrlPr>
                        </m:naryPr>
                        <m:sub/>
                        <m:sup/>
                        <m:e>
                          <m:sSub>
                            <m:sSubPr>
                              <m:ctrlPr>
                                <a:rPr lang="en-US" altLang="en-US" sz="2400" b="0" i="1" smtClean="0">
                                  <a:solidFill>
                                    <a:schemeClr val="tx1"/>
                                  </a:solidFill>
                                  <a:latin typeface="Cambria Math" panose="02040503050406030204" pitchFamily="18" charset="0"/>
                                </a:rPr>
                              </m:ctrlPr>
                            </m:sSubPr>
                            <m:e>
                              <m:r>
                                <a:rPr lang="en-US" altLang="en-US" sz="2400" b="0" i="1" smtClean="0">
                                  <a:solidFill>
                                    <a:schemeClr val="tx1"/>
                                  </a:solidFill>
                                  <a:latin typeface="Cambria Math"/>
                                </a:rPr>
                                <m:t>𝑥</m:t>
                              </m:r>
                            </m:e>
                            <m:sub>
                              <m:r>
                                <a:rPr lang="en-US" altLang="en-US" sz="2400" b="0" i="1" smtClean="0">
                                  <a:solidFill>
                                    <a:schemeClr val="tx1"/>
                                  </a:solidFill>
                                  <a:latin typeface="Cambria Math"/>
                                </a:rPr>
                                <m:t>𝑖</m:t>
                              </m:r>
                            </m:sub>
                          </m:sSub>
                        </m:e>
                      </m:nary>
                    </m:oMath>
                  </m:oMathPara>
                </a14:m>
                <a:endParaRPr lang="en-US" altLang="en-US" sz="2400" dirty="0">
                  <a:solidFill>
                    <a:schemeClr val="tx1"/>
                  </a:solidFill>
                </a:endParaRPr>
              </a:p>
            </p:txBody>
          </p:sp>
        </mc:Choice>
        <mc:Fallback xmlns="">
          <p:sp>
            <p:nvSpPr>
              <p:cNvPr id="8" name="TextBox 7" descr="The image shows the statement &quot;To find the mean x bar bracket open pronounced “x-bar” bracket close of a set of observations, add their values and divide by the number of observations. If the n observations are x1, x2, x3, …, xn, their mean is.&quot; The statement is followed by a mathematical expression: x bar equals to sum of observations divide by n, equals to x subscript 1 plus x subscript 2 plus dot dot dot plus x subscript n. The numerator is divided by n. The expression is compacted in a notation: x bar equals to 1 divide by n summation of x subscript i.&#10;"/>
              <p:cNvSpPr txBox="1">
                <a:spLocks noRot="1" noChangeAspect="1" noMove="1" noResize="1" noEditPoints="1" noAdjustHandles="1" noChangeArrowheads="1" noChangeShapeType="1" noTextEdit="1"/>
              </p:cNvSpPr>
              <p:nvPr/>
            </p:nvSpPr>
            <p:spPr bwMode="auto">
              <a:xfrm>
                <a:off x="871536" y="2368244"/>
                <a:ext cx="7400925" cy="3489353"/>
              </a:xfrm>
              <a:prstGeom prst="rect">
                <a:avLst/>
              </a:prstGeom>
              <a:blipFill rotWithShape="0">
                <a:blip r:embed="rId3"/>
                <a:stretch>
                  <a:fillRect/>
                </a:stretch>
              </a:blipFill>
              <a:ln w="10000">
                <a:solidFill>
                  <a:srgbClr val="D2DA7A"/>
                </a:solidFill>
                <a:miter lim="800000"/>
                <a:headEnd/>
                <a:tailEnd/>
              </a:ln>
              <a:effectLst>
                <a:outerShdw blurRad="38100" dist="30000" dir="5400000" rotWithShape="0">
                  <a:srgbClr val="808080">
                    <a:alpha val="45000"/>
                  </a:srgbClr>
                </a:outerShdw>
              </a:effectLst>
            </p:spPr>
            <p:txBody>
              <a:bodyPr/>
              <a:lstStyle/>
              <a:p>
                <a:r>
                  <a:rPr lang="en-US">
                    <a:noFill/>
                  </a:rPr>
                  <a:t> </a:t>
                </a:r>
              </a:p>
            </p:txBody>
          </p:sp>
        </mc:Fallback>
      </mc:AlternateContent>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500"/>
                                        <p:tgtEl>
                                          <p:spTgt spid="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4" end="4"/>
                                            </p:txEl>
                                          </p:spTgt>
                                        </p:tgtEl>
                                        <p:attrNameLst>
                                          <p:attrName>style.visibility</p:attrName>
                                        </p:attrNameLst>
                                      </p:cBhvr>
                                      <p:to>
                                        <p:strVal val="visible"/>
                                      </p:to>
                                    </p:set>
                                    <p:animEffect transition="in" filter="fade">
                                      <p:cBhvr>
                                        <p:cTn id="12"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Center: The Median</a:t>
            </a:r>
          </a:p>
        </p:txBody>
      </p:sp>
      <p:sp>
        <p:nvSpPr>
          <p:cNvPr id="5734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A116D2E8-BAF0-4929-B400-92C8373D80F6}" type="slidenum">
              <a:rPr lang="en-US" altLang="en-US" sz="1200" smtClean="0">
                <a:solidFill>
                  <a:schemeClr val="accent1"/>
                </a:solidFill>
              </a:rPr>
              <a:pPr>
                <a:lnSpc>
                  <a:spcPct val="80000"/>
                </a:lnSpc>
                <a:spcBef>
                  <a:spcPct val="0"/>
                </a:spcBef>
                <a:buClrTx/>
                <a:buSzTx/>
                <a:buFontTx/>
                <a:buNone/>
              </a:pPr>
              <a:t>33</a:t>
            </a:fld>
            <a:endParaRPr lang="en-US" altLang="en-US" sz="1200">
              <a:solidFill>
                <a:schemeClr val="accent1"/>
              </a:solidFill>
            </a:endParaRPr>
          </a:p>
        </p:txBody>
      </p:sp>
      <p:sp>
        <p:nvSpPr>
          <p:cNvPr id="57347" name="Rectangle 3"/>
          <p:cNvSpPr txBox="1">
            <a:spLocks noChangeArrowheads="1"/>
          </p:cNvSpPr>
          <p:nvPr/>
        </p:nvSpPr>
        <p:spPr bwMode="auto">
          <a:xfrm>
            <a:off x="442118" y="1029303"/>
            <a:ext cx="8259763" cy="118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914400" eaLnBrk="1" hangingPunct="1">
              <a:spcBef>
                <a:spcPts val="700"/>
              </a:spcBef>
              <a:buClr>
                <a:schemeClr val="accent2"/>
              </a:buClr>
              <a:buSzPct val="60000"/>
              <a:buFont typeface="Monotype Sorts" charset="2"/>
              <a:buNone/>
            </a:pPr>
            <a:r>
              <a:rPr lang="en-US" altLang="en-US" dirty="0">
                <a:solidFill>
                  <a:schemeClr val="tx1"/>
                </a:solidFill>
              </a:rPr>
              <a:t>Because the mean cannot resist the influence of extreme observations, it is not a </a:t>
            </a:r>
            <a:r>
              <a:rPr lang="en-US" altLang="en-US" b="1" dirty="0">
                <a:solidFill>
                  <a:srgbClr val="800000"/>
                </a:solidFill>
              </a:rPr>
              <a:t>resistant </a:t>
            </a:r>
            <a:r>
              <a:rPr lang="en-US" altLang="en-US" dirty="0">
                <a:solidFill>
                  <a:srgbClr val="000000"/>
                </a:solidFill>
              </a:rPr>
              <a:t>or</a:t>
            </a:r>
            <a:r>
              <a:rPr lang="en-US" altLang="en-US" b="1" dirty="0">
                <a:solidFill>
                  <a:srgbClr val="800000"/>
                </a:solidFill>
              </a:rPr>
              <a:t> robust </a:t>
            </a:r>
            <a:r>
              <a:rPr lang="en-US" altLang="en-US" dirty="0">
                <a:solidFill>
                  <a:schemeClr val="tx1"/>
                </a:solidFill>
              </a:rPr>
              <a:t>measure of center.</a:t>
            </a:r>
          </a:p>
          <a:p>
            <a:pPr defTabSz="914400" eaLnBrk="1" hangingPunct="1">
              <a:spcBef>
                <a:spcPts val="700"/>
              </a:spcBef>
              <a:buClr>
                <a:schemeClr val="accent2"/>
              </a:buClr>
              <a:buSzPct val="60000"/>
              <a:buFont typeface="Monotype Sorts" charset="2"/>
              <a:buNone/>
            </a:pPr>
            <a:r>
              <a:rPr lang="en-US" altLang="en-US" dirty="0">
                <a:solidFill>
                  <a:schemeClr val="tx1"/>
                </a:solidFill>
              </a:rPr>
              <a:t>Another common measure of center is the </a:t>
            </a:r>
            <a:r>
              <a:rPr lang="en-US" altLang="en-US" b="1" dirty="0">
                <a:solidFill>
                  <a:srgbClr val="800000"/>
                </a:solidFill>
              </a:rPr>
              <a:t>median</a:t>
            </a:r>
            <a:r>
              <a:rPr lang="en-US" altLang="en-US" b="1" dirty="0">
                <a:solidFill>
                  <a:srgbClr val="990000"/>
                </a:solidFill>
              </a:rPr>
              <a:t>.</a:t>
            </a:r>
          </a:p>
        </p:txBody>
      </p:sp>
      <p:sp>
        <p:nvSpPr>
          <p:cNvPr id="6" name="TextBox 5"/>
          <p:cNvSpPr txBox="1">
            <a:spLocks noChangeArrowheads="1"/>
          </p:cNvSpPr>
          <p:nvPr/>
        </p:nvSpPr>
        <p:spPr bwMode="auto">
          <a:xfrm>
            <a:off x="871537" y="2325389"/>
            <a:ext cx="7400925" cy="3832225"/>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marL="346075" indent="-346075">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defRPr/>
            </a:pPr>
            <a:endParaRPr lang="en-US" altLang="en-US" sz="600" b="1" u="sng" dirty="0">
              <a:solidFill>
                <a:srgbClr val="E81F30"/>
              </a:solidFill>
            </a:endParaRPr>
          </a:p>
          <a:p>
            <a:pPr eaLnBrk="1" hangingPunct="1">
              <a:spcBef>
                <a:spcPct val="0"/>
              </a:spcBef>
              <a:spcAft>
                <a:spcPts val="1200"/>
              </a:spcAft>
              <a:buClrTx/>
              <a:buSzTx/>
              <a:buFontTx/>
              <a:buNone/>
              <a:defRPr/>
            </a:pPr>
            <a:r>
              <a:rPr lang="en-US" altLang="en-US" dirty="0">
                <a:solidFill>
                  <a:schemeClr val="tx1"/>
                </a:solidFill>
              </a:rPr>
              <a:t>The </a:t>
            </a:r>
            <a:r>
              <a:rPr lang="en-US" altLang="en-US" b="1" dirty="0">
                <a:solidFill>
                  <a:srgbClr val="800000"/>
                </a:solidFill>
              </a:rPr>
              <a:t>median </a:t>
            </a:r>
            <a:r>
              <a:rPr lang="en-US" altLang="en-US" b="1" i="1" dirty="0">
                <a:solidFill>
                  <a:srgbClr val="800000"/>
                </a:solidFill>
              </a:rPr>
              <a:t>M</a:t>
            </a:r>
            <a:r>
              <a:rPr lang="en-US" altLang="en-US" dirty="0">
                <a:solidFill>
                  <a:srgbClr val="800000"/>
                </a:solidFill>
              </a:rPr>
              <a:t> </a:t>
            </a:r>
            <a:r>
              <a:rPr lang="en-US" altLang="en-US" dirty="0">
                <a:solidFill>
                  <a:schemeClr val="tx1"/>
                </a:solidFill>
              </a:rPr>
              <a:t>is the midpoint of a distribution, the number such that half of the observations are smaller and the other half are larger.</a:t>
            </a:r>
          </a:p>
          <a:p>
            <a:pPr eaLnBrk="1" hangingPunct="1">
              <a:spcBef>
                <a:spcPct val="0"/>
              </a:spcBef>
              <a:spcAft>
                <a:spcPts val="1200"/>
              </a:spcAft>
              <a:buClrTx/>
              <a:buSzTx/>
              <a:buFontTx/>
              <a:buNone/>
              <a:defRPr/>
            </a:pPr>
            <a:r>
              <a:rPr lang="en-US" altLang="en-US" dirty="0">
                <a:solidFill>
                  <a:schemeClr val="tx1"/>
                </a:solidFill>
              </a:rPr>
              <a:t>To find the median of a distribution:</a:t>
            </a:r>
          </a:p>
          <a:p>
            <a:pPr eaLnBrk="1" hangingPunct="1">
              <a:spcBef>
                <a:spcPct val="0"/>
              </a:spcBef>
              <a:spcAft>
                <a:spcPts val="1200"/>
              </a:spcAft>
              <a:buClrTx/>
              <a:buSzTx/>
              <a:buFont typeface="Tw Cen MT" panose="020B0602020104020603" pitchFamily="34" charset="0"/>
              <a:buAutoNum type="arabicPeriod"/>
              <a:defRPr/>
            </a:pPr>
            <a:r>
              <a:rPr lang="en-US" altLang="en-US" dirty="0">
                <a:solidFill>
                  <a:schemeClr val="tx1"/>
                </a:solidFill>
              </a:rPr>
              <a:t>Arrange all observations from smallest to largest.</a:t>
            </a:r>
          </a:p>
          <a:p>
            <a:pPr eaLnBrk="1" hangingPunct="1">
              <a:spcBef>
                <a:spcPct val="0"/>
              </a:spcBef>
              <a:spcAft>
                <a:spcPts val="1200"/>
              </a:spcAft>
              <a:buClrTx/>
              <a:buSzTx/>
              <a:buFont typeface="Tw Cen MT" panose="020B0602020104020603" pitchFamily="34" charset="0"/>
              <a:buAutoNum type="arabicPeriod"/>
              <a:defRPr/>
            </a:pPr>
            <a:r>
              <a:rPr lang="en-US" altLang="en-US" dirty="0">
                <a:solidFill>
                  <a:schemeClr val="tx1"/>
                </a:solidFill>
              </a:rPr>
              <a:t>If the number of observations </a:t>
            </a:r>
            <a:r>
              <a:rPr lang="en-US" altLang="en-US" i="1" dirty="0">
                <a:solidFill>
                  <a:schemeClr val="tx1"/>
                </a:solidFill>
              </a:rPr>
              <a:t>n</a:t>
            </a:r>
            <a:r>
              <a:rPr lang="en-US" altLang="en-US" dirty="0">
                <a:solidFill>
                  <a:schemeClr val="tx1"/>
                </a:solidFill>
              </a:rPr>
              <a:t> is odd, the median </a:t>
            </a:r>
            <a:r>
              <a:rPr lang="en-US" altLang="en-US" i="1" dirty="0">
                <a:solidFill>
                  <a:schemeClr val="tx1"/>
                </a:solidFill>
              </a:rPr>
              <a:t>M</a:t>
            </a:r>
            <a:r>
              <a:rPr lang="en-US" altLang="en-US" dirty="0">
                <a:solidFill>
                  <a:schemeClr val="tx1"/>
                </a:solidFill>
              </a:rPr>
              <a:t> is the center observation in the ordered list.</a:t>
            </a:r>
          </a:p>
          <a:p>
            <a:pPr eaLnBrk="1" hangingPunct="1">
              <a:spcBef>
                <a:spcPct val="0"/>
              </a:spcBef>
              <a:spcAft>
                <a:spcPts val="1200"/>
              </a:spcAft>
              <a:buClrTx/>
              <a:buSzTx/>
              <a:buFont typeface="Tw Cen MT" panose="020B0602020104020603" pitchFamily="34" charset="0"/>
              <a:buAutoNum type="arabicPeriod"/>
              <a:defRPr/>
            </a:pPr>
            <a:r>
              <a:rPr lang="en-US" altLang="en-US" dirty="0">
                <a:solidFill>
                  <a:schemeClr val="tx1"/>
                </a:solidFill>
              </a:rPr>
              <a:t>If the number of observations </a:t>
            </a:r>
            <a:r>
              <a:rPr lang="en-US" altLang="en-US" i="1" dirty="0">
                <a:solidFill>
                  <a:schemeClr val="tx1"/>
                </a:solidFill>
              </a:rPr>
              <a:t>n</a:t>
            </a:r>
            <a:r>
              <a:rPr lang="en-US" altLang="en-US" dirty="0">
                <a:solidFill>
                  <a:schemeClr val="tx1"/>
                </a:solidFill>
              </a:rPr>
              <a:t> is even, the median </a:t>
            </a:r>
            <a:r>
              <a:rPr lang="en-US" altLang="en-US" i="1" dirty="0">
                <a:solidFill>
                  <a:schemeClr val="tx1"/>
                </a:solidFill>
              </a:rPr>
              <a:t>M</a:t>
            </a:r>
            <a:r>
              <a:rPr lang="en-US" altLang="en-US" dirty="0">
                <a:solidFill>
                  <a:schemeClr val="tx1"/>
                </a:solidFill>
              </a:rPr>
              <a:t> is the average of the two center observations in the ordered list.</a:t>
            </a:r>
          </a:p>
          <a:p>
            <a:pPr eaLnBrk="1" hangingPunct="1">
              <a:spcBef>
                <a:spcPct val="0"/>
              </a:spcBef>
              <a:buClrTx/>
              <a:buSzTx/>
              <a:buFontTx/>
              <a:buNone/>
              <a:defRPr/>
            </a:pPr>
            <a:endParaRPr lang="en-US" altLang="en-US" sz="700" b="1" dirty="0">
              <a:solidFill>
                <a:schemeClr val="tx1"/>
              </a:solidFill>
            </a:endParaRP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Measuring Center: Example</a:t>
            </a:r>
          </a:p>
        </p:txBody>
      </p:sp>
      <p:sp>
        <p:nvSpPr>
          <p:cNvPr id="5837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AC43AEEE-FA11-4B39-A0A8-75B43F4BC190}" type="slidenum">
              <a:rPr lang="en-US" altLang="en-US" sz="1200" smtClean="0">
                <a:solidFill>
                  <a:schemeClr val="accent1"/>
                </a:solidFill>
              </a:rPr>
              <a:pPr>
                <a:lnSpc>
                  <a:spcPct val="80000"/>
                </a:lnSpc>
                <a:spcBef>
                  <a:spcPct val="0"/>
                </a:spcBef>
                <a:buClrTx/>
                <a:buSzTx/>
                <a:buFontTx/>
                <a:buNone/>
              </a:pPr>
              <a:t>34</a:t>
            </a:fld>
            <a:endParaRPr lang="en-US" altLang="en-US" sz="1200">
              <a:solidFill>
                <a:schemeClr val="accent1"/>
              </a:solidFill>
            </a:endParaRPr>
          </a:p>
        </p:txBody>
      </p:sp>
      <p:pic>
        <p:nvPicPr>
          <p:cNvPr id="4" name="Picture 3" descr="The animations illustrate how mean and median of the time to start a business (in days) of 24 randomly selected countries can be calculated using the data given in a table. The mean ‘x bar’ value is 16.292 days, which is calculated by adding all of the data values, divided by 24, the number of values mentioned in the table. The stemplot is created using the table data values, which range from 2 to 53. The leaf values 1 and 2 corresponding to the stem value 1 are given in bold, which depict the value 11 and 12 in the table, respectively. Since, the value 11 and 12 are found to be the middle observations of the table data values, after sorting in an increasing order. Median equals 11.5 days is calculated by adding 11 and 12, and the result is divided by 2."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1716" y="489671"/>
            <a:ext cx="638175" cy="276225"/>
          </a:xfrm>
          <a:prstGeom prst="rect">
            <a:avLst/>
          </a:prstGeom>
        </p:spPr>
      </p:pic>
      <p:pic>
        <p:nvPicPr>
          <p:cNvPr id="5" name="Picture 4" descr="To skip animation steps, move to the next slide."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1947" y="360363"/>
            <a:ext cx="638175" cy="276225"/>
          </a:xfrm>
          <a:prstGeom prst="rect">
            <a:avLst/>
          </a:prstGeom>
        </p:spPr>
      </p:pic>
      <p:sp>
        <p:nvSpPr>
          <p:cNvPr id="58371" name="Content Placeholder 2"/>
          <p:cNvSpPr>
            <a:spLocks noGrp="1"/>
          </p:cNvSpPr>
          <p:nvPr>
            <p:ph sz="quarter" idx="4294967295"/>
          </p:nvPr>
        </p:nvSpPr>
        <p:spPr>
          <a:xfrm>
            <a:off x="409575" y="1139592"/>
            <a:ext cx="8277225" cy="698286"/>
          </a:xfrm>
        </p:spPr>
        <p:txBody>
          <a:bodyPr/>
          <a:lstStyle/>
          <a:p>
            <a:pPr marL="0" lvl="1" indent="-319088" eaLnBrk="1" hangingPunct="1">
              <a:spcBef>
                <a:spcPts val="700"/>
              </a:spcBef>
              <a:buClr>
                <a:schemeClr val="accent2"/>
              </a:buClr>
              <a:buSzPct val="60000"/>
              <a:buFont typeface="Wingdings 2" panose="05020102010507070707" pitchFamily="18" charset="2"/>
              <a:buNone/>
            </a:pPr>
            <a:r>
              <a:rPr lang="en-US" altLang="en-US" sz="2000" dirty="0">
                <a:solidFill>
                  <a:srgbClr val="000000"/>
                </a:solidFill>
                <a:ea typeface="ＭＳ Ｐゴシック" panose="020B0600070205080204" pitchFamily="34" charset="-128"/>
              </a:rPr>
              <a:t>Use the data below to calculate the mean and median of the time to start a business (in days) of 24 randomly selected countries.</a:t>
            </a:r>
          </a:p>
          <a:p>
            <a:pPr eaLnBrk="1" hangingPunct="1"/>
            <a:endParaRPr lang="en-US" altLang="en-US" dirty="0">
              <a:ea typeface="ＭＳ Ｐゴシック" panose="020B0600070205080204" pitchFamily="34" charset="-128"/>
            </a:endParaRPr>
          </a:p>
        </p:txBody>
      </p:sp>
      <p:graphicFrame>
        <p:nvGraphicFramePr>
          <p:cNvPr id="9" name="Table 8" descr="already described"/>
          <p:cNvGraphicFramePr>
            <a:graphicFrameLocks noGrp="1"/>
          </p:cNvGraphicFramePr>
          <p:nvPr>
            <p:extLst>
              <p:ext uri="{D42A27DB-BD31-4B8C-83A1-F6EECF244321}">
                <p14:modId xmlns:p14="http://schemas.microsoft.com/office/powerpoint/2010/main" val="2879117345"/>
              </p:ext>
            </p:extLst>
          </p:nvPr>
        </p:nvGraphicFramePr>
        <p:xfrm>
          <a:off x="2042319" y="2047515"/>
          <a:ext cx="5011737" cy="717550"/>
        </p:xfrm>
        <a:graphic>
          <a:graphicData uri="http://schemas.openxmlformats.org/drawingml/2006/table">
            <a:tbl>
              <a:tblPr firstRow="1"/>
              <a:tblGrid>
                <a:gridCol w="415925">
                  <a:extLst>
                    <a:ext uri="{9D8B030D-6E8A-4147-A177-3AD203B41FA5}">
                      <a16:colId xmlns:a16="http://schemas.microsoft.com/office/drawing/2014/main" val="20000"/>
                    </a:ext>
                  </a:extLst>
                </a:gridCol>
                <a:gridCol w="419100">
                  <a:extLst>
                    <a:ext uri="{9D8B030D-6E8A-4147-A177-3AD203B41FA5}">
                      <a16:colId xmlns:a16="http://schemas.microsoft.com/office/drawing/2014/main" val="20001"/>
                    </a:ext>
                  </a:extLst>
                </a:gridCol>
                <a:gridCol w="417512">
                  <a:extLst>
                    <a:ext uri="{9D8B030D-6E8A-4147-A177-3AD203B41FA5}">
                      <a16:colId xmlns:a16="http://schemas.microsoft.com/office/drawing/2014/main" val="20002"/>
                    </a:ext>
                  </a:extLst>
                </a:gridCol>
                <a:gridCol w="419100">
                  <a:extLst>
                    <a:ext uri="{9D8B030D-6E8A-4147-A177-3AD203B41FA5}">
                      <a16:colId xmlns:a16="http://schemas.microsoft.com/office/drawing/2014/main" val="20003"/>
                    </a:ext>
                  </a:extLst>
                </a:gridCol>
                <a:gridCol w="417513">
                  <a:extLst>
                    <a:ext uri="{9D8B030D-6E8A-4147-A177-3AD203B41FA5}">
                      <a16:colId xmlns:a16="http://schemas.microsoft.com/office/drawing/2014/main" val="20004"/>
                    </a:ext>
                  </a:extLst>
                </a:gridCol>
                <a:gridCol w="419100">
                  <a:extLst>
                    <a:ext uri="{9D8B030D-6E8A-4147-A177-3AD203B41FA5}">
                      <a16:colId xmlns:a16="http://schemas.microsoft.com/office/drawing/2014/main" val="20005"/>
                    </a:ext>
                  </a:extLst>
                </a:gridCol>
                <a:gridCol w="417512">
                  <a:extLst>
                    <a:ext uri="{9D8B030D-6E8A-4147-A177-3AD203B41FA5}">
                      <a16:colId xmlns:a16="http://schemas.microsoft.com/office/drawing/2014/main" val="20006"/>
                    </a:ext>
                  </a:extLst>
                </a:gridCol>
                <a:gridCol w="419100">
                  <a:extLst>
                    <a:ext uri="{9D8B030D-6E8A-4147-A177-3AD203B41FA5}">
                      <a16:colId xmlns:a16="http://schemas.microsoft.com/office/drawing/2014/main" val="20007"/>
                    </a:ext>
                  </a:extLst>
                </a:gridCol>
                <a:gridCol w="415925">
                  <a:extLst>
                    <a:ext uri="{9D8B030D-6E8A-4147-A177-3AD203B41FA5}">
                      <a16:colId xmlns:a16="http://schemas.microsoft.com/office/drawing/2014/main" val="20008"/>
                    </a:ext>
                  </a:extLst>
                </a:gridCol>
                <a:gridCol w="419100">
                  <a:extLst>
                    <a:ext uri="{9D8B030D-6E8A-4147-A177-3AD203B41FA5}">
                      <a16:colId xmlns:a16="http://schemas.microsoft.com/office/drawing/2014/main" val="20009"/>
                    </a:ext>
                  </a:extLst>
                </a:gridCol>
                <a:gridCol w="414338">
                  <a:extLst>
                    <a:ext uri="{9D8B030D-6E8A-4147-A177-3AD203B41FA5}">
                      <a16:colId xmlns:a16="http://schemas.microsoft.com/office/drawing/2014/main" val="20010"/>
                    </a:ext>
                  </a:extLst>
                </a:gridCol>
                <a:gridCol w="417512">
                  <a:extLst>
                    <a:ext uri="{9D8B030D-6E8A-4147-A177-3AD203B41FA5}">
                      <a16:colId xmlns:a16="http://schemas.microsoft.com/office/drawing/2014/main" val="20011"/>
                    </a:ext>
                  </a:extLst>
                </a:gridCol>
              </a:tblGrid>
              <a:tr h="35877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16</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4</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5</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6</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5</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7</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12</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19</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10</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2</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25</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19</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extLst>
                  <a:ext uri="{0D108BD9-81ED-4DB2-BD59-A6C34878D82A}">
                    <a16:rowId xmlns:a16="http://schemas.microsoft.com/office/drawing/2014/main" val="10000"/>
                  </a:ext>
                </a:extLst>
              </a:tr>
              <a:tr h="35877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38</a:t>
                      </a: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5</a:t>
                      </a: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24</a:t>
                      </a: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8</a:t>
                      </a: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6</a:t>
                      </a: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5</a:t>
                      </a: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53</a:t>
                      </a: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32</a:t>
                      </a: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13</a:t>
                      </a: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49</a:t>
                      </a: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11</a:t>
                      </a: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17</a:t>
                      </a:r>
                    </a:p>
                  </a:txBody>
                  <a:tcPr horzOverflow="overflow">
                    <a:lnL w="12700" cap="flat" cmpd="sng" algn="ctr">
                      <a:solidFill>
                        <a:srgbClr val="C76402"/>
                      </a:solidFill>
                      <a:prstDash val="solid"/>
                      <a:round/>
                      <a:headEnd type="none" w="med" len="med"/>
                      <a:tailEnd type="none" w="med" len="med"/>
                    </a:lnL>
                    <a:lnR w="12700" cap="flat" cmpd="sng" algn="ctr">
                      <a:solidFill>
                        <a:srgbClr val="C76402"/>
                      </a:solidFill>
                      <a:prstDash val="solid"/>
                      <a:round/>
                      <a:headEnd type="none" w="med" len="med"/>
                      <a:tailEnd type="none" w="med" len="med"/>
                    </a:lnR>
                    <a:lnT w="12700" cap="flat" cmpd="sng" algn="ctr">
                      <a:solidFill>
                        <a:srgbClr val="C76402"/>
                      </a:solidFill>
                      <a:prstDash val="solid"/>
                      <a:round/>
                      <a:headEnd type="none" w="med" len="med"/>
                      <a:tailEnd type="none" w="med" len="med"/>
                    </a:lnT>
                    <a:lnB w="12700" cap="flat" cmpd="sng" algn="ctr">
                      <a:solidFill>
                        <a:srgbClr val="C76402"/>
                      </a:solidFill>
                      <a:prstDash val="solid"/>
                      <a:round/>
                      <a:headEnd type="none" w="med" len="med"/>
                      <a:tailEnd type="none" w="med" len="med"/>
                    </a:lnB>
                    <a:lnTlToBr>
                      <a:noFill/>
                    </a:lnTlToBr>
                    <a:lnBlToTr>
                      <a:noFill/>
                    </a:lnBlToTr>
                    <a:solidFill>
                      <a:srgbClr val="F5EAE7"/>
                    </a:solidFill>
                  </a:tcPr>
                </a:tc>
                <a:extLst>
                  <a:ext uri="{0D108BD9-81ED-4DB2-BD59-A6C34878D82A}">
                    <a16:rowId xmlns:a16="http://schemas.microsoft.com/office/drawing/2014/main" val="10001"/>
                  </a:ext>
                </a:extLst>
              </a:tr>
            </a:tbl>
          </a:graphicData>
        </a:graphic>
      </p:graphicFrame>
      <mc:AlternateContent xmlns:mc="http://schemas.openxmlformats.org/markup-compatibility/2006" xmlns:a14="http://schemas.microsoft.com/office/drawing/2010/main">
        <mc:Choice Requires="a14">
          <p:sp>
            <p:nvSpPr>
              <p:cNvPr id="6" name="TextBox 5"/>
              <p:cNvSpPr txBox="1"/>
              <p:nvPr/>
            </p:nvSpPr>
            <p:spPr>
              <a:xfrm>
                <a:off x="1238339" y="2948369"/>
                <a:ext cx="6619697" cy="698974"/>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𝑥</m:t>
                          </m:r>
                        </m:e>
                      </m:acc>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16+4+5+6+…+11+17</m:t>
                          </m:r>
                        </m:num>
                        <m:den>
                          <m:r>
                            <a:rPr lang="en-US" sz="2400" b="0" i="1" smtClean="0">
                              <a:latin typeface="Cambria Math" panose="02040503050406030204" pitchFamily="18" charset="0"/>
                            </a:rPr>
                            <m:t>24</m:t>
                          </m:r>
                        </m:den>
                      </m:f>
                      <m:r>
                        <a:rPr lang="en-US" sz="2400" b="0" i="1" smtClean="0">
                          <a:latin typeface="Cambria Math" panose="02040503050406030204" pitchFamily="18" charset="0"/>
                        </a:rPr>
                        <m:t>=16.292 </m:t>
                      </m:r>
                      <m:r>
                        <m:rPr>
                          <m:nor/>
                        </m:rPr>
                        <a:rPr lang="en-US" sz="2400" b="0" i="0" smtClean="0">
                          <a:latin typeface="Cambria Math" panose="02040503050406030204" pitchFamily="18" charset="0"/>
                        </a:rPr>
                        <m:t>days</m:t>
                      </m:r>
                    </m:oMath>
                  </m:oMathPara>
                </a14:m>
                <a:endParaRPr lang="en-US"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1238339" y="2948369"/>
                <a:ext cx="6619697" cy="698974"/>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679183" y="4433961"/>
                <a:ext cx="3450175" cy="6914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𝑀</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11+12</m:t>
                          </m:r>
                        </m:num>
                        <m:den>
                          <m:r>
                            <a:rPr lang="en-US" sz="2400" b="0" i="1" smtClean="0">
                              <a:latin typeface="Cambria Math" panose="02040503050406030204" pitchFamily="18" charset="0"/>
                            </a:rPr>
                            <m:t>2</m:t>
                          </m:r>
                        </m:den>
                      </m:f>
                      <m:r>
                        <a:rPr lang="en-US" sz="2400" b="0" i="1" smtClean="0">
                          <a:latin typeface="Cambria Math" panose="02040503050406030204" pitchFamily="18" charset="0"/>
                        </a:rPr>
                        <m:t>=11.5 </m:t>
                      </m:r>
                      <m:r>
                        <m:rPr>
                          <m:nor/>
                        </m:rPr>
                        <a:rPr lang="en-US" sz="2400" b="0" i="0" smtClean="0">
                          <a:latin typeface="Cambria Math" panose="02040503050406030204" pitchFamily="18" charset="0"/>
                        </a:rPr>
                        <m:t>days</m:t>
                      </m:r>
                    </m:oMath>
                  </m:oMathPara>
                </a14:m>
                <a:endParaRPr lang="en-US"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4679183" y="4433961"/>
                <a:ext cx="3450175" cy="691471"/>
              </a:xfrm>
              <a:prstGeom prst="rect">
                <a:avLst/>
              </a:prstGeom>
              <a:blipFill rotWithShape="0">
                <a:blip r:embed="rId4"/>
                <a:stretch>
                  <a:fillRect/>
                </a:stretch>
              </a:blipFill>
            </p:spPr>
            <p:txBody>
              <a:bodyPr/>
              <a:lstStyle/>
              <a:p>
                <a:r>
                  <a:rPr lang="en-US">
                    <a:noFill/>
                  </a:rPr>
                  <a:t> </a:t>
                </a:r>
              </a:p>
            </p:txBody>
          </p:sp>
        </mc:Fallback>
      </mc:AlternateContent>
      <p:grpSp>
        <p:nvGrpSpPr>
          <p:cNvPr id="2" name="Group 15" descr="already described"/>
          <p:cNvGrpSpPr>
            <a:grpSpLocks/>
          </p:cNvGrpSpPr>
          <p:nvPr/>
        </p:nvGrpSpPr>
        <p:grpSpPr bwMode="auto">
          <a:xfrm>
            <a:off x="1031875" y="3860800"/>
            <a:ext cx="3516313" cy="1766888"/>
            <a:chOff x="776380" y="3960289"/>
            <a:chExt cx="3516148" cy="1765618"/>
          </a:xfrm>
        </p:grpSpPr>
        <p:grpSp>
          <p:nvGrpSpPr>
            <p:cNvPr id="58418" name="Group 14"/>
            <p:cNvGrpSpPr>
              <a:grpSpLocks/>
            </p:cNvGrpSpPr>
            <p:nvPr/>
          </p:nvGrpSpPr>
          <p:grpSpPr bwMode="auto">
            <a:xfrm>
              <a:off x="776380" y="3960289"/>
              <a:ext cx="1788816" cy="1755098"/>
              <a:chOff x="776380" y="3960289"/>
              <a:chExt cx="1788816" cy="1755098"/>
            </a:xfrm>
          </p:grpSpPr>
          <p:sp>
            <p:nvSpPr>
              <p:cNvPr id="58420" name="TextBox 7"/>
              <p:cNvSpPr txBox="1">
                <a:spLocks noChangeArrowheads="1"/>
              </p:cNvSpPr>
              <p:nvPr/>
            </p:nvSpPr>
            <p:spPr bwMode="auto">
              <a:xfrm>
                <a:off x="776380" y="3961004"/>
                <a:ext cx="1788816" cy="175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800">
                    <a:solidFill>
                      <a:schemeClr val="tx1"/>
                    </a:solidFill>
                  </a:rPr>
                  <a:t>0   2455556678</a:t>
                </a:r>
              </a:p>
              <a:p>
                <a:pPr eaLnBrk="1" hangingPunct="1">
                  <a:spcBef>
                    <a:spcPct val="0"/>
                  </a:spcBef>
                  <a:buClrTx/>
                  <a:buSzTx/>
                  <a:buFontTx/>
                  <a:buNone/>
                </a:pPr>
                <a:r>
                  <a:rPr lang="en-US" altLang="en-US" sz="1800">
                    <a:solidFill>
                      <a:schemeClr val="tx1"/>
                    </a:solidFill>
                  </a:rPr>
                  <a:t>1   0</a:t>
                </a:r>
                <a:r>
                  <a:rPr lang="en-US" altLang="en-US" sz="1800" b="1">
                    <a:solidFill>
                      <a:schemeClr val="tx1"/>
                    </a:solidFill>
                  </a:rPr>
                  <a:t>12</a:t>
                </a:r>
                <a:r>
                  <a:rPr lang="en-US" altLang="en-US" sz="1800">
                    <a:solidFill>
                      <a:schemeClr val="tx1"/>
                    </a:solidFill>
                  </a:rPr>
                  <a:t>36799</a:t>
                </a:r>
              </a:p>
              <a:p>
                <a:pPr eaLnBrk="1" hangingPunct="1">
                  <a:spcBef>
                    <a:spcPct val="0"/>
                  </a:spcBef>
                  <a:buClrTx/>
                  <a:buSzTx/>
                  <a:buFontTx/>
                  <a:buNone/>
                </a:pPr>
                <a:r>
                  <a:rPr lang="en-US" altLang="en-US" sz="1800">
                    <a:solidFill>
                      <a:schemeClr val="tx1"/>
                    </a:solidFill>
                  </a:rPr>
                  <a:t>2   45</a:t>
                </a:r>
                <a:endParaRPr lang="en-US" altLang="en-US" sz="1800" b="1">
                  <a:solidFill>
                    <a:schemeClr val="tx1"/>
                  </a:solidFill>
                </a:endParaRPr>
              </a:p>
              <a:p>
                <a:pPr eaLnBrk="1" hangingPunct="1">
                  <a:spcBef>
                    <a:spcPct val="0"/>
                  </a:spcBef>
                  <a:buClrTx/>
                  <a:buSzTx/>
                  <a:buFontTx/>
                  <a:buNone/>
                </a:pPr>
                <a:r>
                  <a:rPr lang="en-US" altLang="en-US" sz="1800">
                    <a:solidFill>
                      <a:schemeClr val="tx1"/>
                    </a:solidFill>
                  </a:rPr>
                  <a:t>3   28</a:t>
                </a:r>
                <a:br>
                  <a:rPr lang="en-US" altLang="en-US" sz="1800">
                    <a:solidFill>
                      <a:schemeClr val="tx1"/>
                    </a:solidFill>
                  </a:rPr>
                </a:br>
                <a:r>
                  <a:rPr lang="en-US" altLang="en-US" sz="1800">
                    <a:solidFill>
                      <a:schemeClr val="tx1"/>
                    </a:solidFill>
                  </a:rPr>
                  <a:t>4   9</a:t>
                </a:r>
                <a:br>
                  <a:rPr lang="en-US" altLang="en-US" sz="1800">
                    <a:solidFill>
                      <a:schemeClr val="tx1"/>
                    </a:solidFill>
                  </a:rPr>
                </a:br>
                <a:r>
                  <a:rPr lang="en-US" altLang="en-US" sz="1800">
                    <a:solidFill>
                      <a:schemeClr val="tx1"/>
                    </a:solidFill>
                  </a:rPr>
                  <a:t>5   3</a:t>
                </a:r>
              </a:p>
            </p:txBody>
          </p:sp>
          <p:cxnSp>
            <p:nvCxnSpPr>
              <p:cNvPr id="15" name="Straight Connector 14"/>
              <p:cNvCxnSpPr>
                <a:cxnSpLocks noChangeShapeType="1"/>
              </p:cNvCxnSpPr>
              <p:nvPr/>
            </p:nvCxnSpPr>
            <p:spPr bwMode="auto">
              <a:xfrm flipH="1">
                <a:off x="1089103" y="3960289"/>
                <a:ext cx="1587" cy="1754513"/>
              </a:xfrm>
              <a:prstGeom prst="line">
                <a:avLst/>
              </a:prstGeom>
              <a:noFill/>
              <a:ln w="19050">
                <a:solidFill>
                  <a:schemeClr val="tx1"/>
                </a:solidFill>
                <a:round/>
                <a:headEnd/>
                <a:tailEn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grpSp>
        <p:sp>
          <p:nvSpPr>
            <p:cNvPr id="58419" name="TextBox 28"/>
            <p:cNvSpPr txBox="1">
              <a:spLocks noChangeArrowheads="1"/>
            </p:cNvSpPr>
            <p:nvPr/>
          </p:nvSpPr>
          <p:spPr bwMode="auto">
            <a:xfrm>
              <a:off x="2271149" y="4648656"/>
              <a:ext cx="2021379" cy="107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spcAft>
                  <a:spcPts val="600"/>
                </a:spcAft>
                <a:buClrTx/>
                <a:buSzTx/>
                <a:buFontTx/>
                <a:buNone/>
              </a:pPr>
              <a:r>
                <a:rPr lang="en-US" altLang="en-US" sz="1600">
                  <a:solidFill>
                    <a:schemeClr val="tx1"/>
                  </a:solidFill>
                </a:rPr>
                <a:t>Key: 4|9 represents a country that had a 49-day time to start a business.</a:t>
              </a:r>
            </a:p>
          </p:txBody>
        </p:sp>
      </p:grpSp>
      <p:sp>
        <p:nvSpPr>
          <p:cNvPr id="17" name="Curved Up Arrow 16" descr="already described"/>
          <p:cNvSpPr/>
          <p:nvPr/>
        </p:nvSpPr>
        <p:spPr bwMode="auto">
          <a:xfrm rot="11488920" flipH="1" flipV="1">
            <a:off x="1501189" y="4825263"/>
            <a:ext cx="4125577" cy="667288"/>
          </a:xfrm>
          <a:prstGeom prst="curvedUpArrow">
            <a:avLst/>
          </a:prstGeom>
        </p:spPr>
        <p:style>
          <a:lnRef idx="0">
            <a:schemeClr val="accent1"/>
          </a:lnRef>
          <a:fillRef idx="3">
            <a:schemeClr val="accent1"/>
          </a:fillRef>
          <a:effectRef idx="3">
            <a:schemeClr val="accent1"/>
          </a:effectRef>
          <a:fontRef idx="minor">
            <a:schemeClr val="lt1"/>
          </a:fontRef>
        </p:style>
        <p:txBody>
          <a:bodyPr anchor="ctr"/>
          <a:lstStyle/>
          <a:p>
            <a:pPr algn="ctr" eaLnBrk="1" hangingPunct="1">
              <a:defRPr/>
            </a:pPr>
            <a:endParaRPr lang="en-US" dirty="0">
              <a:solidFill>
                <a:schemeClr val="tx1"/>
              </a:solidFill>
            </a:endParaRPr>
          </a:p>
        </p:txBody>
      </p:sp>
    </p:spTree>
    <p:extLst>
      <p:ext uri="{BB962C8B-B14F-4D97-AF65-F5344CB8AC3E}">
        <p14:creationId xmlns:p14="http://schemas.microsoft.com/office/powerpoint/2010/main" val="411902369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fade">
                                      <p:cBhvr>
                                        <p:cTn id="20"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Comparing Mean and Median</a:t>
            </a:r>
          </a:p>
        </p:txBody>
      </p:sp>
      <p:sp>
        <p:nvSpPr>
          <p:cNvPr id="5939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8C854197-6DAF-464A-A00B-025EB1902D01}" type="slidenum">
              <a:rPr lang="en-US" altLang="en-US" sz="1200" smtClean="0">
                <a:solidFill>
                  <a:schemeClr val="accent1"/>
                </a:solidFill>
              </a:rPr>
              <a:pPr>
                <a:lnSpc>
                  <a:spcPct val="80000"/>
                </a:lnSpc>
                <a:spcBef>
                  <a:spcPct val="0"/>
                </a:spcBef>
                <a:buClrTx/>
                <a:buSzTx/>
                <a:buFontTx/>
                <a:buNone/>
              </a:pPr>
              <a:t>35</a:t>
            </a:fld>
            <a:endParaRPr lang="en-US" altLang="en-US" sz="1200">
              <a:solidFill>
                <a:schemeClr val="accent1"/>
              </a:solidFill>
            </a:endParaRPr>
          </a:p>
        </p:txBody>
      </p:sp>
      <p:sp>
        <p:nvSpPr>
          <p:cNvPr id="59395" name="Rectangle 3"/>
          <p:cNvSpPr>
            <a:spLocks noGrp="1" noChangeArrowheads="1"/>
          </p:cNvSpPr>
          <p:nvPr>
            <p:ph sz="quarter" idx="4294967295"/>
          </p:nvPr>
        </p:nvSpPr>
        <p:spPr>
          <a:xfrm>
            <a:off x="174625" y="1146176"/>
            <a:ext cx="7543800" cy="734876"/>
          </a:xfrm>
        </p:spPr>
        <p:txBody>
          <a:bodyPr/>
          <a:lstStyle/>
          <a:p>
            <a:pPr marL="0" eaLnBrk="1" hangingPunct="1">
              <a:buFont typeface="Wingdings 2" panose="05020102010507070707" pitchFamily="18" charset="2"/>
              <a:buNone/>
            </a:pPr>
            <a:r>
              <a:rPr lang="en-US" altLang="en-US" dirty="0">
                <a:solidFill>
                  <a:srgbClr val="000000"/>
                </a:solidFill>
                <a:ea typeface="ＭＳ Ｐゴシック" panose="020B0600070205080204" pitchFamily="34" charset="-128"/>
              </a:rPr>
              <a:t>The mean and median measure center in different ways, and both are useful.</a:t>
            </a:r>
          </a:p>
        </p:txBody>
      </p:sp>
      <p:sp>
        <p:nvSpPr>
          <p:cNvPr id="5" name="TextBox 4"/>
          <p:cNvSpPr txBox="1">
            <a:spLocks noChangeArrowheads="1"/>
          </p:cNvSpPr>
          <p:nvPr/>
        </p:nvSpPr>
        <p:spPr bwMode="auto">
          <a:xfrm>
            <a:off x="682625" y="2482850"/>
            <a:ext cx="4122738" cy="3324225"/>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spcBef>
                <a:spcPts val="1800"/>
              </a:spcBef>
              <a:spcAft>
                <a:spcPts val="1800"/>
              </a:spcAft>
              <a:defRPr/>
            </a:pPr>
            <a:r>
              <a:rPr lang="en-US" sz="2000" dirty="0">
                <a:solidFill>
                  <a:srgbClr val="000000"/>
                </a:solidFill>
              </a:rPr>
              <a:t>The mean and median of a roughly </a:t>
            </a:r>
            <a:r>
              <a:rPr lang="en-US" sz="2000" b="1" dirty="0">
                <a:solidFill>
                  <a:srgbClr val="000000"/>
                </a:solidFill>
              </a:rPr>
              <a:t>symmetric</a:t>
            </a:r>
            <a:r>
              <a:rPr lang="en-US" sz="2000" dirty="0">
                <a:solidFill>
                  <a:srgbClr val="000000"/>
                </a:solidFill>
              </a:rPr>
              <a:t> distribution are close together.</a:t>
            </a:r>
          </a:p>
          <a:p>
            <a:pPr eaLnBrk="1" hangingPunct="1">
              <a:spcAft>
                <a:spcPts val="1800"/>
              </a:spcAft>
              <a:defRPr/>
            </a:pPr>
            <a:r>
              <a:rPr lang="en-US" sz="2000" dirty="0">
                <a:solidFill>
                  <a:srgbClr val="000000"/>
                </a:solidFill>
              </a:rPr>
              <a:t>If the distribution is exactly </a:t>
            </a:r>
            <a:r>
              <a:rPr lang="en-US" sz="2000" b="1" dirty="0">
                <a:solidFill>
                  <a:srgbClr val="000000"/>
                </a:solidFill>
              </a:rPr>
              <a:t>symmetric</a:t>
            </a:r>
            <a:r>
              <a:rPr lang="en-US" sz="2000" dirty="0">
                <a:solidFill>
                  <a:srgbClr val="000000"/>
                </a:solidFill>
              </a:rPr>
              <a:t>, the mean and median are exactly the same.</a:t>
            </a:r>
          </a:p>
          <a:p>
            <a:pPr eaLnBrk="1" hangingPunct="1">
              <a:spcAft>
                <a:spcPts val="1800"/>
              </a:spcAft>
              <a:defRPr/>
            </a:pPr>
            <a:r>
              <a:rPr lang="en-US" sz="2000" dirty="0">
                <a:solidFill>
                  <a:srgbClr val="000000"/>
                </a:solidFill>
              </a:rPr>
              <a:t>In a </a:t>
            </a:r>
            <a:r>
              <a:rPr lang="en-US" sz="2000" b="1" dirty="0">
                <a:solidFill>
                  <a:srgbClr val="000000"/>
                </a:solidFill>
              </a:rPr>
              <a:t>skewed</a:t>
            </a:r>
            <a:r>
              <a:rPr lang="en-US" sz="2000" dirty="0">
                <a:solidFill>
                  <a:srgbClr val="000000"/>
                </a:solidFill>
              </a:rPr>
              <a:t> distribution, </a:t>
            </a:r>
            <a:r>
              <a:rPr lang="en-US" sz="2000" dirty="0">
                <a:solidFill>
                  <a:srgbClr val="FF0000"/>
                </a:solidFill>
              </a:rPr>
              <a:t>the mean is usually farther out in the long tail than is the median</a:t>
            </a:r>
            <a:r>
              <a:rPr lang="en-US" sz="2000" dirty="0">
                <a:solidFill>
                  <a:srgbClr val="000000"/>
                </a:solidFill>
              </a:rPr>
              <a:t>.</a:t>
            </a:r>
          </a:p>
        </p:txBody>
      </p:sp>
      <p:pic>
        <p:nvPicPr>
          <p:cNvPr id="59400" name="Picture 4" descr="The image shows a symmetric distribution graph with the right and the left sides of the graph appearing mirror images of each other. The mean and median of a symmetric distribution are same."/>
          <p:cNvPicPr>
            <a:picLocks noChangeAspect="1" noChangeArrowheads="1"/>
          </p:cNvPicPr>
          <p:nvPr/>
        </p:nvPicPr>
        <p:blipFill>
          <a:blip r:embed="rId3">
            <a:clrChange>
              <a:clrFrom>
                <a:srgbClr val="D8E2F3"/>
              </a:clrFrom>
              <a:clrTo>
                <a:srgbClr val="D8E2F3">
                  <a:alpha val="0"/>
                </a:srgbClr>
              </a:clrTo>
            </a:clrChange>
            <a:extLst>
              <a:ext uri="{28A0092B-C50C-407E-A947-70E740481C1C}">
                <a14:useLocalDpi xmlns:a14="http://schemas.microsoft.com/office/drawing/2010/main" val="0"/>
              </a:ext>
            </a:extLst>
          </a:blip>
          <a:srcRect r="51898" b="8603"/>
          <a:stretch>
            <a:fillRect/>
          </a:stretch>
        </p:blipFill>
        <p:spPr bwMode="auto">
          <a:xfrm>
            <a:off x="5257800" y="1768475"/>
            <a:ext cx="28956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5" descr="The image shows a right-skewed distribution with the right side of the graph much longer than the left side, which means right side contains half of the observations with larger values. In a skewed distribution, the mean is farther out in the long tail than is the median. There are two lines appearing in this graph, one for the mean and other for the median."/>
          <p:cNvPicPr>
            <a:picLocks noChangeAspect="1" noChangeArrowheads="1"/>
          </p:cNvPicPr>
          <p:nvPr/>
        </p:nvPicPr>
        <p:blipFill>
          <a:blip r:embed="rId4">
            <a:clrChange>
              <a:clrFrom>
                <a:srgbClr val="D8E2F3"/>
              </a:clrFrom>
              <a:clrTo>
                <a:srgbClr val="D8E2F3">
                  <a:alpha val="0"/>
                </a:srgbClr>
              </a:clrTo>
            </a:clrChange>
            <a:extLst>
              <a:ext uri="{28A0092B-C50C-407E-A947-70E740481C1C}">
                <a14:useLocalDpi xmlns:a14="http://schemas.microsoft.com/office/drawing/2010/main" val="0"/>
              </a:ext>
            </a:extLst>
          </a:blip>
          <a:srcRect r="50633" b="17313"/>
          <a:stretch>
            <a:fillRect/>
          </a:stretch>
        </p:blipFill>
        <p:spPr bwMode="auto">
          <a:xfrm>
            <a:off x="5257800" y="3630613"/>
            <a:ext cx="2895600" cy="145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6" descr="The image shows a left-skewed distribution with the left side of the graph much longer than the right side, which means left side contains half of the observations with larger values. In a skewed distribution, the mean is farther out in the long tail than is the median. There are two lines appearing in this graph, one for the mean and other for the median."/>
          <p:cNvPicPr>
            <a:picLocks noChangeAspect="1" noChangeArrowheads="1"/>
          </p:cNvPicPr>
          <p:nvPr/>
        </p:nvPicPr>
        <p:blipFill rotWithShape="1">
          <a:blip r:embed="rId3">
            <a:clrChange>
              <a:clrFrom>
                <a:srgbClr val="D8E2F3"/>
              </a:clrFrom>
              <a:clrTo>
                <a:srgbClr val="D8E2F3">
                  <a:alpha val="0"/>
                </a:srgbClr>
              </a:clrTo>
            </a:clrChange>
            <a:extLst>
              <a:ext uri="{28A0092B-C50C-407E-A947-70E740481C1C}">
                <a14:useLocalDpi xmlns:a14="http://schemas.microsoft.com/office/drawing/2010/main" val="0"/>
              </a:ext>
            </a:extLst>
          </a:blip>
          <a:srcRect l="52411" b="17204"/>
          <a:stretch/>
        </p:blipFill>
        <p:spPr bwMode="auto">
          <a:xfrm>
            <a:off x="5288692" y="5226050"/>
            <a:ext cx="2864708"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Spread: The Quartiles</a:t>
            </a:r>
          </a:p>
        </p:txBody>
      </p:sp>
      <p:sp>
        <p:nvSpPr>
          <p:cNvPr id="6041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C6EF59E2-040A-4D9C-A01A-B0FA0B736A1D}" type="slidenum">
              <a:rPr lang="en-US" altLang="en-US" sz="1200" smtClean="0">
                <a:solidFill>
                  <a:schemeClr val="accent1"/>
                </a:solidFill>
              </a:rPr>
              <a:pPr>
                <a:lnSpc>
                  <a:spcPct val="80000"/>
                </a:lnSpc>
                <a:spcBef>
                  <a:spcPct val="0"/>
                </a:spcBef>
                <a:buClrTx/>
                <a:buSzTx/>
                <a:buFontTx/>
                <a:buNone/>
              </a:pPr>
              <a:t>36</a:t>
            </a:fld>
            <a:endParaRPr lang="en-US" altLang="en-US" sz="1200">
              <a:solidFill>
                <a:schemeClr val="accent1"/>
              </a:solidFill>
            </a:endParaRPr>
          </a:p>
        </p:txBody>
      </p:sp>
      <p:sp>
        <p:nvSpPr>
          <p:cNvPr id="60419" name="Rectangle 3"/>
          <p:cNvSpPr txBox="1">
            <a:spLocks noChangeArrowheads="1"/>
          </p:cNvSpPr>
          <p:nvPr/>
        </p:nvSpPr>
        <p:spPr bwMode="auto">
          <a:xfrm>
            <a:off x="244475" y="1198563"/>
            <a:ext cx="8670925" cy="149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19088" indent="-319088">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639763" indent="-2730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lvl="1" eaLnBrk="1" hangingPunct="1">
              <a:spcBef>
                <a:spcPts val="550"/>
              </a:spcBef>
              <a:buClr>
                <a:schemeClr val="accent1"/>
              </a:buClr>
              <a:buFont typeface="Wingdings" panose="05000000000000000000" pitchFamily="2" charset="2"/>
              <a:buChar char="§"/>
            </a:pPr>
            <a:r>
              <a:rPr lang="en-US" altLang="en-US" sz="2000" dirty="0">
                <a:solidFill>
                  <a:srgbClr val="000000"/>
                </a:solidFill>
              </a:rPr>
              <a:t>A measure of center alone can be misleading.</a:t>
            </a:r>
          </a:p>
          <a:p>
            <a:pPr lvl="1" eaLnBrk="1" hangingPunct="1">
              <a:spcBef>
                <a:spcPts val="550"/>
              </a:spcBef>
              <a:buClr>
                <a:schemeClr val="accent1"/>
              </a:buClr>
              <a:buFont typeface="Wingdings" panose="05000000000000000000" pitchFamily="2" charset="2"/>
              <a:buChar char="§"/>
            </a:pPr>
            <a:r>
              <a:rPr lang="en-US" altLang="en-US" sz="2000" dirty="0">
                <a:solidFill>
                  <a:srgbClr val="000000"/>
                </a:solidFill>
              </a:rPr>
              <a:t>A useful numerical description of a distribution requires both a measure of center and a measure of spread.</a:t>
            </a:r>
          </a:p>
          <a:p>
            <a:pPr eaLnBrk="1" hangingPunct="1">
              <a:spcBef>
                <a:spcPts val="700"/>
              </a:spcBef>
              <a:buClr>
                <a:schemeClr val="accent2"/>
              </a:buClr>
              <a:buSzPct val="60000"/>
              <a:buFont typeface="Wingdings" panose="05000000000000000000" pitchFamily="2" charset="2"/>
              <a:buChar char=""/>
            </a:pPr>
            <a:endParaRPr lang="en-US" altLang="en-US" sz="2400" dirty="0">
              <a:solidFill>
                <a:srgbClr val="000000"/>
              </a:solidFill>
            </a:endParaRPr>
          </a:p>
        </p:txBody>
      </p:sp>
      <p:sp>
        <p:nvSpPr>
          <p:cNvPr id="13" name="TextBox 12"/>
          <p:cNvSpPr txBox="1">
            <a:spLocks noChangeArrowheads="1"/>
          </p:cNvSpPr>
          <p:nvPr/>
        </p:nvSpPr>
        <p:spPr bwMode="auto">
          <a:xfrm>
            <a:off x="1069975" y="2594930"/>
            <a:ext cx="3714750" cy="369888"/>
          </a:xfrm>
          <a:prstGeom prst="rect">
            <a:avLst/>
          </a:prstGeom>
          <a:solidFill>
            <a:srgbClr val="C9CCD8"/>
          </a:solidFill>
          <a:ln w="10000">
            <a:solidFill>
              <a:schemeClr val="accent1"/>
            </a:solidFill>
            <a:miter lim="800000"/>
            <a:headEnd/>
            <a:tailEnd/>
          </a:ln>
          <a:effectLst>
            <a:outerShdw blurRad="38100" dist="30000" dir="5400000" rotWithShape="0">
              <a:srgbClr val="808080">
                <a:alpha val="45000"/>
              </a:srgbClr>
            </a:outerShdw>
          </a:effectLst>
        </p:spPr>
        <p:txBody>
          <a:bodyPr>
            <a:spAutoFit/>
          </a:bodyPr>
          <a:lstStyle/>
          <a:p>
            <a:pPr algn="ctr" eaLnBrk="1" fontAlgn="auto" hangingPunct="1">
              <a:spcBef>
                <a:spcPts val="0"/>
              </a:spcBef>
              <a:spcAft>
                <a:spcPts val="0"/>
              </a:spcAft>
              <a:defRPr/>
            </a:pPr>
            <a:r>
              <a:rPr lang="en-US" b="1" dirty="0">
                <a:solidFill>
                  <a:schemeClr val="dk1"/>
                </a:solidFill>
                <a:latin typeface="+mn-lt"/>
                <a:ea typeface="+mn-ea"/>
              </a:rPr>
              <a:t>Calculating the Quartiles</a:t>
            </a:r>
          </a:p>
        </p:txBody>
      </p:sp>
      <p:sp>
        <p:nvSpPr>
          <p:cNvPr id="12" name="TextBox 11"/>
          <p:cNvSpPr txBox="1">
            <a:spLocks noChangeArrowheads="1"/>
          </p:cNvSpPr>
          <p:nvPr/>
        </p:nvSpPr>
        <p:spPr bwMode="auto">
          <a:xfrm>
            <a:off x="889000" y="2963863"/>
            <a:ext cx="7375525" cy="2092881"/>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spcAft>
                <a:spcPts val="600"/>
              </a:spcAft>
              <a:buSzTx/>
              <a:buFont typeface="Wingdings" panose="05000000000000000000" pitchFamily="2" charset="2"/>
              <a:buChar char="§"/>
              <a:defRPr/>
            </a:pPr>
            <a:r>
              <a:rPr lang="en-US" altLang="en-US" dirty="0">
                <a:solidFill>
                  <a:srgbClr val="000000"/>
                </a:solidFill>
              </a:rPr>
              <a:t>Arrange the observations in increasing order and locate the </a:t>
            </a:r>
            <a:r>
              <a:rPr lang="en-US" altLang="en-US" b="1" dirty="0">
                <a:solidFill>
                  <a:srgbClr val="800000"/>
                </a:solidFill>
              </a:rPr>
              <a:t>median </a:t>
            </a:r>
            <a:r>
              <a:rPr lang="en-US" altLang="en-US" b="1" i="1" dirty="0">
                <a:solidFill>
                  <a:srgbClr val="800000"/>
                </a:solidFill>
              </a:rPr>
              <a:t>M</a:t>
            </a:r>
            <a:r>
              <a:rPr lang="en-US" altLang="en-US" dirty="0">
                <a:solidFill>
                  <a:srgbClr val="000000"/>
                </a:solidFill>
              </a:rPr>
              <a:t>.</a:t>
            </a:r>
          </a:p>
          <a:p>
            <a:pPr eaLnBrk="1" hangingPunct="1">
              <a:spcBef>
                <a:spcPct val="0"/>
              </a:spcBef>
              <a:spcAft>
                <a:spcPts val="600"/>
              </a:spcAft>
              <a:buSzTx/>
              <a:buFont typeface="Wingdings" panose="05000000000000000000" pitchFamily="2" charset="2"/>
              <a:buChar char="§"/>
              <a:defRPr/>
            </a:pPr>
            <a:r>
              <a:rPr lang="en-US" altLang="en-US" dirty="0">
                <a:solidFill>
                  <a:srgbClr val="000000"/>
                </a:solidFill>
              </a:rPr>
              <a:t>The </a:t>
            </a:r>
            <a:r>
              <a:rPr lang="en-US" altLang="en-US" b="1" dirty="0">
                <a:solidFill>
                  <a:srgbClr val="800000"/>
                </a:solidFill>
              </a:rPr>
              <a:t>first quartile </a:t>
            </a:r>
            <a:r>
              <a:rPr lang="en-US" altLang="en-US" b="1" i="1" dirty="0">
                <a:solidFill>
                  <a:srgbClr val="800000"/>
                </a:solidFill>
              </a:rPr>
              <a:t>Q</a:t>
            </a:r>
            <a:r>
              <a:rPr lang="en-US" altLang="en-US" b="1" baseline="-25000" dirty="0">
                <a:solidFill>
                  <a:srgbClr val="800000"/>
                </a:solidFill>
              </a:rPr>
              <a:t>1</a:t>
            </a:r>
            <a:r>
              <a:rPr lang="en-US" altLang="en-US" i="1" dirty="0">
                <a:solidFill>
                  <a:srgbClr val="800000"/>
                </a:solidFill>
              </a:rPr>
              <a:t> </a:t>
            </a:r>
            <a:r>
              <a:rPr lang="en-US" altLang="en-US" dirty="0">
                <a:solidFill>
                  <a:srgbClr val="000000"/>
                </a:solidFill>
              </a:rPr>
              <a:t>is the median of the observations located to the </a:t>
            </a:r>
            <a:r>
              <a:rPr lang="en-US" altLang="en-US" i="1" dirty="0">
                <a:solidFill>
                  <a:srgbClr val="000000"/>
                </a:solidFill>
              </a:rPr>
              <a:t>left</a:t>
            </a:r>
            <a:r>
              <a:rPr lang="en-US" altLang="en-US" dirty="0">
                <a:solidFill>
                  <a:srgbClr val="000000"/>
                </a:solidFill>
              </a:rPr>
              <a:t> of the median in the ordered list.</a:t>
            </a:r>
          </a:p>
          <a:p>
            <a:pPr eaLnBrk="1" hangingPunct="1">
              <a:spcBef>
                <a:spcPct val="0"/>
              </a:spcBef>
              <a:spcAft>
                <a:spcPts val="600"/>
              </a:spcAft>
              <a:buSzTx/>
              <a:buFont typeface="Wingdings" panose="05000000000000000000" pitchFamily="2" charset="2"/>
              <a:buChar char="§"/>
              <a:defRPr/>
            </a:pPr>
            <a:r>
              <a:rPr lang="en-US" altLang="en-US" dirty="0">
                <a:solidFill>
                  <a:srgbClr val="000000"/>
                </a:solidFill>
              </a:rPr>
              <a:t>The </a:t>
            </a:r>
            <a:r>
              <a:rPr lang="en-US" altLang="en-US" b="1" dirty="0">
                <a:solidFill>
                  <a:srgbClr val="800000"/>
                </a:solidFill>
              </a:rPr>
              <a:t>third quartile </a:t>
            </a:r>
            <a:r>
              <a:rPr lang="en-US" altLang="en-US" b="1" i="1" dirty="0">
                <a:solidFill>
                  <a:srgbClr val="800000"/>
                </a:solidFill>
              </a:rPr>
              <a:t>Q</a:t>
            </a:r>
            <a:r>
              <a:rPr lang="en-US" altLang="en-US" b="1" baseline="-25000" dirty="0">
                <a:solidFill>
                  <a:srgbClr val="800000"/>
                </a:solidFill>
              </a:rPr>
              <a:t>3</a:t>
            </a:r>
            <a:r>
              <a:rPr lang="en-US" altLang="en-US" b="1" i="1" dirty="0">
                <a:solidFill>
                  <a:srgbClr val="800000"/>
                </a:solidFill>
              </a:rPr>
              <a:t> </a:t>
            </a:r>
            <a:r>
              <a:rPr lang="en-US" altLang="en-US" dirty="0">
                <a:solidFill>
                  <a:srgbClr val="000000"/>
                </a:solidFill>
              </a:rPr>
              <a:t>is the median of the observations located to the </a:t>
            </a:r>
            <a:r>
              <a:rPr lang="en-US" altLang="en-US" i="1" dirty="0">
                <a:solidFill>
                  <a:srgbClr val="000000"/>
                </a:solidFill>
              </a:rPr>
              <a:t>right</a:t>
            </a:r>
            <a:r>
              <a:rPr lang="en-US" altLang="en-US" dirty="0">
                <a:solidFill>
                  <a:srgbClr val="000000"/>
                </a:solidFill>
              </a:rPr>
              <a:t> of the median in the ordered list.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12">
                                            <p:bg/>
                                          </p:spTgt>
                                        </p:tgtEl>
                                        <p:attrNameLst>
                                          <p:attrName>style.visibility</p:attrName>
                                        </p:attrNameLst>
                                      </p:cBhvr>
                                      <p:to>
                                        <p:strVal val="visible"/>
                                      </p:to>
                                    </p:set>
                                    <p:animEffect transition="in" filter="fade">
                                      <p:cBhvr>
                                        <p:cTn id="10" dur="500"/>
                                        <p:tgtEl>
                                          <p:spTgt spid="12">
                                            <p:bg/>
                                          </p:spTgt>
                                        </p:tgtEl>
                                      </p:cBhvr>
                                    </p:animEffect>
                                  </p:childTnLst>
                                </p:cTn>
                              </p:par>
                              <p:par>
                                <p:cTn id="11" presetID="10" presetClass="entr" presetSubtype="0" fill="hold" grpId="0" nodeType="withEffect">
                                  <p:stCondLst>
                                    <p:cond delay="2000"/>
                                  </p:stCondLst>
                                  <p:childTnLst>
                                    <p:set>
                                      <p:cBhvr>
                                        <p:cTn id="12" dur="1" fill="hold">
                                          <p:stCondLst>
                                            <p:cond delay="0"/>
                                          </p:stCondLst>
                                        </p:cTn>
                                        <p:tgtEl>
                                          <p:spTgt spid="12">
                                            <p:txEl>
                                              <p:pRg st="0" end="0"/>
                                            </p:txEl>
                                          </p:spTgt>
                                        </p:tgtEl>
                                        <p:attrNameLst>
                                          <p:attrName>style.visibility</p:attrName>
                                        </p:attrNameLst>
                                      </p:cBhvr>
                                      <p:to>
                                        <p:strVal val="visible"/>
                                      </p:to>
                                    </p:set>
                                    <p:animEffect transition="in" filter="fade">
                                      <p:cBhvr>
                                        <p:cTn id="13" dur="1000"/>
                                        <p:tgtEl>
                                          <p:spTgt spid="12">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xEl>
                                              <p:pRg st="1" end="1"/>
                                            </p:txEl>
                                          </p:spTgt>
                                        </p:tgtEl>
                                        <p:attrNameLst>
                                          <p:attrName>style.visibility</p:attrName>
                                        </p:attrNameLst>
                                      </p:cBhvr>
                                      <p:to>
                                        <p:strVal val="visible"/>
                                      </p:to>
                                    </p:set>
                                    <p:animEffect transition="in" filter="fade">
                                      <p:cBhvr>
                                        <p:cTn id="18" dur="1000"/>
                                        <p:tgtEl>
                                          <p:spTgt spid="12">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xEl>
                                              <p:pRg st="2" end="2"/>
                                            </p:txEl>
                                          </p:spTgt>
                                        </p:tgtEl>
                                        <p:attrNameLst>
                                          <p:attrName>style.visibility</p:attrName>
                                        </p:attrNameLst>
                                      </p:cBhvr>
                                      <p:to>
                                        <p:strVal val="visible"/>
                                      </p:to>
                                    </p:set>
                                    <p:animEffect transition="in" filter="fade">
                                      <p:cBhvr>
                                        <p:cTn id="23" dur="10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5"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Five-Number Summary</a:t>
            </a:r>
          </a:p>
        </p:txBody>
      </p:sp>
      <p:sp>
        <p:nvSpPr>
          <p:cNvPr id="6144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35B0339D-CB6D-470F-A735-AD6A47EDB71F}" type="slidenum">
              <a:rPr lang="en-US" altLang="en-US" sz="1200" smtClean="0">
                <a:solidFill>
                  <a:schemeClr val="accent1"/>
                </a:solidFill>
              </a:rPr>
              <a:pPr>
                <a:lnSpc>
                  <a:spcPct val="80000"/>
                </a:lnSpc>
                <a:spcBef>
                  <a:spcPct val="0"/>
                </a:spcBef>
                <a:buClrTx/>
                <a:buSzTx/>
                <a:buFontTx/>
                <a:buNone/>
              </a:pPr>
              <a:t>37</a:t>
            </a:fld>
            <a:endParaRPr lang="en-US" altLang="en-US" sz="1200">
              <a:solidFill>
                <a:schemeClr val="accent1"/>
              </a:solidFill>
            </a:endParaRPr>
          </a:p>
        </p:txBody>
      </p:sp>
      <p:sp>
        <p:nvSpPr>
          <p:cNvPr id="61443" name="Rectangle 3"/>
          <p:cNvSpPr txBox="1">
            <a:spLocks noChangeArrowheads="1"/>
          </p:cNvSpPr>
          <p:nvPr/>
        </p:nvSpPr>
        <p:spPr bwMode="auto">
          <a:xfrm>
            <a:off x="304800" y="1331913"/>
            <a:ext cx="8534400" cy="1918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accent2"/>
              </a:buClr>
              <a:buSzPct val="60000"/>
              <a:buFontTx/>
              <a:buNone/>
            </a:pPr>
            <a:r>
              <a:rPr lang="en-US" altLang="en-US" dirty="0">
                <a:solidFill>
                  <a:srgbClr val="000000"/>
                </a:solidFill>
              </a:rPr>
              <a:t>The minimum and maximum values alone tell us little about </a:t>
            </a:r>
            <a:r>
              <a:rPr lang="en-US" altLang="en-US" dirty="0">
                <a:solidFill>
                  <a:srgbClr val="FF0000"/>
                </a:solidFill>
              </a:rPr>
              <a:t>the distribution as a whole</a:t>
            </a:r>
            <a:r>
              <a:rPr lang="en-US" altLang="en-US" dirty="0">
                <a:solidFill>
                  <a:srgbClr val="000000"/>
                </a:solidFill>
              </a:rPr>
              <a:t>. Likewise, the median and quartiles tell us little about </a:t>
            </a:r>
            <a:r>
              <a:rPr lang="en-US" altLang="en-US" dirty="0">
                <a:solidFill>
                  <a:srgbClr val="FF0000"/>
                </a:solidFill>
              </a:rPr>
              <a:t>the tails </a:t>
            </a:r>
            <a:r>
              <a:rPr lang="en-US" altLang="en-US" dirty="0">
                <a:solidFill>
                  <a:srgbClr val="000000"/>
                </a:solidFill>
              </a:rPr>
              <a:t>of a distribution. </a:t>
            </a:r>
          </a:p>
          <a:p>
            <a:pPr eaLnBrk="1" hangingPunct="1">
              <a:spcBef>
                <a:spcPct val="40000"/>
              </a:spcBef>
              <a:buClr>
                <a:schemeClr val="accent2"/>
              </a:buClr>
              <a:buSzPct val="60000"/>
              <a:buFontTx/>
              <a:buNone/>
            </a:pPr>
            <a:r>
              <a:rPr lang="en-US" altLang="en-US" dirty="0">
                <a:solidFill>
                  <a:schemeClr val="tx1"/>
                </a:solidFill>
              </a:rPr>
              <a:t>To get a quick summary of both center and spread, combine all five numbers.</a:t>
            </a:r>
          </a:p>
        </p:txBody>
      </p:sp>
      <p:sp>
        <p:nvSpPr>
          <p:cNvPr id="5" name="TextBox 4"/>
          <p:cNvSpPr txBox="1">
            <a:spLocks noChangeArrowheads="1"/>
          </p:cNvSpPr>
          <p:nvPr/>
        </p:nvSpPr>
        <p:spPr bwMode="auto">
          <a:xfrm>
            <a:off x="871537" y="3454400"/>
            <a:ext cx="7400925" cy="1878013"/>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defRPr/>
            </a:pPr>
            <a:endParaRPr lang="en-US" altLang="en-US" sz="600" b="1" u="sng">
              <a:solidFill>
                <a:srgbClr val="E81F30"/>
              </a:solidFill>
            </a:endParaRPr>
          </a:p>
          <a:p>
            <a:pPr eaLnBrk="1" hangingPunct="1">
              <a:spcBef>
                <a:spcPct val="0"/>
              </a:spcBef>
              <a:spcAft>
                <a:spcPts val="1200"/>
              </a:spcAft>
              <a:buClrTx/>
              <a:buSzTx/>
              <a:buFontTx/>
              <a:buNone/>
              <a:defRPr/>
            </a:pPr>
            <a:r>
              <a:rPr lang="en-US" altLang="en-US">
                <a:solidFill>
                  <a:schemeClr val="tx1"/>
                </a:solidFill>
              </a:rPr>
              <a:t>The </a:t>
            </a:r>
            <a:r>
              <a:rPr lang="en-US" altLang="en-US" b="1">
                <a:solidFill>
                  <a:srgbClr val="800000"/>
                </a:solidFill>
              </a:rPr>
              <a:t>five-number summary</a:t>
            </a:r>
            <a:r>
              <a:rPr lang="en-US" altLang="en-US">
                <a:solidFill>
                  <a:srgbClr val="800000"/>
                </a:solidFill>
              </a:rPr>
              <a:t> </a:t>
            </a:r>
            <a:r>
              <a:rPr lang="en-US" altLang="en-US">
                <a:solidFill>
                  <a:schemeClr val="tx1"/>
                </a:solidFill>
              </a:rPr>
              <a:t>of a distribution consists of the smallest observation, the first quartile, the median, the third quartile, and the largest observation, written in order from smallest to largest.</a:t>
            </a:r>
          </a:p>
          <a:p>
            <a:pPr algn="ctr" eaLnBrk="1" hangingPunct="1">
              <a:spcBef>
                <a:spcPct val="0"/>
              </a:spcBef>
              <a:spcAft>
                <a:spcPts val="1200"/>
              </a:spcAft>
              <a:buClrTx/>
              <a:buSzTx/>
              <a:buFontTx/>
              <a:buNone/>
              <a:defRPr/>
            </a:pPr>
            <a:r>
              <a:rPr lang="en-US" altLang="en-US" b="1" i="1">
                <a:solidFill>
                  <a:schemeClr val="tx1"/>
                </a:solidFill>
              </a:rPr>
              <a:t>Minimum     Q</a:t>
            </a:r>
            <a:r>
              <a:rPr lang="en-US" altLang="en-US" b="1" baseline="-25000">
                <a:solidFill>
                  <a:schemeClr val="tx1"/>
                </a:solidFill>
              </a:rPr>
              <a:t>1</a:t>
            </a:r>
            <a:r>
              <a:rPr lang="en-US" altLang="en-US" b="1" i="1">
                <a:solidFill>
                  <a:schemeClr val="tx1"/>
                </a:solidFill>
              </a:rPr>
              <a:t>     M     Q</a:t>
            </a:r>
            <a:r>
              <a:rPr lang="en-US" altLang="en-US" b="1" baseline="-25000">
                <a:solidFill>
                  <a:schemeClr val="tx1"/>
                </a:solidFill>
              </a:rPr>
              <a:t>3</a:t>
            </a:r>
            <a:r>
              <a:rPr lang="en-US" altLang="en-US" b="1" i="1">
                <a:solidFill>
                  <a:schemeClr val="tx1"/>
                </a:solidFill>
              </a:rPr>
              <a:t>     Maximum</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Boxplots 1</a:t>
            </a:r>
          </a:p>
        </p:txBody>
      </p:sp>
      <p:sp>
        <p:nvSpPr>
          <p:cNvPr id="6246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7C36FC07-820F-4791-90E9-BA77B0B7F426}" type="slidenum">
              <a:rPr lang="en-US" altLang="en-US" sz="1200" smtClean="0">
                <a:solidFill>
                  <a:schemeClr val="accent1"/>
                </a:solidFill>
              </a:rPr>
              <a:pPr>
                <a:lnSpc>
                  <a:spcPct val="80000"/>
                </a:lnSpc>
                <a:spcBef>
                  <a:spcPct val="0"/>
                </a:spcBef>
                <a:buClrTx/>
                <a:buSzTx/>
                <a:buFontTx/>
                <a:buNone/>
              </a:pPr>
              <a:t>38</a:t>
            </a:fld>
            <a:endParaRPr lang="en-US" altLang="en-US" sz="1200">
              <a:solidFill>
                <a:schemeClr val="accent1"/>
              </a:solidFill>
            </a:endParaRPr>
          </a:p>
        </p:txBody>
      </p:sp>
      <p:sp>
        <p:nvSpPr>
          <p:cNvPr id="62467" name="Rectangle 3"/>
          <p:cNvSpPr txBox="1">
            <a:spLocks noChangeArrowheads="1"/>
          </p:cNvSpPr>
          <p:nvPr/>
        </p:nvSpPr>
        <p:spPr bwMode="auto">
          <a:xfrm>
            <a:off x="381000" y="1209675"/>
            <a:ext cx="83470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accent2"/>
              </a:buClr>
              <a:buSzPct val="60000"/>
              <a:buFontTx/>
              <a:buNone/>
            </a:pPr>
            <a:r>
              <a:rPr lang="en-US" altLang="en-US" dirty="0">
                <a:solidFill>
                  <a:srgbClr val="000000"/>
                </a:solidFill>
              </a:rPr>
              <a:t>The median and quartiles divide the distribution roughly into quarters. This leads to a new way to display quantitative data, the </a:t>
            </a:r>
            <a:r>
              <a:rPr lang="en-US" altLang="en-US" b="1" dirty="0">
                <a:solidFill>
                  <a:srgbClr val="800000"/>
                </a:solidFill>
              </a:rPr>
              <a:t>boxplot</a:t>
            </a:r>
            <a:r>
              <a:rPr lang="en-US" altLang="en-US" b="1" dirty="0">
                <a:solidFill>
                  <a:srgbClr val="990000"/>
                </a:solidFill>
              </a:rPr>
              <a:t>.</a:t>
            </a:r>
          </a:p>
        </p:txBody>
      </p:sp>
      <p:sp>
        <p:nvSpPr>
          <p:cNvPr id="6" name="TextBox 5"/>
          <p:cNvSpPr txBox="1">
            <a:spLocks noChangeArrowheads="1"/>
          </p:cNvSpPr>
          <p:nvPr/>
        </p:nvSpPr>
        <p:spPr bwMode="auto">
          <a:xfrm>
            <a:off x="1033462" y="2373834"/>
            <a:ext cx="7042150" cy="400050"/>
          </a:xfrm>
          <a:prstGeom prst="rect">
            <a:avLst/>
          </a:prstGeom>
          <a:solidFill>
            <a:srgbClr val="C9CCD8"/>
          </a:solidFill>
          <a:ln w="10000">
            <a:solidFill>
              <a:schemeClr val="accent1"/>
            </a:solidFill>
            <a:miter lim="800000"/>
            <a:headEnd/>
            <a:tailEnd/>
          </a:ln>
          <a:effectLst>
            <a:outerShdw blurRad="38100" dist="30000" dir="5400000" rotWithShape="0">
              <a:srgbClr val="808080">
                <a:alpha val="45000"/>
              </a:srgbClr>
            </a:outerShdw>
          </a:effectLst>
        </p:spPr>
        <p:txBody>
          <a:bodyPr>
            <a:spAutoFit/>
          </a:bodyPr>
          <a:lstStyle/>
          <a:p>
            <a:pPr algn="ctr" eaLnBrk="1" fontAlgn="auto" hangingPunct="1">
              <a:spcBef>
                <a:spcPts val="0"/>
              </a:spcBef>
              <a:spcAft>
                <a:spcPts val="0"/>
              </a:spcAft>
              <a:defRPr/>
            </a:pPr>
            <a:r>
              <a:rPr lang="en-US" sz="2000" b="1" dirty="0">
                <a:solidFill>
                  <a:schemeClr val="dk1"/>
                </a:solidFill>
                <a:latin typeface="+mn-lt"/>
                <a:ea typeface="+mn-ea"/>
              </a:rPr>
              <a:t>How to Make a Boxplot</a:t>
            </a:r>
          </a:p>
        </p:txBody>
      </p:sp>
      <p:sp>
        <p:nvSpPr>
          <p:cNvPr id="5" name="TextBox 4"/>
          <p:cNvSpPr txBox="1">
            <a:spLocks noChangeArrowheads="1"/>
          </p:cNvSpPr>
          <p:nvPr/>
        </p:nvSpPr>
        <p:spPr bwMode="auto">
          <a:xfrm>
            <a:off x="881063" y="2773884"/>
            <a:ext cx="7375525" cy="3247043"/>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defRPr/>
            </a:pPr>
            <a:endParaRPr lang="en-US" altLang="en-US" b="1" dirty="0">
              <a:solidFill>
                <a:srgbClr val="000000"/>
              </a:solidFill>
            </a:endParaRPr>
          </a:p>
          <a:p>
            <a:pPr eaLnBrk="1" hangingPunct="1">
              <a:spcBef>
                <a:spcPct val="0"/>
              </a:spcBef>
              <a:spcAft>
                <a:spcPts val="1800"/>
              </a:spcAft>
              <a:buSzTx/>
              <a:buFont typeface="Wingdings" panose="05000000000000000000" pitchFamily="2" charset="2"/>
              <a:buChar char="§"/>
              <a:defRPr/>
            </a:pPr>
            <a:r>
              <a:rPr lang="en-US" altLang="en-US" dirty="0">
                <a:solidFill>
                  <a:srgbClr val="000000"/>
                </a:solidFill>
              </a:rPr>
              <a:t>Draw and label a number line that includes the range of the distribution.</a:t>
            </a:r>
          </a:p>
          <a:p>
            <a:pPr eaLnBrk="1" hangingPunct="1">
              <a:spcBef>
                <a:spcPct val="0"/>
              </a:spcBef>
              <a:spcAft>
                <a:spcPts val="1800"/>
              </a:spcAft>
              <a:buSzTx/>
              <a:buFont typeface="Wingdings" panose="05000000000000000000" pitchFamily="2" charset="2"/>
              <a:buChar char="§"/>
              <a:defRPr/>
            </a:pPr>
            <a:r>
              <a:rPr lang="en-US" altLang="en-US" dirty="0">
                <a:solidFill>
                  <a:srgbClr val="000000"/>
                </a:solidFill>
              </a:rPr>
              <a:t>Draw a central box from </a:t>
            </a:r>
            <a:r>
              <a:rPr lang="en-US" altLang="en-US" i="1" dirty="0">
                <a:solidFill>
                  <a:srgbClr val="000000"/>
                </a:solidFill>
              </a:rPr>
              <a:t>Q</a:t>
            </a:r>
            <a:r>
              <a:rPr lang="en-US" altLang="en-US" baseline="-25000" dirty="0">
                <a:solidFill>
                  <a:srgbClr val="000000"/>
                </a:solidFill>
              </a:rPr>
              <a:t>1</a:t>
            </a:r>
            <a:r>
              <a:rPr lang="en-US" altLang="en-US" i="1" dirty="0">
                <a:solidFill>
                  <a:srgbClr val="000000"/>
                </a:solidFill>
              </a:rPr>
              <a:t> </a:t>
            </a:r>
            <a:r>
              <a:rPr lang="en-US" altLang="en-US" dirty="0">
                <a:solidFill>
                  <a:srgbClr val="000000"/>
                </a:solidFill>
              </a:rPr>
              <a:t>to </a:t>
            </a:r>
            <a:r>
              <a:rPr lang="en-US" altLang="en-US" i="1" dirty="0">
                <a:solidFill>
                  <a:srgbClr val="000000"/>
                </a:solidFill>
              </a:rPr>
              <a:t>Q</a:t>
            </a:r>
            <a:r>
              <a:rPr lang="en-US" altLang="en-US" baseline="-25000" dirty="0">
                <a:solidFill>
                  <a:srgbClr val="000000"/>
                </a:solidFill>
              </a:rPr>
              <a:t>3</a:t>
            </a:r>
            <a:r>
              <a:rPr lang="en-US" altLang="en-US" dirty="0">
                <a:solidFill>
                  <a:srgbClr val="000000"/>
                </a:solidFill>
              </a:rPr>
              <a:t>.</a:t>
            </a:r>
          </a:p>
          <a:p>
            <a:pPr eaLnBrk="1" hangingPunct="1">
              <a:spcBef>
                <a:spcPct val="0"/>
              </a:spcBef>
              <a:spcAft>
                <a:spcPts val="1800"/>
              </a:spcAft>
              <a:buSzTx/>
              <a:buFont typeface="Wingdings" panose="05000000000000000000" pitchFamily="2" charset="2"/>
              <a:buChar char="§"/>
              <a:defRPr/>
            </a:pPr>
            <a:r>
              <a:rPr lang="en-US" altLang="en-US" dirty="0">
                <a:solidFill>
                  <a:srgbClr val="000000"/>
                </a:solidFill>
              </a:rPr>
              <a:t>Note the median </a:t>
            </a:r>
            <a:r>
              <a:rPr lang="en-US" altLang="en-US" i="1" dirty="0">
                <a:solidFill>
                  <a:srgbClr val="000000"/>
                </a:solidFill>
              </a:rPr>
              <a:t>M </a:t>
            </a:r>
            <a:r>
              <a:rPr lang="en-US" altLang="en-US" dirty="0">
                <a:solidFill>
                  <a:srgbClr val="000000"/>
                </a:solidFill>
              </a:rPr>
              <a:t>inside the box.</a:t>
            </a:r>
          </a:p>
          <a:p>
            <a:pPr eaLnBrk="1" hangingPunct="1">
              <a:spcBef>
                <a:spcPct val="0"/>
              </a:spcBef>
              <a:spcAft>
                <a:spcPts val="1800"/>
              </a:spcAft>
              <a:buSzTx/>
              <a:buFont typeface="Wingdings" panose="05000000000000000000" pitchFamily="2" charset="2"/>
              <a:buChar char="§"/>
              <a:defRPr/>
            </a:pPr>
            <a:r>
              <a:rPr lang="en-US" altLang="en-US" dirty="0">
                <a:solidFill>
                  <a:srgbClr val="000000"/>
                </a:solidFill>
              </a:rPr>
              <a:t>Extend lines (whiskers) from the box out to the minimum and maximum values that </a:t>
            </a:r>
            <a:r>
              <a:rPr lang="en-US" altLang="en-US" dirty="0">
                <a:solidFill>
                  <a:srgbClr val="FF0000"/>
                </a:solidFill>
              </a:rPr>
              <a:t>are not outliers (defined via the interquartile range (IQR))</a:t>
            </a:r>
            <a:r>
              <a:rPr lang="en-US" altLang="en-US" dirty="0">
                <a:solidFill>
                  <a:srgbClr val="000000"/>
                </a:solidFill>
              </a:rPr>
              <a:t>.</a:t>
            </a:r>
            <a:endParaRPr lang="en-US" altLang="en-US" b="1" dirty="0">
              <a:solidFill>
                <a:srgbClr val="0000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1000"/>
                                        <p:tgtEl>
                                          <p:spTgt spid="5">
                                            <p:bg/>
                                          </p:spTgt>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1000"/>
                                        <p:tgtEl>
                                          <p:spTgt spid="5">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xEl>
                                              <p:pRg st="3" end="3"/>
                                            </p:txEl>
                                          </p:spTgt>
                                        </p:tgtEl>
                                        <p:attrNameLst>
                                          <p:attrName>style.visibility</p:attrName>
                                        </p:attrNameLst>
                                      </p:cBhvr>
                                      <p:to>
                                        <p:strVal val="visible"/>
                                      </p:to>
                                    </p:set>
                                    <p:animEffect transition="in" filter="fade">
                                      <p:cBhvr>
                                        <p:cTn id="26" dur="1000"/>
                                        <p:tgtEl>
                                          <p:spTgt spid="5">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Effect transition="in" filter="fade">
                                      <p:cBhvr>
                                        <p:cTn id="31"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Suspected Outliers: 1.5 </a:t>
            </a:r>
            <a:r>
              <a:rPr lang="en-US" dirty="0">
                <a:sym typeface="Symbol"/>
              </a:rPr>
              <a:t></a:t>
            </a:r>
            <a:r>
              <a:rPr lang="en-US" dirty="0"/>
              <a:t> IQR Rule</a:t>
            </a:r>
          </a:p>
        </p:txBody>
      </p:sp>
      <p:sp>
        <p:nvSpPr>
          <p:cNvPr id="6349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7151370A-DAC1-43EF-ADA9-50A1240A931A}" type="slidenum">
              <a:rPr lang="en-US" altLang="en-US" sz="1200" smtClean="0">
                <a:solidFill>
                  <a:schemeClr val="accent1"/>
                </a:solidFill>
              </a:rPr>
              <a:pPr>
                <a:lnSpc>
                  <a:spcPct val="80000"/>
                </a:lnSpc>
                <a:spcBef>
                  <a:spcPct val="0"/>
                </a:spcBef>
                <a:buClrTx/>
                <a:buSzTx/>
                <a:buFontTx/>
                <a:buNone/>
              </a:pPr>
              <a:t>39</a:t>
            </a:fld>
            <a:endParaRPr lang="en-US" altLang="en-US" sz="1200">
              <a:solidFill>
                <a:schemeClr val="accent1"/>
              </a:solidFill>
            </a:endParaRPr>
          </a:p>
        </p:txBody>
      </p:sp>
      <p:pic>
        <p:nvPicPr>
          <p:cNvPr id="3" name="Picture 2" descr="The animations describe the “1.5 times IQR Rule” which predict whether or not a value is an outlier. IQR stands for interquartile range, which is defined as IQR equals Q3 minus Q1, wherein Q3 is third quartile and Q1 is first quartile. An example illustrates a stemplot which contains a total of 24 values, and the values range from 2 to 53. It shows Q1 equals 5.5 days, Q3 equals 21.5 days, IQR equals 16 days, and the “1.5 times IQR” value equals 24. According to the rule, a value is an outlier if it falls more than 1.5 times IQR above the third quartile or below the first quartile. Computing the quartile values given in the example, it is determined that any business start time shorter than minus 18.5 days or longer than 45.5 days is considered an outlier. The animation shows the values 49 and 53 as outliers in the stemplot."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0615" y="998211"/>
            <a:ext cx="1021874" cy="292753"/>
          </a:xfrm>
          <a:prstGeom prst="rect">
            <a:avLst/>
          </a:prstGeom>
        </p:spPr>
      </p:pic>
      <p:pic>
        <p:nvPicPr>
          <p:cNvPr id="4" name="Picture 3" descr="To skip animation steps, move to the next slide." hidden="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0109" y="1228190"/>
            <a:ext cx="1020856" cy="302696"/>
          </a:xfrm>
          <a:prstGeom prst="rect">
            <a:avLst/>
          </a:prstGeom>
        </p:spPr>
      </p:pic>
      <p:sp>
        <p:nvSpPr>
          <p:cNvPr id="63491" name="Rectangle 3"/>
          <p:cNvSpPr txBox="1">
            <a:spLocks noChangeArrowheads="1"/>
          </p:cNvSpPr>
          <p:nvPr/>
        </p:nvSpPr>
        <p:spPr bwMode="auto">
          <a:xfrm>
            <a:off x="304800" y="1144588"/>
            <a:ext cx="8534400"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accent2"/>
              </a:buClr>
              <a:buSzPct val="60000"/>
              <a:buFontTx/>
              <a:buNone/>
            </a:pPr>
            <a:r>
              <a:rPr lang="en-US" altLang="en-US" dirty="0">
                <a:solidFill>
                  <a:srgbClr val="000000"/>
                </a:solidFill>
              </a:rPr>
              <a:t>The </a:t>
            </a:r>
            <a:r>
              <a:rPr lang="en-US" altLang="en-US" b="1" dirty="0">
                <a:solidFill>
                  <a:srgbClr val="800000"/>
                </a:solidFill>
              </a:rPr>
              <a:t>interquartile range (</a:t>
            </a:r>
            <a:r>
              <a:rPr lang="en-US" altLang="en-US" b="1" i="1" dirty="0">
                <a:solidFill>
                  <a:srgbClr val="800000"/>
                </a:solidFill>
              </a:rPr>
              <a:t>IQR</a:t>
            </a:r>
            <a:r>
              <a:rPr lang="en-US" altLang="en-US" b="1" dirty="0">
                <a:solidFill>
                  <a:srgbClr val="800000"/>
                </a:solidFill>
              </a:rPr>
              <a:t>)</a:t>
            </a:r>
            <a:r>
              <a:rPr lang="en-US" altLang="en-US" dirty="0">
                <a:solidFill>
                  <a:srgbClr val="800000"/>
                </a:solidFill>
              </a:rPr>
              <a:t> </a:t>
            </a:r>
            <a:r>
              <a:rPr lang="en-US" altLang="en-US" dirty="0">
                <a:solidFill>
                  <a:srgbClr val="000000"/>
                </a:solidFill>
              </a:rPr>
              <a:t>is defined as </a:t>
            </a:r>
            <a:r>
              <a:rPr lang="en-US" altLang="en-US" b="1" i="1" dirty="0">
                <a:solidFill>
                  <a:srgbClr val="000000"/>
                </a:solidFill>
              </a:rPr>
              <a:t>IQR = Q</a:t>
            </a:r>
            <a:r>
              <a:rPr lang="en-US" altLang="en-US" b="1" baseline="-25000" dirty="0">
                <a:solidFill>
                  <a:srgbClr val="000000"/>
                </a:solidFill>
              </a:rPr>
              <a:t>3</a:t>
            </a:r>
            <a:r>
              <a:rPr lang="en-US" altLang="en-US" b="1" i="1" dirty="0">
                <a:solidFill>
                  <a:srgbClr val="000000"/>
                </a:solidFill>
              </a:rPr>
              <a:t> – Q</a:t>
            </a:r>
            <a:r>
              <a:rPr lang="en-US" altLang="en-US" b="1" baseline="-25000" dirty="0">
                <a:solidFill>
                  <a:srgbClr val="000000"/>
                </a:solidFill>
              </a:rPr>
              <a:t>1</a:t>
            </a:r>
            <a:r>
              <a:rPr lang="en-US" altLang="en-US" b="1" dirty="0">
                <a:solidFill>
                  <a:srgbClr val="000000"/>
                </a:solidFill>
              </a:rPr>
              <a:t>.</a:t>
            </a:r>
          </a:p>
          <a:p>
            <a:pPr eaLnBrk="1" hangingPunct="1">
              <a:spcBef>
                <a:spcPct val="40000"/>
              </a:spcBef>
              <a:buClr>
                <a:schemeClr val="accent2"/>
              </a:buClr>
              <a:buSzPct val="60000"/>
              <a:buFontTx/>
              <a:buNone/>
            </a:pPr>
            <a:r>
              <a:rPr lang="en-US" altLang="en-US" dirty="0">
                <a:solidFill>
                  <a:srgbClr val="000000"/>
                </a:solidFill>
              </a:rPr>
              <a:t>In addition to serving as a measure of spread, the IQR is used as part of a rule of thumb for identifying outliers.</a:t>
            </a:r>
          </a:p>
        </p:txBody>
      </p:sp>
      <p:sp>
        <p:nvSpPr>
          <p:cNvPr id="5" name="TextBox 4"/>
          <p:cNvSpPr txBox="1">
            <a:spLocks noChangeArrowheads="1"/>
          </p:cNvSpPr>
          <p:nvPr/>
        </p:nvSpPr>
        <p:spPr bwMode="auto">
          <a:xfrm>
            <a:off x="871537" y="2430463"/>
            <a:ext cx="7400925" cy="1155700"/>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defRPr/>
            </a:pPr>
            <a:endParaRPr lang="en-US" altLang="en-US" sz="500" b="1" u="sng" dirty="0">
              <a:solidFill>
                <a:srgbClr val="E81F30"/>
              </a:solidFill>
            </a:endParaRPr>
          </a:p>
          <a:p>
            <a:pPr eaLnBrk="1" hangingPunct="1">
              <a:spcBef>
                <a:spcPct val="0"/>
              </a:spcBef>
              <a:spcAft>
                <a:spcPts val="1200"/>
              </a:spcAft>
              <a:buClrTx/>
              <a:buSzTx/>
              <a:buFontTx/>
              <a:buNone/>
              <a:defRPr/>
            </a:pPr>
            <a:r>
              <a:rPr lang="en-US" altLang="en-US" sz="1800" b="1" dirty="0">
                <a:solidFill>
                  <a:srgbClr val="800000"/>
                </a:solidFill>
              </a:rPr>
              <a:t>The 1.5 </a:t>
            </a:r>
            <a:r>
              <a:rPr lang="en-US" altLang="en-US" sz="1800" b="1" dirty="0">
                <a:solidFill>
                  <a:srgbClr val="800000"/>
                </a:solidFill>
                <a:sym typeface="Symbol" panose="05050102010706020507" pitchFamily="18" charset="2"/>
              </a:rPr>
              <a:t></a:t>
            </a:r>
            <a:r>
              <a:rPr lang="en-US" altLang="en-US" sz="1800" b="1" dirty="0">
                <a:solidFill>
                  <a:srgbClr val="800000"/>
                </a:solidFill>
              </a:rPr>
              <a:t> IQR Rule for Outliers</a:t>
            </a:r>
          </a:p>
          <a:p>
            <a:pPr eaLnBrk="1" hangingPunct="1">
              <a:spcBef>
                <a:spcPct val="0"/>
              </a:spcBef>
              <a:spcAft>
                <a:spcPts val="1200"/>
              </a:spcAft>
              <a:buClrTx/>
              <a:buSzTx/>
              <a:buFontTx/>
              <a:buNone/>
              <a:defRPr/>
            </a:pPr>
            <a:r>
              <a:rPr lang="en-US" altLang="en-US" sz="1800" dirty="0">
                <a:solidFill>
                  <a:schemeClr val="tx1"/>
                </a:solidFill>
              </a:rPr>
              <a:t>Call an observation an outlier if it falls more than 1.5 </a:t>
            </a:r>
            <a:r>
              <a:rPr lang="en-US" altLang="en-US" sz="1800" dirty="0">
                <a:solidFill>
                  <a:schemeClr val="tx1"/>
                </a:solidFill>
                <a:sym typeface="Symbol" panose="05050102010706020507" pitchFamily="18" charset="2"/>
              </a:rPr>
              <a:t></a:t>
            </a:r>
            <a:r>
              <a:rPr lang="en-US" altLang="en-US" sz="1800" dirty="0">
                <a:solidFill>
                  <a:schemeClr val="tx1"/>
                </a:solidFill>
              </a:rPr>
              <a:t> IQR above the third quartile or below the first quartile.</a:t>
            </a:r>
          </a:p>
        </p:txBody>
      </p:sp>
      <p:sp>
        <p:nvSpPr>
          <p:cNvPr id="7" name="TextBox 28"/>
          <p:cNvSpPr txBox="1">
            <a:spLocks noChangeArrowheads="1"/>
          </p:cNvSpPr>
          <p:nvPr/>
        </p:nvSpPr>
        <p:spPr bwMode="auto">
          <a:xfrm>
            <a:off x="787400" y="3692525"/>
            <a:ext cx="6099175" cy="233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spcAft>
                <a:spcPts val="600"/>
              </a:spcAft>
              <a:buClrTx/>
              <a:buSzTx/>
              <a:buFontTx/>
              <a:buNone/>
            </a:pPr>
            <a:r>
              <a:rPr lang="en-US" altLang="en-US" sz="1800" dirty="0">
                <a:solidFill>
                  <a:schemeClr val="tx1"/>
                </a:solidFill>
              </a:rPr>
              <a:t>In the business start time data, </a:t>
            </a:r>
            <a:r>
              <a:rPr lang="en-US" altLang="en-US" sz="1800" i="1" dirty="0">
                <a:solidFill>
                  <a:schemeClr val="tx1"/>
                </a:solidFill>
              </a:rPr>
              <a:t>Q</a:t>
            </a:r>
            <a:r>
              <a:rPr lang="en-US" altLang="en-US" sz="1800" baseline="-25000" dirty="0">
                <a:solidFill>
                  <a:schemeClr val="tx1"/>
                </a:solidFill>
              </a:rPr>
              <a:t>1</a:t>
            </a:r>
            <a:r>
              <a:rPr lang="en-US" altLang="en-US" sz="1800" i="1" baseline="-25000" dirty="0">
                <a:solidFill>
                  <a:schemeClr val="tx1"/>
                </a:solidFill>
              </a:rPr>
              <a:t> </a:t>
            </a:r>
            <a:r>
              <a:rPr lang="en-US" altLang="en-US" sz="1800" dirty="0">
                <a:solidFill>
                  <a:schemeClr val="tx1"/>
                </a:solidFill>
              </a:rPr>
              <a:t>= 5.5 days, </a:t>
            </a:r>
            <a:r>
              <a:rPr lang="en-US" altLang="en-US" sz="1800" i="1" dirty="0">
                <a:solidFill>
                  <a:schemeClr val="tx1"/>
                </a:solidFill>
              </a:rPr>
              <a:t>Q</a:t>
            </a:r>
            <a:r>
              <a:rPr lang="en-US" altLang="en-US" sz="1800" baseline="-25000" dirty="0">
                <a:solidFill>
                  <a:schemeClr val="tx1"/>
                </a:solidFill>
              </a:rPr>
              <a:t>3</a:t>
            </a:r>
            <a:r>
              <a:rPr lang="en-US" altLang="en-US" sz="1800" i="1" baseline="-25000" dirty="0">
                <a:solidFill>
                  <a:schemeClr val="tx1"/>
                </a:solidFill>
              </a:rPr>
              <a:t> </a:t>
            </a:r>
            <a:r>
              <a:rPr lang="en-US" altLang="en-US" sz="1800" dirty="0">
                <a:solidFill>
                  <a:schemeClr val="tx1"/>
                </a:solidFill>
              </a:rPr>
              <a:t>= 21.5 days, and so </a:t>
            </a:r>
            <a:r>
              <a:rPr lang="en-US" altLang="en-US" sz="1800" i="1" dirty="0">
                <a:solidFill>
                  <a:schemeClr val="tx1"/>
                </a:solidFill>
              </a:rPr>
              <a:t>IQR </a:t>
            </a:r>
            <a:r>
              <a:rPr lang="en-US" altLang="en-US" sz="1800" dirty="0">
                <a:solidFill>
                  <a:schemeClr val="tx1"/>
                </a:solidFill>
              </a:rPr>
              <a:t>= 16 days.</a:t>
            </a:r>
          </a:p>
          <a:p>
            <a:pPr eaLnBrk="1" hangingPunct="1">
              <a:spcBef>
                <a:spcPct val="0"/>
              </a:spcBef>
              <a:spcAft>
                <a:spcPts val="600"/>
              </a:spcAft>
              <a:buClrTx/>
              <a:buSzTx/>
              <a:buFontTx/>
              <a:buNone/>
            </a:pPr>
            <a:r>
              <a:rPr lang="en-US" altLang="en-US" sz="1800" dirty="0">
                <a:solidFill>
                  <a:schemeClr val="tx1"/>
                </a:solidFill>
              </a:rPr>
              <a:t>For these data, 1.5 </a:t>
            </a:r>
            <a:r>
              <a:rPr lang="en-US" altLang="en-US" sz="1800" dirty="0">
                <a:solidFill>
                  <a:schemeClr val="tx1"/>
                </a:solidFill>
                <a:sym typeface="Symbol" panose="05050102010706020507" pitchFamily="18" charset="2"/>
              </a:rPr>
              <a:t></a:t>
            </a:r>
            <a:r>
              <a:rPr lang="en-US" altLang="en-US" sz="1800" dirty="0">
                <a:solidFill>
                  <a:schemeClr val="tx1"/>
                </a:solidFill>
              </a:rPr>
              <a:t> </a:t>
            </a:r>
            <a:r>
              <a:rPr lang="en-US" altLang="en-US" sz="1800" i="1" dirty="0">
                <a:solidFill>
                  <a:schemeClr val="tx1"/>
                </a:solidFill>
              </a:rPr>
              <a:t>IQR </a:t>
            </a:r>
            <a:r>
              <a:rPr lang="en-US" altLang="en-US" sz="1800" dirty="0">
                <a:solidFill>
                  <a:schemeClr val="tx1"/>
                </a:solidFill>
              </a:rPr>
              <a:t>= 1.5(16) = 24</a:t>
            </a:r>
          </a:p>
          <a:p>
            <a:pPr eaLnBrk="1" hangingPunct="1">
              <a:spcBef>
                <a:spcPct val="0"/>
              </a:spcBef>
              <a:spcAft>
                <a:spcPts val="600"/>
              </a:spcAft>
              <a:buClrTx/>
              <a:buSzTx/>
              <a:buFontTx/>
              <a:buNone/>
            </a:pPr>
            <a:r>
              <a:rPr lang="en-US" altLang="en-US" sz="1800" i="1" dirty="0">
                <a:solidFill>
                  <a:schemeClr val="tx1"/>
                </a:solidFill>
              </a:rPr>
              <a:t>Q</a:t>
            </a:r>
            <a:r>
              <a:rPr lang="en-US" altLang="en-US" sz="1800" baseline="-25000" dirty="0">
                <a:solidFill>
                  <a:schemeClr val="tx1"/>
                </a:solidFill>
              </a:rPr>
              <a:t>1</a:t>
            </a:r>
            <a:r>
              <a:rPr lang="en-US" altLang="en-US" sz="1800" i="1" baseline="-25000" dirty="0">
                <a:solidFill>
                  <a:schemeClr val="tx1"/>
                </a:solidFill>
              </a:rPr>
              <a:t> </a:t>
            </a:r>
            <a:r>
              <a:rPr lang="en-US" altLang="en-US" sz="1800" dirty="0">
                <a:solidFill>
                  <a:schemeClr val="tx1"/>
                </a:solidFill>
              </a:rPr>
              <a:t>– 1.5 </a:t>
            </a:r>
            <a:r>
              <a:rPr lang="en-US" altLang="en-US" sz="1800" dirty="0">
                <a:solidFill>
                  <a:schemeClr val="tx1"/>
                </a:solidFill>
                <a:sym typeface="Symbol" panose="05050102010706020507" pitchFamily="18" charset="2"/>
              </a:rPr>
              <a:t></a:t>
            </a:r>
            <a:r>
              <a:rPr lang="en-US" altLang="en-US" sz="1800" dirty="0">
                <a:solidFill>
                  <a:schemeClr val="tx1"/>
                </a:solidFill>
              </a:rPr>
              <a:t> </a:t>
            </a:r>
            <a:r>
              <a:rPr lang="en-US" altLang="en-US" sz="1800" i="1" dirty="0">
                <a:solidFill>
                  <a:schemeClr val="tx1"/>
                </a:solidFill>
              </a:rPr>
              <a:t>IQR </a:t>
            </a:r>
            <a:r>
              <a:rPr lang="en-US" altLang="en-US" sz="1800" dirty="0">
                <a:solidFill>
                  <a:schemeClr val="tx1"/>
                </a:solidFill>
              </a:rPr>
              <a:t>= 5.5 – 24 = </a:t>
            </a:r>
            <a:r>
              <a:rPr lang="en-US" altLang="en-US" sz="1800" b="1" dirty="0">
                <a:solidFill>
                  <a:schemeClr val="tx1"/>
                </a:solidFill>
              </a:rPr>
              <a:t>–18.5</a:t>
            </a:r>
          </a:p>
          <a:p>
            <a:pPr eaLnBrk="1" hangingPunct="1">
              <a:spcBef>
                <a:spcPct val="0"/>
              </a:spcBef>
              <a:spcAft>
                <a:spcPts val="600"/>
              </a:spcAft>
              <a:buClrTx/>
              <a:buSzTx/>
              <a:buFontTx/>
              <a:buNone/>
            </a:pPr>
            <a:r>
              <a:rPr lang="en-US" altLang="en-US" sz="1800" i="1" dirty="0">
                <a:solidFill>
                  <a:schemeClr val="tx1"/>
                </a:solidFill>
              </a:rPr>
              <a:t>Q</a:t>
            </a:r>
            <a:r>
              <a:rPr lang="en-US" altLang="en-US" sz="1800" baseline="-25000" dirty="0">
                <a:solidFill>
                  <a:schemeClr val="tx1"/>
                </a:solidFill>
              </a:rPr>
              <a:t>3</a:t>
            </a:r>
            <a:r>
              <a:rPr lang="en-US" altLang="en-US" sz="1800" dirty="0">
                <a:solidFill>
                  <a:schemeClr val="tx1"/>
                </a:solidFill>
              </a:rPr>
              <a:t>+ 1.5 </a:t>
            </a:r>
            <a:r>
              <a:rPr lang="en-US" altLang="en-US" sz="1800" dirty="0">
                <a:solidFill>
                  <a:schemeClr val="tx1"/>
                </a:solidFill>
                <a:sym typeface="Symbol" panose="05050102010706020507" pitchFamily="18" charset="2"/>
              </a:rPr>
              <a:t></a:t>
            </a:r>
            <a:r>
              <a:rPr lang="en-US" altLang="en-US" sz="1800" dirty="0">
                <a:solidFill>
                  <a:schemeClr val="tx1"/>
                </a:solidFill>
              </a:rPr>
              <a:t> </a:t>
            </a:r>
            <a:r>
              <a:rPr lang="en-US" altLang="en-US" sz="1800" i="1" dirty="0">
                <a:solidFill>
                  <a:schemeClr val="tx1"/>
                </a:solidFill>
              </a:rPr>
              <a:t>IQR </a:t>
            </a:r>
            <a:r>
              <a:rPr lang="en-US" altLang="en-US" sz="1800" dirty="0">
                <a:solidFill>
                  <a:schemeClr val="tx1"/>
                </a:solidFill>
              </a:rPr>
              <a:t>= 21.5 + 24 = </a:t>
            </a:r>
            <a:r>
              <a:rPr lang="en-US" altLang="en-US" sz="1800" b="1" dirty="0">
                <a:solidFill>
                  <a:schemeClr val="tx1"/>
                </a:solidFill>
              </a:rPr>
              <a:t>45.5</a:t>
            </a:r>
          </a:p>
          <a:p>
            <a:pPr eaLnBrk="1" hangingPunct="1">
              <a:spcBef>
                <a:spcPct val="0"/>
              </a:spcBef>
              <a:spcAft>
                <a:spcPts val="600"/>
              </a:spcAft>
              <a:buClrTx/>
              <a:buSzTx/>
              <a:buFontTx/>
              <a:buNone/>
            </a:pPr>
            <a:r>
              <a:rPr lang="en-US" altLang="en-US" sz="1800" dirty="0">
                <a:solidFill>
                  <a:schemeClr val="tx1"/>
                </a:solidFill>
              </a:rPr>
              <a:t>Any business start time shorter than –18.5 days or longer than 45.5 days is considered an outlier.</a:t>
            </a:r>
          </a:p>
        </p:txBody>
      </p:sp>
      <p:grpSp>
        <p:nvGrpSpPr>
          <p:cNvPr id="13" name="Group 14" descr="already described"/>
          <p:cNvGrpSpPr>
            <a:grpSpLocks/>
          </p:cNvGrpSpPr>
          <p:nvPr/>
        </p:nvGrpSpPr>
        <p:grpSpPr bwMode="auto">
          <a:xfrm>
            <a:off x="6759575" y="4275138"/>
            <a:ext cx="1789113" cy="1766887"/>
            <a:chOff x="7043886" y="2325195"/>
            <a:chExt cx="1788816" cy="1766299"/>
          </a:xfrm>
        </p:grpSpPr>
        <p:sp>
          <p:nvSpPr>
            <p:cNvPr id="63497" name="TextBox 7"/>
            <p:cNvSpPr txBox="1">
              <a:spLocks noChangeArrowheads="1"/>
            </p:cNvSpPr>
            <p:nvPr/>
          </p:nvSpPr>
          <p:spPr bwMode="auto">
            <a:xfrm>
              <a:off x="7043886" y="2337113"/>
              <a:ext cx="1788816" cy="1754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800">
                  <a:solidFill>
                    <a:schemeClr val="tx1"/>
                  </a:solidFill>
                </a:rPr>
                <a:t>0   2455556678</a:t>
              </a:r>
            </a:p>
            <a:p>
              <a:pPr eaLnBrk="1" hangingPunct="1">
                <a:spcBef>
                  <a:spcPct val="0"/>
                </a:spcBef>
                <a:buClrTx/>
                <a:buSzTx/>
                <a:buFontTx/>
                <a:buNone/>
              </a:pPr>
              <a:r>
                <a:rPr lang="en-US" altLang="en-US" sz="1800">
                  <a:solidFill>
                    <a:schemeClr val="tx1"/>
                  </a:solidFill>
                </a:rPr>
                <a:t>1   0</a:t>
              </a:r>
              <a:r>
                <a:rPr lang="en-US" altLang="en-US" sz="1800" b="1">
                  <a:solidFill>
                    <a:schemeClr val="tx1"/>
                  </a:solidFill>
                </a:rPr>
                <a:t>12</a:t>
              </a:r>
              <a:r>
                <a:rPr lang="en-US" altLang="en-US" sz="1800">
                  <a:solidFill>
                    <a:schemeClr val="tx1"/>
                  </a:solidFill>
                </a:rPr>
                <a:t>36799</a:t>
              </a:r>
            </a:p>
            <a:p>
              <a:pPr eaLnBrk="1" hangingPunct="1">
                <a:spcBef>
                  <a:spcPct val="0"/>
                </a:spcBef>
                <a:buClrTx/>
                <a:buSzTx/>
                <a:buFontTx/>
                <a:buNone/>
              </a:pPr>
              <a:r>
                <a:rPr lang="en-US" altLang="en-US" sz="1800">
                  <a:solidFill>
                    <a:schemeClr val="tx1"/>
                  </a:solidFill>
                </a:rPr>
                <a:t>2   45</a:t>
              </a:r>
              <a:endParaRPr lang="en-US" altLang="en-US" sz="1800" b="1">
                <a:solidFill>
                  <a:schemeClr val="tx1"/>
                </a:solidFill>
              </a:endParaRPr>
            </a:p>
            <a:p>
              <a:pPr eaLnBrk="1" hangingPunct="1">
                <a:spcBef>
                  <a:spcPct val="0"/>
                </a:spcBef>
                <a:buClrTx/>
                <a:buSzTx/>
                <a:buFontTx/>
                <a:buNone/>
              </a:pPr>
              <a:r>
                <a:rPr lang="en-US" altLang="en-US" sz="1800">
                  <a:solidFill>
                    <a:schemeClr val="tx1"/>
                  </a:solidFill>
                </a:rPr>
                <a:t>3   28</a:t>
              </a:r>
              <a:br>
                <a:rPr lang="en-US" altLang="en-US" sz="1800">
                  <a:solidFill>
                    <a:schemeClr val="tx1"/>
                  </a:solidFill>
                </a:rPr>
              </a:br>
              <a:r>
                <a:rPr lang="en-US" altLang="en-US" sz="1800">
                  <a:solidFill>
                    <a:schemeClr val="tx1"/>
                  </a:solidFill>
                </a:rPr>
                <a:t>4   9</a:t>
              </a:r>
              <a:br>
                <a:rPr lang="en-US" altLang="en-US" sz="1800">
                  <a:solidFill>
                    <a:schemeClr val="tx1"/>
                  </a:solidFill>
                </a:rPr>
              </a:br>
              <a:r>
                <a:rPr lang="en-US" altLang="en-US" sz="1800">
                  <a:solidFill>
                    <a:schemeClr val="tx1"/>
                  </a:solidFill>
                </a:rPr>
                <a:t>5   3</a:t>
              </a:r>
            </a:p>
          </p:txBody>
        </p:sp>
        <p:cxnSp>
          <p:nvCxnSpPr>
            <p:cNvPr id="16" name="Straight Connector 15"/>
            <p:cNvCxnSpPr>
              <a:cxnSpLocks noChangeShapeType="1"/>
            </p:cNvCxnSpPr>
            <p:nvPr/>
          </p:nvCxnSpPr>
          <p:spPr bwMode="auto">
            <a:xfrm flipH="1">
              <a:off x="7370857" y="2325195"/>
              <a:ext cx="1588" cy="1755191"/>
            </a:xfrm>
            <a:prstGeom prst="line">
              <a:avLst/>
            </a:prstGeom>
            <a:noFill/>
            <a:ln w="19050">
              <a:solidFill>
                <a:schemeClr val="tx1"/>
              </a:solidFill>
              <a:round/>
              <a:headEnd/>
              <a:tailEn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4593143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animEffect transition="in" filter="fade">
                                      <p:cBhvr>
                                        <p:cTn id="9" dur="1000"/>
                                        <p:tgtEl>
                                          <p:spTgt spid="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1000"/>
                                        <p:tgtEl>
                                          <p:spTgt spid="7">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xEl>
                                              <p:pRg st="3" end="3"/>
                                            </p:txEl>
                                          </p:spTgt>
                                        </p:tgtEl>
                                        <p:attrNameLst>
                                          <p:attrName>style.visibility</p:attrName>
                                        </p:attrNameLst>
                                      </p:cBhvr>
                                      <p:to>
                                        <p:strVal val="visible"/>
                                      </p:to>
                                    </p:set>
                                    <p:animEffect transition="in" filter="fade">
                                      <p:cBhvr>
                                        <p:cTn id="24" dur="1000"/>
                                        <p:tgtEl>
                                          <p:spTgt spid="7">
                                            <p:txEl>
                                              <p:pRg st="3" end="3"/>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animEffect transition="in" filter="fade">
                                      <p:cBhvr>
                                        <p:cTn id="29" dur="1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Boxplots 2</a:t>
            </a:r>
          </a:p>
        </p:txBody>
      </p:sp>
      <p:sp>
        <p:nvSpPr>
          <p:cNvPr id="6451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14FC0CAA-9F29-42B0-9A41-A2F59CF4DBD3}" type="slidenum">
              <a:rPr lang="en-US" altLang="en-US" sz="1200" smtClean="0">
                <a:solidFill>
                  <a:schemeClr val="accent1"/>
                </a:solidFill>
              </a:rPr>
              <a:pPr>
                <a:lnSpc>
                  <a:spcPct val="80000"/>
                </a:lnSpc>
                <a:spcBef>
                  <a:spcPct val="0"/>
                </a:spcBef>
                <a:buClrTx/>
                <a:buSzTx/>
                <a:buFontTx/>
                <a:buNone/>
              </a:pPr>
              <a:t>40</a:t>
            </a:fld>
            <a:endParaRPr lang="en-US" altLang="en-US" sz="1200">
              <a:solidFill>
                <a:schemeClr val="accent1"/>
              </a:solidFill>
            </a:endParaRPr>
          </a:p>
        </p:txBody>
      </p:sp>
      <p:pic>
        <p:nvPicPr>
          <p:cNvPr id="12" name="Picture 11" descr="The animations show how a boxplot is created from a business start time data presented in a table. The table shows a total of 24 random values, which are sorted in an increasing order in a row. According to “1.5 times IQR” rule, the ordered list shows 49 and 53 as outlier values. The data shows “2” as the minimum value, and “38” as the maximum value. The middle observations are 11 and 12, which are added up and the result is divided by 2 to give 11.5 as the “Median” value. The first quartile “Q1” equals 5.5 is calculated by adding the middle observations, 5 and 6, which fall between the minimum and median value, and dividing the result “11” by 2. The third quartile “Q3” equals 21.5 is calculated by adding the middle observations, 19 and 24, which fall between the median and maximum value, and dividing the result “43” by 2. In the box and whisker plot, the bottom and top of the box are the first and third quartiles, respectively. The band in the box is the median or the second quartile."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1337" y="401637"/>
            <a:ext cx="638175" cy="276225"/>
          </a:xfrm>
          <a:prstGeom prst="rect">
            <a:avLst/>
          </a:prstGeom>
        </p:spPr>
      </p:pic>
      <p:pic>
        <p:nvPicPr>
          <p:cNvPr id="13" name="Picture 12" descr="To skip animation steps, move to the next slide."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2937" y="378459"/>
            <a:ext cx="638175" cy="276225"/>
          </a:xfrm>
          <a:prstGeom prst="rect">
            <a:avLst/>
          </a:prstGeom>
        </p:spPr>
      </p:pic>
      <p:sp>
        <p:nvSpPr>
          <p:cNvPr id="64515" name="Rectangle 3"/>
          <p:cNvSpPr txBox="1">
            <a:spLocks noChangeArrowheads="1"/>
          </p:cNvSpPr>
          <p:nvPr/>
        </p:nvSpPr>
        <p:spPr bwMode="auto">
          <a:xfrm>
            <a:off x="1092200" y="1009650"/>
            <a:ext cx="70612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19088" indent="-319088">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accent2"/>
              </a:buClr>
              <a:buSzPct val="60000"/>
              <a:buFontTx/>
              <a:buNone/>
            </a:pPr>
            <a:r>
              <a:rPr lang="en-US" altLang="en-US" dirty="0">
                <a:solidFill>
                  <a:srgbClr val="000000"/>
                </a:solidFill>
              </a:rPr>
              <a:t>Consider our business start times data. Construct a boxplot.</a:t>
            </a:r>
          </a:p>
          <a:p>
            <a:pPr eaLnBrk="1" hangingPunct="1">
              <a:spcBef>
                <a:spcPct val="40000"/>
              </a:spcBef>
              <a:buClr>
                <a:schemeClr val="accent2"/>
              </a:buClr>
              <a:buSzPct val="60000"/>
              <a:buFontTx/>
              <a:buNone/>
            </a:pPr>
            <a:endParaRPr lang="en-US" altLang="en-US" dirty="0">
              <a:solidFill>
                <a:srgbClr val="000000"/>
              </a:solidFill>
            </a:endParaRPr>
          </a:p>
        </p:txBody>
      </p:sp>
      <p:graphicFrame>
        <p:nvGraphicFramePr>
          <p:cNvPr id="35" name="Table 34" descr="already described"/>
          <p:cNvGraphicFramePr>
            <a:graphicFrameLocks noGrp="1"/>
          </p:cNvGraphicFramePr>
          <p:nvPr>
            <p:extLst>
              <p:ext uri="{D42A27DB-BD31-4B8C-83A1-F6EECF244321}">
                <p14:modId xmlns:p14="http://schemas.microsoft.com/office/powerpoint/2010/main" val="1853118571"/>
              </p:ext>
            </p:extLst>
          </p:nvPr>
        </p:nvGraphicFramePr>
        <p:xfrm>
          <a:off x="1973263" y="1482725"/>
          <a:ext cx="5329237" cy="670052"/>
        </p:xfrm>
        <a:graphic>
          <a:graphicData uri="http://schemas.openxmlformats.org/drawingml/2006/table">
            <a:tbl>
              <a:tblPr firstRow="1"/>
              <a:tblGrid>
                <a:gridCol w="442912">
                  <a:extLst>
                    <a:ext uri="{9D8B030D-6E8A-4147-A177-3AD203B41FA5}">
                      <a16:colId xmlns:a16="http://schemas.microsoft.com/office/drawing/2014/main" val="20000"/>
                    </a:ext>
                  </a:extLst>
                </a:gridCol>
                <a:gridCol w="446088">
                  <a:extLst>
                    <a:ext uri="{9D8B030D-6E8A-4147-A177-3AD203B41FA5}">
                      <a16:colId xmlns:a16="http://schemas.microsoft.com/office/drawing/2014/main" val="20001"/>
                    </a:ext>
                  </a:extLst>
                </a:gridCol>
                <a:gridCol w="442912">
                  <a:extLst>
                    <a:ext uri="{9D8B030D-6E8A-4147-A177-3AD203B41FA5}">
                      <a16:colId xmlns:a16="http://schemas.microsoft.com/office/drawing/2014/main" val="20002"/>
                    </a:ext>
                  </a:extLst>
                </a:gridCol>
                <a:gridCol w="4445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442913">
                  <a:extLst>
                    <a:ext uri="{9D8B030D-6E8A-4147-A177-3AD203B41FA5}">
                      <a16:colId xmlns:a16="http://schemas.microsoft.com/office/drawing/2014/main" val="20006"/>
                    </a:ext>
                  </a:extLst>
                </a:gridCol>
                <a:gridCol w="446087">
                  <a:extLst>
                    <a:ext uri="{9D8B030D-6E8A-4147-A177-3AD203B41FA5}">
                      <a16:colId xmlns:a16="http://schemas.microsoft.com/office/drawing/2014/main" val="20007"/>
                    </a:ext>
                  </a:extLst>
                </a:gridCol>
                <a:gridCol w="442913">
                  <a:extLst>
                    <a:ext uri="{9D8B030D-6E8A-4147-A177-3AD203B41FA5}">
                      <a16:colId xmlns:a16="http://schemas.microsoft.com/office/drawing/2014/main" val="20008"/>
                    </a:ext>
                  </a:extLst>
                </a:gridCol>
                <a:gridCol w="444500">
                  <a:extLst>
                    <a:ext uri="{9D8B030D-6E8A-4147-A177-3AD203B41FA5}">
                      <a16:colId xmlns:a16="http://schemas.microsoft.com/office/drawing/2014/main" val="20009"/>
                    </a:ext>
                  </a:extLst>
                </a:gridCol>
                <a:gridCol w="444500">
                  <a:extLst>
                    <a:ext uri="{9D8B030D-6E8A-4147-A177-3AD203B41FA5}">
                      <a16:colId xmlns:a16="http://schemas.microsoft.com/office/drawing/2014/main" val="20010"/>
                    </a:ext>
                  </a:extLst>
                </a:gridCol>
                <a:gridCol w="442912">
                  <a:extLst>
                    <a:ext uri="{9D8B030D-6E8A-4147-A177-3AD203B41FA5}">
                      <a16:colId xmlns:a16="http://schemas.microsoft.com/office/drawing/2014/main" val="20011"/>
                    </a:ext>
                  </a:extLst>
                </a:gridCol>
              </a:tblGrid>
              <a:tr h="334963">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16</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4</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5</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6</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5</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7</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12</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19</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10</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2</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25</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charset="0"/>
                          <a:ea typeface="ＭＳ Ｐゴシック" charset="-128"/>
                        </a:rPr>
                        <a:t>19</a:t>
                      </a:r>
                      <a:endParaRPr kumimoji="0" lang="en-US" altLang="en-US" sz="1600" b="0" i="0" u="none" strike="noStrike" cap="none" normalizeH="0" baseline="0" dirty="0">
                        <a:ln>
                          <a:noFill/>
                        </a:ln>
                        <a:solidFill>
                          <a:schemeClr val="tx1"/>
                        </a:solidFill>
                        <a:effectLst/>
                        <a:latin typeface="Arial" charset="0"/>
                        <a:ea typeface="ＭＳ Ｐゴシック" charset="-128"/>
                      </a:endParaRP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4963">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38</a:t>
                      </a: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5</a:t>
                      </a: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24</a:t>
                      </a: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8</a:t>
                      </a: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6</a:t>
                      </a: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5</a:t>
                      </a: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53</a:t>
                      </a: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32</a:t>
                      </a: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13</a:t>
                      </a: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49</a:t>
                      </a: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11</a:t>
                      </a: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charset="0"/>
                          <a:ea typeface="ＭＳ Ｐゴシック" charset="-128"/>
                        </a:rPr>
                        <a:t>17</a:t>
                      </a:r>
                    </a:p>
                  </a:txBody>
                  <a:tcPr marL="91445" marR="91445" marT="45593" marB="455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68" name="Rectangle 3"/>
          <p:cNvSpPr txBox="1">
            <a:spLocks noChangeArrowheads="1"/>
          </p:cNvSpPr>
          <p:nvPr/>
        </p:nvSpPr>
        <p:spPr bwMode="auto">
          <a:xfrm>
            <a:off x="2690813" y="2124075"/>
            <a:ext cx="169862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19088" indent="-319088">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accent2"/>
              </a:buClr>
              <a:buSzPct val="60000"/>
              <a:buFontTx/>
              <a:buNone/>
            </a:pPr>
            <a:r>
              <a:rPr lang="en-US" altLang="en-US">
                <a:solidFill>
                  <a:srgbClr val="000000"/>
                </a:solidFill>
              </a:rPr>
              <a:t>Sort the data</a:t>
            </a:r>
          </a:p>
          <a:p>
            <a:pPr eaLnBrk="1" hangingPunct="1">
              <a:spcBef>
                <a:spcPct val="40000"/>
              </a:spcBef>
              <a:buClr>
                <a:schemeClr val="accent2"/>
              </a:buClr>
              <a:buSzPct val="60000"/>
              <a:buFontTx/>
              <a:buNone/>
            </a:pPr>
            <a:endParaRPr lang="en-US" altLang="en-US">
              <a:solidFill>
                <a:srgbClr val="000000"/>
              </a:solidFill>
            </a:endParaRPr>
          </a:p>
        </p:txBody>
      </p:sp>
      <p:sp>
        <p:nvSpPr>
          <p:cNvPr id="11" name="Down Arrow 10" descr="already described"/>
          <p:cNvSpPr>
            <a:spLocks noChangeArrowheads="1"/>
          </p:cNvSpPr>
          <p:nvPr/>
        </p:nvSpPr>
        <p:spPr bwMode="auto">
          <a:xfrm>
            <a:off x="4271963" y="2152650"/>
            <a:ext cx="209550" cy="322263"/>
          </a:xfrm>
          <a:prstGeom prst="downArrow">
            <a:avLst>
              <a:gd name="adj1" fmla="val 50000"/>
              <a:gd name="adj2" fmla="val 50102"/>
            </a:avLst>
          </a:prstGeom>
          <a:solidFill>
            <a:srgbClr val="FADA7A"/>
          </a:solidFill>
          <a:ln w="10000">
            <a:solidFill>
              <a:srgbClr val="FADA7A"/>
            </a:solidFill>
            <a:miter lim="800000"/>
            <a:headEnd/>
            <a:tailEnd/>
          </a:ln>
          <a:effectLst>
            <a:outerShdw blurRad="38100" dist="30000" dir="5400000" rotWithShape="0">
              <a:srgbClr val="808080">
                <a:alpha val="45000"/>
              </a:srgbClr>
            </a:outerShdw>
          </a:effectLst>
        </p:spPr>
        <p:txBody>
          <a:bodyPr anchor="ct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defRPr/>
            </a:pPr>
            <a:endParaRPr lang="en-US" altLang="en-US" sz="1800">
              <a:solidFill>
                <a:srgbClr val="FFFFFF"/>
              </a:solidFill>
            </a:endParaRPr>
          </a:p>
        </p:txBody>
      </p:sp>
      <p:graphicFrame>
        <p:nvGraphicFramePr>
          <p:cNvPr id="36" name="Table 35" descr="already described"/>
          <p:cNvGraphicFramePr>
            <a:graphicFrameLocks noGrp="1"/>
          </p:cNvGraphicFramePr>
          <p:nvPr>
            <p:extLst>
              <p:ext uri="{D42A27DB-BD31-4B8C-83A1-F6EECF244321}">
                <p14:modId xmlns:p14="http://schemas.microsoft.com/office/powerpoint/2010/main" val="4150245566"/>
              </p:ext>
            </p:extLst>
          </p:nvPr>
        </p:nvGraphicFramePr>
        <p:xfrm>
          <a:off x="293688" y="2474913"/>
          <a:ext cx="8666154" cy="325437"/>
        </p:xfrm>
        <a:graphic>
          <a:graphicData uri="http://schemas.openxmlformats.org/drawingml/2006/table">
            <a:tbl>
              <a:tblPr firstRow="1"/>
              <a:tblGrid>
                <a:gridCol w="360342">
                  <a:extLst>
                    <a:ext uri="{9D8B030D-6E8A-4147-A177-3AD203B41FA5}">
                      <a16:colId xmlns:a16="http://schemas.microsoft.com/office/drawing/2014/main" val="20000"/>
                    </a:ext>
                  </a:extLst>
                </a:gridCol>
                <a:gridCol w="361837">
                  <a:extLst>
                    <a:ext uri="{9D8B030D-6E8A-4147-A177-3AD203B41FA5}">
                      <a16:colId xmlns:a16="http://schemas.microsoft.com/office/drawing/2014/main" val="20001"/>
                    </a:ext>
                  </a:extLst>
                </a:gridCol>
                <a:gridCol w="361837">
                  <a:extLst>
                    <a:ext uri="{9D8B030D-6E8A-4147-A177-3AD203B41FA5}">
                      <a16:colId xmlns:a16="http://schemas.microsoft.com/office/drawing/2014/main" val="20002"/>
                    </a:ext>
                  </a:extLst>
                </a:gridCol>
                <a:gridCol w="360343">
                  <a:extLst>
                    <a:ext uri="{9D8B030D-6E8A-4147-A177-3AD203B41FA5}">
                      <a16:colId xmlns:a16="http://schemas.microsoft.com/office/drawing/2014/main" val="20003"/>
                    </a:ext>
                  </a:extLst>
                </a:gridCol>
                <a:gridCol w="361837">
                  <a:extLst>
                    <a:ext uri="{9D8B030D-6E8A-4147-A177-3AD203B41FA5}">
                      <a16:colId xmlns:a16="http://schemas.microsoft.com/office/drawing/2014/main" val="20004"/>
                    </a:ext>
                  </a:extLst>
                </a:gridCol>
                <a:gridCol w="360342">
                  <a:extLst>
                    <a:ext uri="{9D8B030D-6E8A-4147-A177-3AD203B41FA5}">
                      <a16:colId xmlns:a16="http://schemas.microsoft.com/office/drawing/2014/main" val="20005"/>
                    </a:ext>
                  </a:extLst>
                </a:gridCol>
                <a:gridCol w="361837">
                  <a:extLst>
                    <a:ext uri="{9D8B030D-6E8A-4147-A177-3AD203B41FA5}">
                      <a16:colId xmlns:a16="http://schemas.microsoft.com/office/drawing/2014/main" val="20006"/>
                    </a:ext>
                  </a:extLst>
                </a:gridCol>
                <a:gridCol w="360343">
                  <a:extLst>
                    <a:ext uri="{9D8B030D-6E8A-4147-A177-3AD203B41FA5}">
                      <a16:colId xmlns:a16="http://schemas.microsoft.com/office/drawing/2014/main" val="20007"/>
                    </a:ext>
                  </a:extLst>
                </a:gridCol>
                <a:gridCol w="361837">
                  <a:extLst>
                    <a:ext uri="{9D8B030D-6E8A-4147-A177-3AD203B41FA5}">
                      <a16:colId xmlns:a16="http://schemas.microsoft.com/office/drawing/2014/main" val="20008"/>
                    </a:ext>
                  </a:extLst>
                </a:gridCol>
                <a:gridCol w="361837">
                  <a:extLst>
                    <a:ext uri="{9D8B030D-6E8A-4147-A177-3AD203B41FA5}">
                      <a16:colId xmlns:a16="http://schemas.microsoft.com/office/drawing/2014/main" val="20009"/>
                    </a:ext>
                  </a:extLst>
                </a:gridCol>
                <a:gridCol w="360342">
                  <a:extLst>
                    <a:ext uri="{9D8B030D-6E8A-4147-A177-3AD203B41FA5}">
                      <a16:colId xmlns:a16="http://schemas.microsoft.com/office/drawing/2014/main" val="20010"/>
                    </a:ext>
                  </a:extLst>
                </a:gridCol>
                <a:gridCol w="361837">
                  <a:extLst>
                    <a:ext uri="{9D8B030D-6E8A-4147-A177-3AD203B41FA5}">
                      <a16:colId xmlns:a16="http://schemas.microsoft.com/office/drawing/2014/main" val="20011"/>
                    </a:ext>
                  </a:extLst>
                </a:gridCol>
                <a:gridCol w="360343">
                  <a:extLst>
                    <a:ext uri="{9D8B030D-6E8A-4147-A177-3AD203B41FA5}">
                      <a16:colId xmlns:a16="http://schemas.microsoft.com/office/drawing/2014/main" val="20012"/>
                    </a:ext>
                  </a:extLst>
                </a:gridCol>
                <a:gridCol w="360342">
                  <a:extLst>
                    <a:ext uri="{9D8B030D-6E8A-4147-A177-3AD203B41FA5}">
                      <a16:colId xmlns:a16="http://schemas.microsoft.com/office/drawing/2014/main" val="20013"/>
                    </a:ext>
                  </a:extLst>
                </a:gridCol>
                <a:gridCol w="361837">
                  <a:extLst>
                    <a:ext uri="{9D8B030D-6E8A-4147-A177-3AD203B41FA5}">
                      <a16:colId xmlns:a16="http://schemas.microsoft.com/office/drawing/2014/main" val="20014"/>
                    </a:ext>
                  </a:extLst>
                </a:gridCol>
                <a:gridCol w="361837">
                  <a:extLst>
                    <a:ext uri="{9D8B030D-6E8A-4147-A177-3AD203B41FA5}">
                      <a16:colId xmlns:a16="http://schemas.microsoft.com/office/drawing/2014/main" val="20015"/>
                    </a:ext>
                  </a:extLst>
                </a:gridCol>
                <a:gridCol w="360343">
                  <a:extLst>
                    <a:ext uri="{9D8B030D-6E8A-4147-A177-3AD203B41FA5}">
                      <a16:colId xmlns:a16="http://schemas.microsoft.com/office/drawing/2014/main" val="20016"/>
                    </a:ext>
                  </a:extLst>
                </a:gridCol>
                <a:gridCol w="361837">
                  <a:extLst>
                    <a:ext uri="{9D8B030D-6E8A-4147-A177-3AD203B41FA5}">
                      <a16:colId xmlns:a16="http://schemas.microsoft.com/office/drawing/2014/main" val="20017"/>
                    </a:ext>
                  </a:extLst>
                </a:gridCol>
                <a:gridCol w="360342">
                  <a:extLst>
                    <a:ext uri="{9D8B030D-6E8A-4147-A177-3AD203B41FA5}">
                      <a16:colId xmlns:a16="http://schemas.microsoft.com/office/drawing/2014/main" val="20018"/>
                    </a:ext>
                  </a:extLst>
                </a:gridCol>
                <a:gridCol w="361837">
                  <a:extLst>
                    <a:ext uri="{9D8B030D-6E8A-4147-A177-3AD203B41FA5}">
                      <a16:colId xmlns:a16="http://schemas.microsoft.com/office/drawing/2014/main" val="20019"/>
                    </a:ext>
                  </a:extLst>
                </a:gridCol>
                <a:gridCol w="360343">
                  <a:extLst>
                    <a:ext uri="{9D8B030D-6E8A-4147-A177-3AD203B41FA5}">
                      <a16:colId xmlns:a16="http://schemas.microsoft.com/office/drawing/2014/main" val="20020"/>
                    </a:ext>
                  </a:extLst>
                </a:gridCol>
                <a:gridCol w="360343">
                  <a:extLst>
                    <a:ext uri="{9D8B030D-6E8A-4147-A177-3AD203B41FA5}">
                      <a16:colId xmlns:a16="http://schemas.microsoft.com/office/drawing/2014/main" val="20021"/>
                    </a:ext>
                  </a:extLst>
                </a:gridCol>
                <a:gridCol w="361837">
                  <a:extLst>
                    <a:ext uri="{9D8B030D-6E8A-4147-A177-3AD203B41FA5}">
                      <a16:colId xmlns:a16="http://schemas.microsoft.com/office/drawing/2014/main" val="20022"/>
                    </a:ext>
                  </a:extLst>
                </a:gridCol>
                <a:gridCol w="360342">
                  <a:extLst>
                    <a:ext uri="{9D8B030D-6E8A-4147-A177-3AD203B41FA5}">
                      <a16:colId xmlns:a16="http://schemas.microsoft.com/office/drawing/2014/main" val="20023"/>
                    </a:ext>
                  </a:extLst>
                </a:gridCol>
              </a:tblGrid>
              <a:tr h="3254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2</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4</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5</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5</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5</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ea typeface="ＭＳ Ｐゴシック" charset="0"/>
                          <a:cs typeface="ＭＳ Ｐゴシック" charset="0"/>
                        </a:rPr>
                        <a:t>5</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5A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ea typeface="ＭＳ Ｐゴシック" charset="0"/>
                          <a:cs typeface="ＭＳ Ｐゴシック" charset="0"/>
                        </a:rPr>
                        <a:t>6</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5A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6</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7</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8</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10</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ea typeface="ＭＳ Ｐゴシック" charset="0"/>
                          <a:cs typeface="ＭＳ Ｐゴシック" charset="0"/>
                        </a:rPr>
                        <a:t>11</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D3A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ea typeface="ＭＳ Ｐゴシック" charset="0"/>
                          <a:cs typeface="ＭＳ Ｐゴシック" charset="0"/>
                        </a:rPr>
                        <a:t>12</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D3A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13</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16</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17</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19</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ea typeface="ＭＳ Ｐゴシック" charset="0"/>
                          <a:cs typeface="ＭＳ Ｐゴシック" charset="0"/>
                        </a:rPr>
                        <a:t>19</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BEB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ea typeface="ＭＳ Ｐゴシック" charset="0"/>
                          <a:cs typeface="ＭＳ Ｐゴシック" charset="0"/>
                        </a:rPr>
                        <a:t>24</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BEB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25</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32</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38</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49</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ＭＳ Ｐゴシック" charset="0"/>
                          <a:cs typeface="ＭＳ Ｐゴシック" charset="0"/>
                        </a:rPr>
                        <a:t>53</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6" name="Group 42" descr="already described"/>
          <p:cNvGrpSpPr>
            <a:grpSpLocks/>
          </p:cNvGrpSpPr>
          <p:nvPr/>
        </p:nvGrpSpPr>
        <p:grpSpPr bwMode="auto">
          <a:xfrm>
            <a:off x="427038" y="2820988"/>
            <a:ext cx="1003300" cy="868362"/>
            <a:chOff x="3717884" y="2770993"/>
            <a:chExt cx="1003816" cy="868698"/>
          </a:xfrm>
        </p:grpSpPr>
        <p:cxnSp>
          <p:nvCxnSpPr>
            <p:cNvPr id="24" name="Straight Arrow Connector 23"/>
            <p:cNvCxnSpPr>
              <a:cxnSpLocks noChangeShapeType="1"/>
            </p:cNvCxnSpPr>
            <p:nvPr/>
          </p:nvCxnSpPr>
          <p:spPr bwMode="auto">
            <a:xfrm rot="5400000" flipH="1" flipV="1">
              <a:off x="3513819" y="3040178"/>
              <a:ext cx="539959" cy="1589"/>
            </a:xfrm>
            <a:prstGeom prst="straightConnector1">
              <a:avLst/>
            </a:prstGeom>
            <a:noFill/>
            <a:ln w="19050">
              <a:solidFill>
                <a:schemeClr val="tx1"/>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sp>
          <p:nvSpPr>
            <p:cNvPr id="25" name="TextBox 24"/>
            <p:cNvSpPr txBox="1"/>
            <p:nvPr/>
          </p:nvSpPr>
          <p:spPr>
            <a:xfrm>
              <a:off x="3717884" y="3270233"/>
              <a:ext cx="1003816" cy="369458"/>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pPr algn="ctr" eaLnBrk="1" hangingPunct="1">
                <a:defRPr/>
              </a:pPr>
              <a:r>
                <a:rPr lang="en-US" i="1" dirty="0">
                  <a:solidFill>
                    <a:srgbClr val="000000"/>
                  </a:solidFill>
                  <a:ea typeface="ＭＳ Ｐゴシック" pitchFamily="-111" charset="-128"/>
                  <a:cs typeface="ＭＳ Ｐゴシック" pitchFamily="-111" charset="-128"/>
                </a:rPr>
                <a:t>Min = 2</a:t>
              </a:r>
            </a:p>
          </p:txBody>
        </p:sp>
      </p:grpSp>
      <p:grpSp>
        <p:nvGrpSpPr>
          <p:cNvPr id="5" name="Group 38" descr="already described"/>
          <p:cNvGrpSpPr>
            <a:grpSpLocks/>
          </p:cNvGrpSpPr>
          <p:nvPr/>
        </p:nvGrpSpPr>
        <p:grpSpPr bwMode="auto">
          <a:xfrm>
            <a:off x="1957388" y="2820988"/>
            <a:ext cx="1098550" cy="868362"/>
            <a:chOff x="3670560" y="2770993"/>
            <a:chExt cx="1098462" cy="868698"/>
          </a:xfrm>
        </p:grpSpPr>
        <p:cxnSp>
          <p:nvCxnSpPr>
            <p:cNvPr id="21" name="Straight Arrow Connector 20"/>
            <p:cNvCxnSpPr>
              <a:cxnSpLocks noChangeShapeType="1"/>
            </p:cNvCxnSpPr>
            <p:nvPr/>
          </p:nvCxnSpPr>
          <p:spPr bwMode="auto">
            <a:xfrm rot="5400000" flipH="1" flipV="1">
              <a:off x="3890285" y="3040178"/>
              <a:ext cx="539959" cy="1587"/>
            </a:xfrm>
            <a:prstGeom prst="straightConnector1">
              <a:avLst/>
            </a:prstGeom>
            <a:noFill/>
            <a:ln w="19050">
              <a:solidFill>
                <a:schemeClr val="tx1"/>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sp>
          <p:nvSpPr>
            <p:cNvPr id="22" name="TextBox 21"/>
            <p:cNvSpPr txBox="1"/>
            <p:nvPr/>
          </p:nvSpPr>
          <p:spPr>
            <a:xfrm>
              <a:off x="3670560" y="3270233"/>
              <a:ext cx="1098462" cy="369458"/>
            </a:xfrm>
            <a:prstGeom prst="rect">
              <a:avLst/>
            </a:prstGeom>
          </p:spPr>
          <p:style>
            <a:lnRef idx="0">
              <a:schemeClr val="accent3"/>
            </a:lnRef>
            <a:fillRef idx="3">
              <a:schemeClr val="accent3"/>
            </a:fillRef>
            <a:effectRef idx="3">
              <a:schemeClr val="accent3"/>
            </a:effectRef>
            <a:fontRef idx="minor">
              <a:schemeClr val="lt1"/>
            </a:fontRef>
          </p:style>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i="1" dirty="0">
                  <a:solidFill>
                    <a:srgbClr val="000000"/>
                  </a:solidFill>
                </a:rPr>
                <a:t>Q</a:t>
              </a:r>
              <a:r>
                <a:rPr lang="en-US" sz="1800" i="1" baseline="-25000" dirty="0">
                  <a:solidFill>
                    <a:srgbClr val="000000"/>
                  </a:solidFill>
                </a:rPr>
                <a:t>1</a:t>
              </a:r>
              <a:r>
                <a:rPr lang="en-US" sz="1800" i="1" dirty="0">
                  <a:solidFill>
                    <a:srgbClr val="000000"/>
                  </a:solidFill>
                </a:rPr>
                <a:t> </a:t>
              </a:r>
              <a:r>
                <a:rPr lang="en-US" sz="1800" dirty="0">
                  <a:solidFill>
                    <a:srgbClr val="000000"/>
                  </a:solidFill>
                </a:rPr>
                <a:t>= 5.5</a:t>
              </a:r>
              <a:endParaRPr lang="en-US" sz="1800" i="1" dirty="0">
                <a:solidFill>
                  <a:srgbClr val="000000"/>
                </a:solidFill>
              </a:endParaRPr>
            </a:p>
          </p:txBody>
        </p:sp>
      </p:grpSp>
      <p:grpSp>
        <p:nvGrpSpPr>
          <p:cNvPr id="3" name="Group 32" descr="already described"/>
          <p:cNvGrpSpPr>
            <a:grpSpLocks/>
          </p:cNvGrpSpPr>
          <p:nvPr/>
        </p:nvGrpSpPr>
        <p:grpSpPr bwMode="auto">
          <a:xfrm>
            <a:off x="4068763" y="2800350"/>
            <a:ext cx="1125537" cy="868363"/>
            <a:chOff x="3597486" y="2770992"/>
            <a:chExt cx="1126853" cy="868105"/>
          </a:xfrm>
        </p:grpSpPr>
        <p:cxnSp>
          <p:nvCxnSpPr>
            <p:cNvPr id="15" name="Straight Arrow Connector 14"/>
            <p:cNvCxnSpPr>
              <a:cxnSpLocks noChangeShapeType="1"/>
            </p:cNvCxnSpPr>
            <p:nvPr/>
          </p:nvCxnSpPr>
          <p:spPr bwMode="auto">
            <a:xfrm rot="5400000" flipH="1" flipV="1">
              <a:off x="3891118" y="3039992"/>
              <a:ext cx="539590" cy="1589"/>
            </a:xfrm>
            <a:prstGeom prst="straightConnector1">
              <a:avLst/>
            </a:prstGeom>
            <a:noFill/>
            <a:ln w="19050">
              <a:solidFill>
                <a:schemeClr val="tx1"/>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sp>
          <p:nvSpPr>
            <p:cNvPr id="16" name="TextBox 15"/>
            <p:cNvSpPr txBox="1">
              <a:spLocks noChangeArrowheads="1"/>
            </p:cNvSpPr>
            <p:nvPr/>
          </p:nvSpPr>
          <p:spPr bwMode="auto">
            <a:xfrm>
              <a:off x="3597486" y="3269638"/>
              <a:ext cx="1126853" cy="369459"/>
            </a:xfrm>
            <a:prstGeom prst="rect">
              <a:avLst/>
            </a:prstGeom>
            <a:solidFill>
              <a:schemeClr val="accent3">
                <a:lumMod val="75000"/>
              </a:schemeClr>
            </a:solidFill>
            <a:ln>
              <a:headEnd/>
              <a:tailEnd/>
            </a:ln>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algn="ctr" eaLnBrk="1" hangingPunct="1">
                <a:defRPr/>
              </a:pPr>
              <a:r>
                <a:rPr lang="en-US" sz="1800" i="1" dirty="0">
                  <a:solidFill>
                    <a:srgbClr val="000000"/>
                  </a:solidFill>
                </a:rPr>
                <a:t>M </a:t>
              </a:r>
              <a:r>
                <a:rPr lang="en-US" sz="1800" dirty="0">
                  <a:solidFill>
                    <a:srgbClr val="000000"/>
                  </a:solidFill>
                </a:rPr>
                <a:t>= 11.5</a:t>
              </a:r>
              <a:endParaRPr lang="en-US" sz="1800" i="1" dirty="0">
                <a:solidFill>
                  <a:srgbClr val="000000"/>
                </a:solidFill>
              </a:endParaRPr>
            </a:p>
          </p:txBody>
        </p:sp>
      </p:grpSp>
      <p:grpSp>
        <p:nvGrpSpPr>
          <p:cNvPr id="4" name="Group 35" descr="already described"/>
          <p:cNvGrpSpPr>
            <a:grpSpLocks/>
          </p:cNvGrpSpPr>
          <p:nvPr/>
        </p:nvGrpSpPr>
        <p:grpSpPr bwMode="auto">
          <a:xfrm>
            <a:off x="5988050" y="2817813"/>
            <a:ext cx="1162050" cy="868362"/>
            <a:chOff x="3374817" y="2770994"/>
            <a:chExt cx="1161581" cy="868699"/>
          </a:xfrm>
        </p:grpSpPr>
        <p:cxnSp>
          <p:nvCxnSpPr>
            <p:cNvPr id="18" name="Straight Arrow Connector 17"/>
            <p:cNvCxnSpPr>
              <a:cxnSpLocks noChangeShapeType="1"/>
            </p:cNvCxnSpPr>
            <p:nvPr/>
          </p:nvCxnSpPr>
          <p:spPr bwMode="auto">
            <a:xfrm rot="5400000" flipH="1" flipV="1">
              <a:off x="3891127" y="3040180"/>
              <a:ext cx="539959" cy="1586"/>
            </a:xfrm>
            <a:prstGeom prst="straightConnector1">
              <a:avLst/>
            </a:prstGeom>
            <a:noFill/>
            <a:ln w="19050">
              <a:solidFill>
                <a:schemeClr val="tx1"/>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sp>
          <p:nvSpPr>
            <p:cNvPr id="19" name="TextBox 18"/>
            <p:cNvSpPr txBox="1"/>
            <p:nvPr/>
          </p:nvSpPr>
          <p:spPr>
            <a:xfrm>
              <a:off x="3374817" y="3270234"/>
              <a:ext cx="1161581" cy="369459"/>
            </a:xfrm>
            <a:prstGeom prst="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i="1" dirty="0">
                  <a:solidFill>
                    <a:srgbClr val="000000"/>
                  </a:solidFill>
                </a:rPr>
                <a:t>Q</a:t>
              </a:r>
              <a:r>
                <a:rPr lang="en-US" sz="1800" i="1" baseline="-25000" dirty="0">
                  <a:solidFill>
                    <a:srgbClr val="000000"/>
                  </a:solidFill>
                </a:rPr>
                <a:t>3</a:t>
              </a:r>
              <a:r>
                <a:rPr lang="en-US" sz="1800" dirty="0">
                  <a:solidFill>
                    <a:srgbClr val="000000"/>
                  </a:solidFill>
                </a:rPr>
                <a:t>= 21.5</a:t>
              </a:r>
              <a:endParaRPr lang="en-US" sz="1800" i="1" dirty="0">
                <a:solidFill>
                  <a:srgbClr val="000000"/>
                </a:solidFill>
              </a:endParaRPr>
            </a:p>
          </p:txBody>
        </p:sp>
      </p:grpSp>
      <p:grpSp>
        <p:nvGrpSpPr>
          <p:cNvPr id="47" name="Group 45" descr="already described"/>
          <p:cNvGrpSpPr>
            <a:grpSpLocks/>
          </p:cNvGrpSpPr>
          <p:nvPr/>
        </p:nvGrpSpPr>
        <p:grpSpPr bwMode="auto">
          <a:xfrm>
            <a:off x="7265988" y="2800350"/>
            <a:ext cx="1473200" cy="930275"/>
            <a:chOff x="3687028" y="2559822"/>
            <a:chExt cx="1472508" cy="929767"/>
          </a:xfrm>
        </p:grpSpPr>
        <p:cxnSp>
          <p:nvCxnSpPr>
            <p:cNvPr id="48" name="Straight Arrow Connector 47"/>
            <p:cNvCxnSpPr>
              <a:cxnSpLocks noChangeShapeType="1"/>
            </p:cNvCxnSpPr>
            <p:nvPr/>
          </p:nvCxnSpPr>
          <p:spPr bwMode="auto">
            <a:xfrm flipV="1">
              <a:off x="4623213" y="2559822"/>
              <a:ext cx="199931" cy="309394"/>
            </a:xfrm>
            <a:prstGeom prst="straightConnector1">
              <a:avLst/>
            </a:prstGeom>
            <a:noFill/>
            <a:ln w="19050">
              <a:solidFill>
                <a:schemeClr val="tx1"/>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sp>
          <p:nvSpPr>
            <p:cNvPr id="49" name="TextBox 48"/>
            <p:cNvSpPr txBox="1"/>
            <p:nvPr/>
          </p:nvSpPr>
          <p:spPr>
            <a:xfrm>
              <a:off x="3687028" y="2750919"/>
              <a:ext cx="1472508" cy="738670"/>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ctr" eaLnBrk="1" hangingPunct="1">
                <a:defRPr/>
              </a:pPr>
              <a:r>
                <a:rPr lang="en-US" sz="1400" i="1" dirty="0">
                  <a:solidFill>
                    <a:srgbClr val="000000"/>
                  </a:solidFill>
                  <a:ea typeface="ＭＳ Ｐゴシック" pitchFamily="-111" charset="-128"/>
                  <a:cs typeface="ＭＳ Ｐゴシック" pitchFamily="-111" charset="-128"/>
                </a:rPr>
                <a:t>This is an outlier by the </a:t>
              </a:r>
            </a:p>
            <a:p>
              <a:pPr algn="ctr" eaLnBrk="1" hangingPunct="1">
                <a:defRPr/>
              </a:pPr>
              <a:r>
                <a:rPr lang="en-US" sz="1400" i="1" dirty="0">
                  <a:solidFill>
                    <a:srgbClr val="000000"/>
                  </a:solidFill>
                  <a:ea typeface="ＭＳ Ｐゴシック" pitchFamily="-111" charset="-128"/>
                  <a:cs typeface="ＭＳ Ｐゴシック" pitchFamily="-111" charset="-128"/>
                </a:rPr>
                <a:t>1.5 × IQR rule</a:t>
              </a:r>
            </a:p>
          </p:txBody>
        </p:sp>
      </p:grpSp>
      <p:cxnSp>
        <p:nvCxnSpPr>
          <p:cNvPr id="34" name="Straight Arrow Connector 33" descr="already described"/>
          <p:cNvCxnSpPr>
            <a:cxnSpLocks noChangeShapeType="1"/>
          </p:cNvCxnSpPr>
          <p:nvPr/>
        </p:nvCxnSpPr>
        <p:spPr bwMode="auto">
          <a:xfrm flipH="1">
            <a:off x="7874000" y="4948238"/>
            <a:ext cx="279400" cy="385762"/>
          </a:xfrm>
          <a:prstGeom prst="straightConnector1">
            <a:avLst/>
          </a:prstGeom>
          <a:noFill/>
          <a:ln w="47625">
            <a:solidFill>
              <a:srgbClr val="D2DA7A"/>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pic>
        <p:nvPicPr>
          <p:cNvPr id="9" name="Picture 8" descr="already described"/>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7050" y="4851400"/>
            <a:ext cx="7675563"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descr="already described"/>
          <p:cNvSpPr/>
          <p:nvPr/>
        </p:nvSpPr>
        <p:spPr>
          <a:xfrm>
            <a:off x="753587" y="5540437"/>
            <a:ext cx="562926" cy="711200"/>
          </a:xfrm>
          <a:prstGeom prst="rect">
            <a:avLst/>
          </a:prstGeom>
          <a:solidFill>
            <a:schemeClr val="bg1"/>
          </a:solidFill>
          <a:ln w="0" cap="flat" cmpd="sng" algn="ctr">
            <a:solidFill>
              <a:schemeClr val="bg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32" name="Rectangle 31" descr="already described"/>
          <p:cNvSpPr/>
          <p:nvPr/>
        </p:nvSpPr>
        <p:spPr>
          <a:xfrm>
            <a:off x="3881094" y="5782468"/>
            <a:ext cx="2201863" cy="274638"/>
          </a:xfrm>
          <a:prstGeom prst="rect">
            <a:avLst/>
          </a:prstGeom>
          <a:solidFill>
            <a:srgbClr val="FFFFFF"/>
          </a:solidFill>
          <a:ln w="0" cap="flat" cmpd="sng" algn="ctr">
            <a:solidFill>
              <a:srgbClr val="FFFFFF"/>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7460" name="TextBox 41"/>
          <p:cNvSpPr txBox="1">
            <a:spLocks noChangeArrowheads="1"/>
          </p:cNvSpPr>
          <p:nvPr/>
        </p:nvSpPr>
        <p:spPr bwMode="auto">
          <a:xfrm>
            <a:off x="3400425" y="6308725"/>
            <a:ext cx="2217738" cy="460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pPr>
            <a:r>
              <a:rPr lang="en-US" altLang="en-US" sz="2400" b="1">
                <a:solidFill>
                  <a:schemeClr val="tx1"/>
                </a:solidFill>
              </a:rPr>
              <a:t>Start Time</a:t>
            </a:r>
          </a:p>
        </p:txBody>
      </p:sp>
      <p:pic>
        <p:nvPicPr>
          <p:cNvPr id="2" name="Picture 1" descr="Scale.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5463" y="5878513"/>
            <a:ext cx="76755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4" name="Straight Arrow Connector 53" descr="already described"/>
          <p:cNvCxnSpPr>
            <a:cxnSpLocks noChangeShapeType="1"/>
          </p:cNvCxnSpPr>
          <p:nvPr/>
        </p:nvCxnSpPr>
        <p:spPr bwMode="auto">
          <a:xfrm flipH="1">
            <a:off x="7302500" y="3719513"/>
            <a:ext cx="139700" cy="1631950"/>
          </a:xfrm>
          <a:prstGeom prst="straightConnector1">
            <a:avLst/>
          </a:prstGeom>
          <a:noFill/>
          <a:ln w="47625">
            <a:solidFill>
              <a:srgbClr val="D2DA7A"/>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grpSp>
        <p:nvGrpSpPr>
          <p:cNvPr id="7" name="Group 63" descr="already described"/>
          <p:cNvGrpSpPr>
            <a:grpSpLocks/>
          </p:cNvGrpSpPr>
          <p:nvPr/>
        </p:nvGrpSpPr>
        <p:grpSpPr bwMode="auto">
          <a:xfrm>
            <a:off x="1435100" y="3708400"/>
            <a:ext cx="4651375" cy="1347788"/>
            <a:chOff x="1093121" y="3770619"/>
            <a:chExt cx="4652243" cy="1346714"/>
          </a:xfrm>
        </p:grpSpPr>
        <p:cxnSp>
          <p:nvCxnSpPr>
            <p:cNvPr id="27" name="Straight Arrow Connector 26" descr="Arrow pointing to 5.5"/>
            <p:cNvCxnSpPr>
              <a:cxnSpLocks noChangeShapeType="1"/>
            </p:cNvCxnSpPr>
            <p:nvPr/>
          </p:nvCxnSpPr>
          <p:spPr bwMode="auto">
            <a:xfrm flipH="1">
              <a:off x="1093121" y="3770619"/>
              <a:ext cx="1093992" cy="1346714"/>
            </a:xfrm>
            <a:prstGeom prst="straightConnector1">
              <a:avLst/>
            </a:prstGeom>
            <a:noFill/>
            <a:ln w="47625">
              <a:solidFill>
                <a:srgbClr val="D2DA7A"/>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cxnSp>
          <p:nvCxnSpPr>
            <p:cNvPr id="28" name="Straight Arrow Connector 27" descr="Arrow pointing to 11.5"/>
            <p:cNvCxnSpPr>
              <a:cxnSpLocks noChangeShapeType="1"/>
            </p:cNvCxnSpPr>
            <p:nvPr/>
          </p:nvCxnSpPr>
          <p:spPr bwMode="auto">
            <a:xfrm flipH="1">
              <a:off x="1885432" y="3770619"/>
              <a:ext cx="2162578" cy="1346714"/>
            </a:xfrm>
            <a:prstGeom prst="straightConnector1">
              <a:avLst/>
            </a:prstGeom>
            <a:noFill/>
            <a:ln w="47625">
              <a:solidFill>
                <a:srgbClr val="D2DA7A"/>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cxnSp>
          <p:nvCxnSpPr>
            <p:cNvPr id="29" name="Straight Arrow Connector 28" descr="Arrow pointing to 21.5"/>
            <p:cNvCxnSpPr>
              <a:cxnSpLocks noChangeShapeType="1"/>
            </p:cNvCxnSpPr>
            <p:nvPr/>
          </p:nvCxnSpPr>
          <p:spPr bwMode="auto">
            <a:xfrm flipH="1">
              <a:off x="3257288" y="3770619"/>
              <a:ext cx="2488076" cy="1346714"/>
            </a:xfrm>
            <a:prstGeom prst="straightConnector1">
              <a:avLst/>
            </a:prstGeom>
            <a:noFill/>
            <a:ln w="47625">
              <a:solidFill>
                <a:srgbClr val="D2DA7A"/>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grpSp>
      <p:cxnSp>
        <p:nvCxnSpPr>
          <p:cNvPr id="33" name="Straight Arrow Connector 32" descr="already described"/>
          <p:cNvCxnSpPr>
            <a:cxnSpLocks noChangeShapeType="1"/>
          </p:cNvCxnSpPr>
          <p:nvPr/>
        </p:nvCxnSpPr>
        <p:spPr bwMode="auto">
          <a:xfrm flipH="1">
            <a:off x="965200" y="3719513"/>
            <a:ext cx="139700" cy="1550987"/>
          </a:xfrm>
          <a:prstGeom prst="straightConnector1">
            <a:avLst/>
          </a:prstGeom>
          <a:noFill/>
          <a:ln w="47625">
            <a:solidFill>
              <a:srgbClr val="D2DA7A"/>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cxnSp>
        <p:nvCxnSpPr>
          <p:cNvPr id="37" name="Straight Arrow Connector 36" descr="already described"/>
          <p:cNvCxnSpPr>
            <a:cxnSpLocks noChangeShapeType="1"/>
          </p:cNvCxnSpPr>
          <p:nvPr/>
        </p:nvCxnSpPr>
        <p:spPr bwMode="auto">
          <a:xfrm flipH="1">
            <a:off x="5761038" y="2800350"/>
            <a:ext cx="2287587" cy="2449513"/>
          </a:xfrm>
          <a:prstGeom prst="straightConnector1">
            <a:avLst/>
          </a:prstGeom>
          <a:noFill/>
          <a:ln w="47625">
            <a:solidFill>
              <a:srgbClr val="D2DA7A"/>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grpSp>
        <p:nvGrpSpPr>
          <p:cNvPr id="8" name="Group 45" descr="already described"/>
          <p:cNvGrpSpPr>
            <a:grpSpLocks/>
          </p:cNvGrpSpPr>
          <p:nvPr/>
        </p:nvGrpSpPr>
        <p:grpSpPr bwMode="auto">
          <a:xfrm>
            <a:off x="7548563" y="2820988"/>
            <a:ext cx="1473200" cy="2030412"/>
            <a:chOff x="4121646" y="2751034"/>
            <a:chExt cx="1472508" cy="2030392"/>
          </a:xfrm>
        </p:grpSpPr>
        <p:cxnSp>
          <p:nvCxnSpPr>
            <p:cNvPr id="40" name="Straight Arrow Connector 39"/>
            <p:cNvCxnSpPr>
              <a:cxnSpLocks noChangeShapeType="1"/>
            </p:cNvCxnSpPr>
            <p:nvPr/>
          </p:nvCxnSpPr>
          <p:spPr bwMode="auto">
            <a:xfrm flipV="1">
              <a:off x="5392636" y="2751034"/>
              <a:ext cx="0" cy="1014402"/>
            </a:xfrm>
            <a:prstGeom prst="straightConnector1">
              <a:avLst/>
            </a:prstGeom>
            <a:noFill/>
            <a:ln w="19050">
              <a:solidFill>
                <a:schemeClr val="tx1"/>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sp>
          <p:nvSpPr>
            <p:cNvPr id="41" name="TextBox 40"/>
            <p:cNvSpPr txBox="1"/>
            <p:nvPr/>
          </p:nvSpPr>
          <p:spPr>
            <a:xfrm>
              <a:off x="4121646" y="3765535"/>
              <a:ext cx="1472508" cy="1015891"/>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ctr" eaLnBrk="1" hangingPunct="1">
                <a:defRPr/>
              </a:pPr>
              <a:r>
                <a:rPr lang="en-US" i="1" dirty="0">
                  <a:solidFill>
                    <a:srgbClr val="000000"/>
                  </a:solidFill>
                  <a:ea typeface="ＭＳ Ｐゴシック" pitchFamily="-111" charset="-128"/>
                  <a:cs typeface="ＭＳ Ｐゴシック" pitchFamily="-111" charset="-128"/>
                </a:rPr>
                <a:t>Max = 53</a:t>
              </a:r>
            </a:p>
            <a:p>
              <a:pPr algn="ctr" eaLnBrk="1" hangingPunct="1">
                <a:defRPr/>
              </a:pPr>
              <a:r>
                <a:rPr lang="en-US" sz="1400" i="1" dirty="0">
                  <a:solidFill>
                    <a:srgbClr val="000000"/>
                  </a:solidFill>
                  <a:ea typeface="ＭＳ Ｐゴシック" pitchFamily="-111" charset="-128"/>
                  <a:cs typeface="ＭＳ Ｐゴシック" pitchFamily="-111" charset="-128"/>
                </a:rPr>
                <a:t>This is an outlier by the </a:t>
              </a:r>
            </a:p>
            <a:p>
              <a:pPr algn="ctr" eaLnBrk="1" hangingPunct="1">
                <a:defRPr/>
              </a:pPr>
              <a:r>
                <a:rPr lang="en-US" sz="1400" i="1" dirty="0">
                  <a:solidFill>
                    <a:srgbClr val="000000"/>
                  </a:solidFill>
                  <a:ea typeface="ＭＳ Ｐゴシック" pitchFamily="-111" charset="-128"/>
                  <a:cs typeface="ＭＳ Ｐゴシック" pitchFamily="-111" charset="-128"/>
                </a:rPr>
                <a:t>1.5 × IQR rule</a:t>
              </a:r>
            </a:p>
          </p:txBody>
        </p:sp>
      </p:grpSp>
    </p:spTree>
    <p:extLst>
      <p:ext uri="{BB962C8B-B14F-4D97-AF65-F5344CB8AC3E}">
        <p14:creationId xmlns:p14="http://schemas.microsoft.com/office/powerpoint/2010/main" val="8177845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0" presetClass="entr" presetSubtype="0" fill="hold" nodeType="withEffect">
                                  <p:stCondLst>
                                    <p:cond delay="100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1000"/>
                                        <p:tgtEl>
                                          <p:spTgt spid="3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childTnLst>
                                </p:cTn>
                              </p:par>
                            </p:childTnLst>
                          </p:cTn>
                        </p:par>
                        <p:par>
                          <p:cTn id="17" fill="hold" nodeType="afterGroup">
                            <p:stCondLst>
                              <p:cond delay="10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childTnLst>
                                </p:cTn>
                              </p:par>
                            </p:childTnLst>
                          </p:cTn>
                        </p:par>
                        <p:par>
                          <p:cTn id="21" fill="hold" nodeType="afterGroup">
                            <p:stCondLst>
                              <p:cond delay="2000"/>
                            </p:stCondLst>
                            <p:childTnLst>
                              <p:par>
                                <p:cTn id="22" presetID="10"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childTnLst>
                                </p:cTn>
                              </p:par>
                            </p:childTnLst>
                          </p:cTn>
                        </p:par>
                        <p:par>
                          <p:cTn id="25" fill="hold" nodeType="afterGroup">
                            <p:stCondLst>
                              <p:cond delay="30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childTnLst>
                                </p:cTn>
                              </p:par>
                            </p:childTnLst>
                          </p:cTn>
                        </p:par>
                        <p:par>
                          <p:cTn id="29" fill="hold" nodeType="afterGroup">
                            <p:stCondLst>
                              <p:cond delay="4000"/>
                            </p:stCondLst>
                            <p:childTnLst>
                              <p:par>
                                <p:cTn id="30" presetID="10"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childTnLst>
                                </p:cTn>
                              </p:par>
                              <p:par>
                                <p:cTn id="38" presetID="10" presetClass="entr" presetSubtype="0"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childTnLst>
                                </p:cTn>
                              </p:par>
                              <p:par>
                                <p:cTn id="41" presetID="1" presetClass="entr" presetSubtype="0" fill="hold" nodeType="withEffect">
                                  <p:stCondLst>
                                    <p:cond delay="0"/>
                                  </p:stCondLst>
                                  <p:childTnLst>
                                    <p:set>
                                      <p:cBhvr>
                                        <p:cTn id="42" dur="1" fill="hold">
                                          <p:stCondLst>
                                            <p:cond delay="0"/>
                                          </p:stCondLst>
                                        </p:cTn>
                                        <p:tgtEl>
                                          <p:spTgt spid="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7460"/>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0" presetClass="entr" presetSubtype="0" fill="hold" nodeType="click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1000"/>
                                        <p:tgtEl>
                                          <p:spTgt spid="33"/>
                                        </p:tgtEl>
                                      </p:cBhvr>
                                    </p:animEffect>
                                  </p:childTnLst>
                                </p:cTn>
                              </p:par>
                            </p:childTnLst>
                          </p:cTn>
                        </p:par>
                        <p:par>
                          <p:cTn id="52" fill="hold" nodeType="afterGroup">
                            <p:stCondLst>
                              <p:cond delay="1000"/>
                            </p:stCondLst>
                            <p:childTnLst>
                              <p:par>
                                <p:cTn id="53" presetID="10" presetClass="exit" presetSubtype="0" fill="hold" nodeType="afterEffect">
                                  <p:stCondLst>
                                    <p:cond delay="0"/>
                                  </p:stCondLst>
                                  <p:childTnLst>
                                    <p:animEffect transition="out" filter="fade">
                                      <p:cBhvr>
                                        <p:cTn id="54" dur="1000"/>
                                        <p:tgtEl>
                                          <p:spTgt spid="30"/>
                                        </p:tgtEl>
                                      </p:cBhvr>
                                    </p:animEffect>
                                    <p:set>
                                      <p:cBhvr>
                                        <p:cTn id="55" dur="1" fill="hold">
                                          <p:stCondLst>
                                            <p:cond delay="999"/>
                                          </p:stCondLst>
                                        </p:cTn>
                                        <p:tgtEl>
                                          <p:spTgt spid="30"/>
                                        </p:tgtEl>
                                        <p:attrNameLst>
                                          <p:attrName>style.visibility</p:attrName>
                                        </p:attrNameLst>
                                      </p:cBhvr>
                                      <p:to>
                                        <p:strVal val="hidden"/>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0" presetClass="entr" presetSubtype="0" fill="hold" nodeType="click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1000"/>
                                        <p:tgtEl>
                                          <p:spTgt spid="37"/>
                                        </p:tgtEl>
                                      </p:cBhvr>
                                    </p:animEffect>
                                  </p:childTnLst>
                                </p:cTn>
                              </p:par>
                            </p:childTnLst>
                          </p:cTn>
                        </p:par>
                        <p:par>
                          <p:cTn id="61" fill="hold" nodeType="afterGroup">
                            <p:stCondLst>
                              <p:cond delay="1000"/>
                            </p:stCondLst>
                            <p:childTnLst>
                              <p:par>
                                <p:cTn id="62" presetID="10" presetClass="exit" presetSubtype="0" fill="hold" nodeType="afterEffect">
                                  <p:stCondLst>
                                    <p:cond delay="0"/>
                                  </p:stCondLst>
                                  <p:childTnLst>
                                    <p:animEffect transition="out" filter="fade">
                                      <p:cBhvr>
                                        <p:cTn id="63" dur="1000"/>
                                        <p:tgtEl>
                                          <p:spTgt spid="32"/>
                                        </p:tgtEl>
                                      </p:cBhvr>
                                    </p:animEffect>
                                    <p:set>
                                      <p:cBhvr>
                                        <p:cTn id="64" dur="1" fill="hold">
                                          <p:stCondLst>
                                            <p:cond delay="999"/>
                                          </p:stCondLst>
                                        </p:cTn>
                                        <p:tgtEl>
                                          <p:spTgt spid="32"/>
                                        </p:tgtEl>
                                        <p:attrNameLst>
                                          <p:attrName>style.visibility</p:attrName>
                                        </p:attrNameLst>
                                      </p:cBhvr>
                                      <p:to>
                                        <p:strVal val="hidden"/>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0" presetClass="entr" presetSubtype="0" fill="hold" nodeType="click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000"/>
                                        <p:tgtEl>
                                          <p:spTgt spid="34"/>
                                        </p:tgtEl>
                                      </p:cBhvr>
                                    </p:animEffect>
                                  </p:childTnLst>
                                </p:cTn>
                              </p:par>
                              <p:par>
                                <p:cTn id="70" presetID="1" presetClass="entr" presetSubtype="0" fill="hold" nodeType="withEffect">
                                  <p:stCondLst>
                                    <p:cond delay="0"/>
                                  </p:stCondLst>
                                  <p:childTnLst>
                                    <p:set>
                                      <p:cBhvr>
                                        <p:cTn id="71" dur="1" fill="hold">
                                          <p:stCondLst>
                                            <p:cond delay="0"/>
                                          </p:stCondLst>
                                        </p:cTn>
                                        <p:tgtEl>
                                          <p:spTgt spid="9"/>
                                        </p:tgtEl>
                                        <p:attrNameLst>
                                          <p:attrName>style.visibility</p:attrName>
                                        </p:attrNameLst>
                                      </p:cBhvr>
                                      <p:to>
                                        <p:strVal val="visible"/>
                                      </p:to>
                                    </p:set>
                                  </p:childTnLst>
                                </p:cTn>
                              </p:par>
                            </p:childTnLst>
                          </p:cTn>
                        </p:par>
                        <p:par>
                          <p:cTn id="72" fill="hold" nodeType="afterGroup">
                            <p:stCondLst>
                              <p:cond delay="1000"/>
                            </p:stCondLst>
                            <p:childTnLst>
                              <p:par>
                                <p:cTn id="73" presetID="10" presetClass="entr" presetSubtype="0" fill="hold"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fade">
                                      <p:cBhvr>
                                        <p:cTn id="75" dur="1000"/>
                                        <p:tgtEl>
                                          <p:spTgt spid="47"/>
                                        </p:tgtEl>
                                      </p:cBhvr>
                                    </p:animEffect>
                                  </p:childTnLst>
                                </p:cTn>
                              </p:par>
                              <p:par>
                                <p:cTn id="76" presetID="10" presetClass="entr" presetSubtype="0"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fade">
                                      <p:cBhvr>
                                        <p:cTn id="78"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11" grpId="0" animBg="1"/>
      <p:bldP spid="57460"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174625" y="155895"/>
            <a:ext cx="7772400" cy="1143000"/>
          </a:xfrm>
        </p:spPr>
        <p:txBody>
          <a:bodyPr/>
          <a:lstStyle/>
          <a:p>
            <a:pPr defTabSz="914400" eaLnBrk="1" hangingPunct="1">
              <a:defRPr/>
            </a:pPr>
            <a:r>
              <a:rPr lang="en-US" dirty="0"/>
              <a:t>Measuring Spread:  </a:t>
            </a:r>
            <a:br>
              <a:rPr lang="en-US" dirty="0"/>
            </a:br>
            <a:r>
              <a:rPr lang="en-US" dirty="0"/>
              <a:t>The Standard Deviation</a:t>
            </a:r>
          </a:p>
        </p:txBody>
      </p:sp>
      <p:sp>
        <p:nvSpPr>
          <p:cNvPr id="6656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BBD30E6A-62F4-444F-8F7B-7FC543DDA35F}" type="slidenum">
              <a:rPr lang="en-US" altLang="en-US" sz="1200" smtClean="0">
                <a:solidFill>
                  <a:schemeClr val="accent1"/>
                </a:solidFill>
              </a:rPr>
              <a:pPr>
                <a:lnSpc>
                  <a:spcPct val="80000"/>
                </a:lnSpc>
                <a:spcBef>
                  <a:spcPct val="0"/>
                </a:spcBef>
                <a:buClrTx/>
                <a:buSzTx/>
                <a:buFontTx/>
                <a:buNone/>
              </a:pPr>
              <a:t>41</a:t>
            </a:fld>
            <a:endParaRPr lang="en-US" altLang="en-US" sz="1200">
              <a:solidFill>
                <a:schemeClr val="accent1"/>
              </a:solidFill>
            </a:endParaRPr>
          </a:p>
        </p:txBody>
      </p:sp>
      <p:sp>
        <p:nvSpPr>
          <p:cNvPr id="66563" name="Rectangle 3"/>
          <p:cNvSpPr txBox="1">
            <a:spLocks noChangeArrowheads="1"/>
          </p:cNvSpPr>
          <p:nvPr/>
        </p:nvSpPr>
        <p:spPr bwMode="auto">
          <a:xfrm>
            <a:off x="304800" y="1530510"/>
            <a:ext cx="85344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accent2"/>
              </a:buClr>
              <a:buSzPct val="60000"/>
              <a:buFontTx/>
              <a:buNone/>
            </a:pPr>
            <a:r>
              <a:rPr lang="en-US" altLang="en-US" dirty="0">
                <a:solidFill>
                  <a:srgbClr val="000000"/>
                </a:solidFill>
              </a:rPr>
              <a:t>The most common measure of spread looks at </a:t>
            </a:r>
            <a:r>
              <a:rPr lang="en-US" altLang="en-US" i="1" dirty="0">
                <a:solidFill>
                  <a:srgbClr val="FF0000"/>
                </a:solidFill>
              </a:rPr>
              <a:t>how far each observation is from the mean</a:t>
            </a:r>
            <a:r>
              <a:rPr lang="en-US" altLang="en-US" dirty="0">
                <a:solidFill>
                  <a:srgbClr val="000000"/>
                </a:solidFill>
              </a:rPr>
              <a:t>. This measure is called the </a:t>
            </a:r>
            <a:r>
              <a:rPr lang="en-US" altLang="en-US" b="1" dirty="0">
                <a:solidFill>
                  <a:srgbClr val="800000"/>
                </a:solidFill>
              </a:rPr>
              <a:t>standard deviation</a:t>
            </a:r>
            <a:r>
              <a:rPr lang="en-US" altLang="en-US" b="1" dirty="0">
                <a:solidFill>
                  <a:srgbClr val="990000"/>
                </a:solidFill>
              </a:rPr>
              <a:t>.</a:t>
            </a:r>
            <a:r>
              <a:rPr lang="en-US" altLang="en-US" dirty="0">
                <a:solidFill>
                  <a:srgbClr val="000000"/>
                </a:solidFill>
              </a:rPr>
              <a:t> </a:t>
            </a:r>
          </a:p>
        </p:txBody>
      </p:sp>
      <mc:AlternateContent xmlns:mc="http://schemas.openxmlformats.org/markup-compatibility/2006" xmlns:a14="http://schemas.microsoft.com/office/drawing/2010/main">
        <mc:Choice Requires="a14">
          <p:sp>
            <p:nvSpPr>
              <p:cNvPr id="29" name="TextBox 28"/>
              <p:cNvSpPr txBox="1">
                <a:spLocks noChangeArrowheads="1"/>
              </p:cNvSpPr>
              <p:nvPr/>
            </p:nvSpPr>
            <p:spPr bwMode="auto">
              <a:xfrm>
                <a:off x="871537" y="2570163"/>
                <a:ext cx="7400925" cy="3514167"/>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defRPr/>
                </a:pPr>
                <a:endParaRPr lang="en-US" altLang="en-US" sz="500" b="1" u="sng" dirty="0">
                  <a:solidFill>
                    <a:srgbClr val="E81F30"/>
                  </a:solidFill>
                </a:endParaRPr>
              </a:p>
              <a:p>
                <a:pPr eaLnBrk="1" hangingPunct="1">
                  <a:spcBef>
                    <a:spcPct val="0"/>
                  </a:spcBef>
                  <a:spcAft>
                    <a:spcPts val="1200"/>
                  </a:spcAft>
                  <a:buClrTx/>
                  <a:buSzTx/>
                  <a:buFontTx/>
                  <a:buNone/>
                  <a:defRPr/>
                </a:pPr>
                <a:r>
                  <a:rPr lang="en-US" altLang="en-US" dirty="0">
                    <a:solidFill>
                      <a:schemeClr val="tx1"/>
                    </a:solidFill>
                  </a:rPr>
                  <a:t>The (</a:t>
                </a:r>
                <a:r>
                  <a:rPr lang="en-US" altLang="en-US" b="1" i="1" dirty="0">
                    <a:solidFill>
                      <a:srgbClr val="FF0000"/>
                    </a:solidFill>
                  </a:rPr>
                  <a:t>sample</a:t>
                </a:r>
                <a:r>
                  <a:rPr lang="en-US" altLang="en-US" dirty="0">
                    <a:solidFill>
                      <a:schemeClr val="tx1"/>
                    </a:solidFill>
                  </a:rPr>
                  <a:t>) </a:t>
                </a:r>
                <a:r>
                  <a:rPr lang="en-US" altLang="en-US" b="1" dirty="0">
                    <a:solidFill>
                      <a:srgbClr val="800000"/>
                    </a:solidFill>
                  </a:rPr>
                  <a:t>standard deviation</a:t>
                </a:r>
                <a:r>
                  <a:rPr lang="en-US" altLang="en-US" dirty="0">
                    <a:solidFill>
                      <a:srgbClr val="800000"/>
                    </a:solidFill>
                  </a:rPr>
                  <a:t> </a:t>
                </a:r>
                <a:r>
                  <a:rPr lang="en-US" altLang="en-US" i="1" dirty="0" err="1">
                    <a:solidFill>
                      <a:schemeClr val="tx1"/>
                    </a:solidFill>
                  </a:rPr>
                  <a:t>s</a:t>
                </a:r>
                <a:r>
                  <a:rPr lang="en-US" altLang="en-US" i="1" baseline="-25000" dirty="0" err="1">
                    <a:solidFill>
                      <a:schemeClr val="tx1"/>
                    </a:solidFill>
                  </a:rPr>
                  <a:t>x</a:t>
                </a:r>
                <a:r>
                  <a:rPr lang="en-US" altLang="en-US" i="1" dirty="0">
                    <a:solidFill>
                      <a:schemeClr val="tx1"/>
                    </a:solidFill>
                  </a:rPr>
                  <a:t> </a:t>
                </a:r>
                <a:r>
                  <a:rPr lang="en-US" altLang="en-US" dirty="0">
                    <a:solidFill>
                      <a:schemeClr val="tx1"/>
                    </a:solidFill>
                  </a:rPr>
                  <a:t>measures the </a:t>
                </a:r>
                <a:r>
                  <a:rPr lang="en-US" altLang="en-US" i="1" dirty="0">
                    <a:solidFill>
                      <a:srgbClr val="FF0000"/>
                    </a:solidFill>
                  </a:rPr>
                  <a:t>average distance of the observations from their mean</a:t>
                </a:r>
                <a:r>
                  <a:rPr lang="en-US" altLang="en-US" dirty="0">
                    <a:solidFill>
                      <a:schemeClr val="tx1"/>
                    </a:solidFill>
                  </a:rPr>
                  <a:t>. It is calculated by finding an average of the squared distances and then taking the square root. This average squared distance is called the </a:t>
                </a:r>
                <a:r>
                  <a:rPr lang="en-US" altLang="en-US" b="1" dirty="0">
                    <a:solidFill>
                      <a:srgbClr val="800000"/>
                    </a:solidFill>
                  </a:rPr>
                  <a:t>variance</a:t>
                </a:r>
                <a:r>
                  <a:rPr lang="en-US" altLang="en-US" b="1" dirty="0">
                    <a:solidFill>
                      <a:srgbClr val="76330A"/>
                    </a:solidFill>
                  </a:rPr>
                  <a:t>.</a:t>
                </a:r>
                <a:endParaRPr lang="en-US" altLang="en-US" dirty="0">
                  <a:solidFill>
                    <a:schemeClr val="tx1"/>
                  </a:solidFill>
                </a:endParaRPr>
              </a:p>
              <a:p>
                <a:pPr eaLnBrk="1" hangingPunct="1">
                  <a:spcBef>
                    <a:spcPct val="0"/>
                  </a:spcBef>
                  <a:spcAft>
                    <a:spcPts val="1200"/>
                  </a:spcAft>
                  <a:buClrTx/>
                  <a:buSzTx/>
                  <a:buFontTx/>
                  <a:buNone/>
                  <a:defRPr/>
                </a:pPr>
                <a14:m>
                  <m:oMathPara xmlns:m="http://schemas.openxmlformats.org/officeDocument/2006/math">
                    <m:oMathParaPr>
                      <m:jc m:val="centerGroup"/>
                    </m:oMathParaPr>
                    <m:oMath xmlns:m="http://schemas.openxmlformats.org/officeDocument/2006/math">
                      <m:r>
                        <m:rPr>
                          <m:nor/>
                        </m:rPr>
                        <a:rPr lang="en-US" altLang="en-US" sz="1600" b="0" i="0" smtClean="0">
                          <a:solidFill>
                            <a:schemeClr val="tx1"/>
                          </a:solidFill>
                          <a:latin typeface="Cambria Math" panose="02040503050406030204" pitchFamily="18" charset="0"/>
                        </a:rPr>
                        <m:t>variance</m:t>
                      </m:r>
                      <m:r>
                        <a:rPr lang="en-US" altLang="en-US" sz="1600" b="0" i="1" smtClean="0">
                          <a:solidFill>
                            <a:schemeClr val="tx1"/>
                          </a:solidFill>
                          <a:latin typeface="Cambria Math" panose="02040503050406030204" pitchFamily="18" charset="0"/>
                        </a:rPr>
                        <m:t>= </m:t>
                      </m:r>
                      <m:sSubSup>
                        <m:sSubSupPr>
                          <m:ctrlPr>
                            <a:rPr lang="en-US" altLang="en-US" sz="1600" b="0" i="1" smtClean="0">
                              <a:solidFill>
                                <a:schemeClr val="tx1"/>
                              </a:solidFill>
                              <a:latin typeface="Cambria Math" panose="02040503050406030204" pitchFamily="18" charset="0"/>
                            </a:rPr>
                          </m:ctrlPr>
                        </m:sSubSupPr>
                        <m:e>
                          <m:r>
                            <a:rPr lang="en-US" altLang="en-US" sz="1600" b="0" i="1" smtClean="0">
                              <a:solidFill>
                                <a:schemeClr val="tx1"/>
                              </a:solidFill>
                              <a:latin typeface="Cambria Math" panose="02040503050406030204" pitchFamily="18" charset="0"/>
                            </a:rPr>
                            <m:t>𝑠</m:t>
                          </m:r>
                        </m:e>
                        <m:sub>
                          <m:r>
                            <a:rPr lang="en-US" altLang="en-US" sz="1600" b="0" i="1" smtClean="0">
                              <a:solidFill>
                                <a:schemeClr val="tx1"/>
                              </a:solidFill>
                              <a:latin typeface="Cambria Math" panose="02040503050406030204" pitchFamily="18" charset="0"/>
                            </a:rPr>
                            <m:t>𝑥</m:t>
                          </m:r>
                        </m:sub>
                        <m:sup>
                          <m:r>
                            <a:rPr lang="en-US" altLang="en-US" sz="1600" b="0" i="1" smtClean="0">
                              <a:solidFill>
                                <a:schemeClr val="tx1"/>
                              </a:solidFill>
                              <a:latin typeface="Cambria Math" panose="02040503050406030204" pitchFamily="18" charset="0"/>
                            </a:rPr>
                            <m:t>2</m:t>
                          </m:r>
                        </m:sup>
                      </m:sSubSup>
                      <m:r>
                        <a:rPr lang="en-US" altLang="en-US" sz="1600" b="0" i="1" smtClean="0">
                          <a:solidFill>
                            <a:schemeClr val="tx1"/>
                          </a:solidFill>
                          <a:latin typeface="Cambria Math" panose="02040503050406030204" pitchFamily="18" charset="0"/>
                        </a:rPr>
                        <m:t>=</m:t>
                      </m:r>
                      <m:f>
                        <m:fPr>
                          <m:ctrlPr>
                            <a:rPr lang="en-US" altLang="en-US" sz="1600" b="0" i="1" smtClean="0">
                              <a:solidFill>
                                <a:schemeClr val="tx1"/>
                              </a:solidFill>
                              <a:latin typeface="Cambria Math" panose="02040503050406030204" pitchFamily="18" charset="0"/>
                            </a:rPr>
                          </m:ctrlPr>
                        </m:fPr>
                        <m:num>
                          <m:sSup>
                            <m:sSupPr>
                              <m:ctrlPr>
                                <a:rPr lang="en-US" altLang="en-US" sz="1600" b="0" i="1" smtClean="0">
                                  <a:solidFill>
                                    <a:schemeClr val="tx1"/>
                                  </a:solidFill>
                                  <a:latin typeface="Cambria Math" panose="02040503050406030204" pitchFamily="18" charset="0"/>
                                </a:rPr>
                              </m:ctrlPr>
                            </m:sSupPr>
                            <m:e>
                              <m:d>
                                <m:dPr>
                                  <m:ctrlPr>
                                    <a:rPr lang="en-US" altLang="en-US" sz="1600" b="0" i="1" smtClean="0">
                                      <a:solidFill>
                                        <a:schemeClr val="tx1"/>
                                      </a:solidFill>
                                      <a:latin typeface="Cambria Math" panose="02040503050406030204" pitchFamily="18" charset="0"/>
                                    </a:rPr>
                                  </m:ctrlPr>
                                </m:dPr>
                                <m:e>
                                  <m:sSub>
                                    <m:sSubPr>
                                      <m:ctrlPr>
                                        <a:rPr lang="en-US" altLang="en-US" sz="1600" b="0" i="1" smtClean="0">
                                          <a:solidFill>
                                            <a:schemeClr val="tx1"/>
                                          </a:solidFill>
                                          <a:latin typeface="Cambria Math" panose="02040503050406030204" pitchFamily="18" charset="0"/>
                                        </a:rPr>
                                      </m:ctrlPr>
                                    </m:sSubPr>
                                    <m:e>
                                      <m:r>
                                        <a:rPr lang="en-US" altLang="en-US" sz="1600" b="0" i="1" smtClean="0">
                                          <a:solidFill>
                                            <a:schemeClr val="tx1"/>
                                          </a:solidFill>
                                          <a:latin typeface="Cambria Math" panose="02040503050406030204" pitchFamily="18" charset="0"/>
                                        </a:rPr>
                                        <m:t>𝑥</m:t>
                                      </m:r>
                                    </m:e>
                                    <m:sub>
                                      <m:r>
                                        <a:rPr lang="en-US" altLang="en-US" sz="1600" b="0" i="1" smtClean="0">
                                          <a:solidFill>
                                            <a:schemeClr val="tx1"/>
                                          </a:solidFill>
                                          <a:latin typeface="Cambria Math" panose="02040503050406030204" pitchFamily="18" charset="0"/>
                                        </a:rPr>
                                        <m:t>1</m:t>
                                      </m:r>
                                    </m:sub>
                                  </m:sSub>
                                  <m:r>
                                    <a:rPr lang="en-US" altLang="en-US" sz="1600" b="0" i="1" smtClean="0">
                                      <a:solidFill>
                                        <a:schemeClr val="tx1"/>
                                      </a:solidFill>
                                      <a:latin typeface="Cambria Math" panose="02040503050406030204" pitchFamily="18" charset="0"/>
                                    </a:rPr>
                                    <m:t>−</m:t>
                                  </m:r>
                                  <m:acc>
                                    <m:accPr>
                                      <m:chr m:val="̅"/>
                                      <m:ctrlPr>
                                        <a:rPr lang="en-US" altLang="en-US" sz="1600" b="0" i="1" smtClean="0">
                                          <a:solidFill>
                                            <a:schemeClr val="tx1"/>
                                          </a:solidFill>
                                          <a:latin typeface="Cambria Math" panose="02040503050406030204" pitchFamily="18" charset="0"/>
                                        </a:rPr>
                                      </m:ctrlPr>
                                    </m:accPr>
                                    <m:e>
                                      <m:r>
                                        <a:rPr lang="en-US" altLang="en-US" sz="1600" b="0" i="1" smtClean="0">
                                          <a:solidFill>
                                            <a:schemeClr val="tx1"/>
                                          </a:solidFill>
                                          <a:latin typeface="Cambria Math" panose="02040503050406030204" pitchFamily="18" charset="0"/>
                                        </a:rPr>
                                        <m:t>𝑥</m:t>
                                      </m:r>
                                    </m:e>
                                  </m:acc>
                                </m:e>
                              </m:d>
                            </m:e>
                            <m:sup>
                              <m:r>
                                <a:rPr lang="en-US" altLang="en-US" sz="1600" b="0" i="1" smtClean="0">
                                  <a:solidFill>
                                    <a:schemeClr val="tx1"/>
                                  </a:solidFill>
                                  <a:latin typeface="Cambria Math" panose="02040503050406030204" pitchFamily="18" charset="0"/>
                                </a:rPr>
                                <m:t>2</m:t>
                              </m:r>
                            </m:sup>
                          </m:sSup>
                          <m:r>
                            <a:rPr lang="en-US" altLang="en-US" sz="1600" b="0" i="1" smtClean="0">
                              <a:solidFill>
                                <a:schemeClr val="tx1"/>
                              </a:solidFill>
                              <a:latin typeface="Cambria Math" panose="02040503050406030204" pitchFamily="18" charset="0"/>
                            </a:rPr>
                            <m:t>+</m:t>
                          </m:r>
                          <m:sSup>
                            <m:sSupPr>
                              <m:ctrlPr>
                                <a:rPr lang="en-US" altLang="en-US" sz="1600" b="0" i="1" smtClean="0">
                                  <a:solidFill>
                                    <a:schemeClr val="tx1"/>
                                  </a:solidFill>
                                  <a:latin typeface="Cambria Math" panose="02040503050406030204" pitchFamily="18" charset="0"/>
                                </a:rPr>
                              </m:ctrlPr>
                            </m:sSupPr>
                            <m:e>
                              <m:d>
                                <m:dPr>
                                  <m:ctrlPr>
                                    <a:rPr lang="en-US" altLang="en-US" sz="1600" b="0" i="1" smtClean="0">
                                      <a:solidFill>
                                        <a:schemeClr val="tx1"/>
                                      </a:solidFill>
                                      <a:latin typeface="Cambria Math" panose="02040503050406030204" pitchFamily="18" charset="0"/>
                                    </a:rPr>
                                  </m:ctrlPr>
                                </m:dPr>
                                <m:e>
                                  <m:sSub>
                                    <m:sSubPr>
                                      <m:ctrlPr>
                                        <a:rPr lang="en-US" altLang="en-US" sz="1600" b="0" i="1" smtClean="0">
                                          <a:solidFill>
                                            <a:schemeClr val="tx1"/>
                                          </a:solidFill>
                                          <a:latin typeface="Cambria Math" panose="02040503050406030204" pitchFamily="18" charset="0"/>
                                        </a:rPr>
                                      </m:ctrlPr>
                                    </m:sSubPr>
                                    <m:e>
                                      <m:r>
                                        <a:rPr lang="en-US" altLang="en-US" sz="1600" b="0" i="1" smtClean="0">
                                          <a:solidFill>
                                            <a:schemeClr val="tx1"/>
                                          </a:solidFill>
                                          <a:latin typeface="Cambria Math" panose="02040503050406030204" pitchFamily="18" charset="0"/>
                                        </a:rPr>
                                        <m:t>𝑥</m:t>
                                      </m:r>
                                    </m:e>
                                    <m:sub>
                                      <m:r>
                                        <a:rPr lang="en-US" altLang="en-US" sz="1600" b="0" i="1" smtClean="0">
                                          <a:solidFill>
                                            <a:schemeClr val="tx1"/>
                                          </a:solidFill>
                                          <a:latin typeface="Cambria Math" panose="02040503050406030204" pitchFamily="18" charset="0"/>
                                        </a:rPr>
                                        <m:t>2</m:t>
                                      </m:r>
                                    </m:sub>
                                  </m:sSub>
                                  <m:r>
                                    <a:rPr lang="en-US" altLang="en-US" sz="1600" b="0" i="1" smtClean="0">
                                      <a:solidFill>
                                        <a:schemeClr val="tx1"/>
                                      </a:solidFill>
                                      <a:latin typeface="Cambria Math" panose="02040503050406030204" pitchFamily="18" charset="0"/>
                                    </a:rPr>
                                    <m:t>−</m:t>
                                  </m:r>
                                  <m:acc>
                                    <m:accPr>
                                      <m:chr m:val="̅"/>
                                      <m:ctrlPr>
                                        <a:rPr lang="en-US" altLang="en-US" sz="1600" b="0" i="1" smtClean="0">
                                          <a:solidFill>
                                            <a:schemeClr val="tx1"/>
                                          </a:solidFill>
                                          <a:latin typeface="Cambria Math" panose="02040503050406030204" pitchFamily="18" charset="0"/>
                                        </a:rPr>
                                      </m:ctrlPr>
                                    </m:accPr>
                                    <m:e>
                                      <m:r>
                                        <a:rPr lang="en-US" altLang="en-US" sz="1600" b="0" i="1" smtClean="0">
                                          <a:solidFill>
                                            <a:schemeClr val="tx1"/>
                                          </a:solidFill>
                                          <a:latin typeface="Cambria Math" panose="02040503050406030204" pitchFamily="18" charset="0"/>
                                        </a:rPr>
                                        <m:t>𝑥</m:t>
                                      </m:r>
                                    </m:e>
                                  </m:acc>
                                </m:e>
                              </m:d>
                            </m:e>
                            <m:sup>
                              <m:r>
                                <a:rPr lang="en-US" altLang="en-US" sz="1600" b="0" i="1" smtClean="0">
                                  <a:solidFill>
                                    <a:schemeClr val="tx1"/>
                                  </a:solidFill>
                                  <a:latin typeface="Cambria Math" panose="02040503050406030204" pitchFamily="18" charset="0"/>
                                </a:rPr>
                                <m:t>2</m:t>
                              </m:r>
                            </m:sup>
                          </m:sSup>
                          <m:r>
                            <a:rPr lang="en-US" altLang="en-US" sz="1600" b="0" i="1" smtClean="0">
                              <a:solidFill>
                                <a:schemeClr val="tx1"/>
                              </a:solidFill>
                              <a:latin typeface="Cambria Math" panose="02040503050406030204" pitchFamily="18" charset="0"/>
                            </a:rPr>
                            <m:t>+…+</m:t>
                          </m:r>
                          <m:sSup>
                            <m:sSupPr>
                              <m:ctrlPr>
                                <a:rPr lang="en-US" altLang="en-US" sz="1600" b="0" i="1" smtClean="0">
                                  <a:solidFill>
                                    <a:schemeClr val="tx1"/>
                                  </a:solidFill>
                                  <a:latin typeface="Cambria Math" panose="02040503050406030204" pitchFamily="18" charset="0"/>
                                </a:rPr>
                              </m:ctrlPr>
                            </m:sSupPr>
                            <m:e>
                              <m:d>
                                <m:dPr>
                                  <m:ctrlPr>
                                    <a:rPr lang="en-US" altLang="en-US" sz="1600" b="0" i="1" smtClean="0">
                                      <a:solidFill>
                                        <a:schemeClr val="tx1"/>
                                      </a:solidFill>
                                      <a:latin typeface="Cambria Math" panose="02040503050406030204" pitchFamily="18" charset="0"/>
                                    </a:rPr>
                                  </m:ctrlPr>
                                </m:dPr>
                                <m:e>
                                  <m:sSub>
                                    <m:sSubPr>
                                      <m:ctrlPr>
                                        <a:rPr lang="en-US" altLang="en-US" sz="1600" i="1">
                                          <a:solidFill>
                                            <a:schemeClr val="tx1"/>
                                          </a:solidFill>
                                          <a:latin typeface="Cambria Math" panose="02040503050406030204" pitchFamily="18" charset="0"/>
                                        </a:rPr>
                                      </m:ctrlPr>
                                    </m:sSubPr>
                                    <m:e>
                                      <m:r>
                                        <a:rPr lang="en-US" altLang="en-US" sz="1600" b="0" i="1" smtClean="0">
                                          <a:solidFill>
                                            <a:schemeClr val="tx1"/>
                                          </a:solidFill>
                                          <a:latin typeface="Cambria Math" panose="02040503050406030204" pitchFamily="18" charset="0"/>
                                        </a:rPr>
                                        <m:t>𝑥</m:t>
                                      </m:r>
                                    </m:e>
                                    <m:sub>
                                      <m:r>
                                        <a:rPr lang="en-US" altLang="en-US" sz="1600" b="0" i="1" smtClean="0">
                                          <a:solidFill>
                                            <a:schemeClr val="tx1"/>
                                          </a:solidFill>
                                          <a:latin typeface="Cambria Math" panose="02040503050406030204" pitchFamily="18" charset="0"/>
                                        </a:rPr>
                                        <m:t>𝑛</m:t>
                                      </m:r>
                                    </m:sub>
                                  </m:sSub>
                                  <m:r>
                                    <a:rPr lang="en-US" altLang="en-US" sz="1600" i="1">
                                      <a:solidFill>
                                        <a:schemeClr val="tx1"/>
                                      </a:solidFill>
                                      <a:latin typeface="Cambria Math" panose="02040503050406030204" pitchFamily="18" charset="0"/>
                                    </a:rPr>
                                    <m:t>−</m:t>
                                  </m:r>
                                  <m:acc>
                                    <m:accPr>
                                      <m:chr m:val="̅"/>
                                      <m:ctrlPr>
                                        <a:rPr lang="en-US" altLang="en-US" sz="1600" i="1">
                                          <a:solidFill>
                                            <a:schemeClr val="tx1"/>
                                          </a:solidFill>
                                          <a:latin typeface="Cambria Math" panose="02040503050406030204" pitchFamily="18" charset="0"/>
                                        </a:rPr>
                                      </m:ctrlPr>
                                    </m:accPr>
                                    <m:e>
                                      <m:r>
                                        <a:rPr lang="en-US" altLang="en-US" sz="1600" b="0" i="1" smtClean="0">
                                          <a:solidFill>
                                            <a:schemeClr val="tx1"/>
                                          </a:solidFill>
                                          <a:latin typeface="Cambria Math" panose="02040503050406030204" pitchFamily="18" charset="0"/>
                                        </a:rPr>
                                        <m:t>𝑥</m:t>
                                      </m:r>
                                    </m:e>
                                  </m:acc>
                                </m:e>
                              </m:d>
                            </m:e>
                            <m:sup>
                              <m:r>
                                <a:rPr lang="en-US" altLang="en-US" sz="1600" b="0" i="1" smtClean="0">
                                  <a:solidFill>
                                    <a:schemeClr val="tx1"/>
                                  </a:solidFill>
                                  <a:latin typeface="Cambria Math" panose="02040503050406030204" pitchFamily="18" charset="0"/>
                                </a:rPr>
                                <m:t>2</m:t>
                              </m:r>
                            </m:sup>
                          </m:sSup>
                        </m:num>
                        <m:den>
                          <m:r>
                            <a:rPr lang="en-US" altLang="en-US" sz="1600" b="0" i="1" smtClean="0">
                              <a:solidFill>
                                <a:schemeClr val="tx1"/>
                              </a:solidFill>
                              <a:latin typeface="Cambria Math" panose="02040503050406030204" pitchFamily="18" charset="0"/>
                            </a:rPr>
                            <m:t>𝑛</m:t>
                          </m:r>
                          <m:r>
                            <a:rPr lang="en-US" altLang="en-US" sz="1600" b="0" i="1" smtClean="0">
                              <a:solidFill>
                                <a:schemeClr val="tx1"/>
                              </a:solidFill>
                              <a:latin typeface="Cambria Math" panose="02040503050406030204" pitchFamily="18" charset="0"/>
                            </a:rPr>
                            <m:t>−1</m:t>
                          </m:r>
                        </m:den>
                      </m:f>
                      <m:r>
                        <a:rPr lang="en-US" altLang="en-US" sz="1600" b="0" i="1" smtClean="0">
                          <a:solidFill>
                            <a:schemeClr val="tx1"/>
                          </a:solidFill>
                          <a:latin typeface="Cambria Math" panose="02040503050406030204" pitchFamily="18" charset="0"/>
                        </a:rPr>
                        <m:t>=</m:t>
                      </m:r>
                      <m:f>
                        <m:fPr>
                          <m:ctrlPr>
                            <a:rPr lang="en-US" altLang="en-US" sz="1600" b="0" i="1" smtClean="0">
                              <a:solidFill>
                                <a:schemeClr val="tx1"/>
                              </a:solidFill>
                              <a:latin typeface="Cambria Math" panose="02040503050406030204" pitchFamily="18" charset="0"/>
                            </a:rPr>
                          </m:ctrlPr>
                        </m:fPr>
                        <m:num>
                          <m:r>
                            <a:rPr lang="en-US" altLang="en-US" sz="1600" b="0" i="1" smtClean="0">
                              <a:solidFill>
                                <a:schemeClr val="tx1"/>
                              </a:solidFill>
                              <a:latin typeface="Cambria Math" panose="02040503050406030204" pitchFamily="18" charset="0"/>
                            </a:rPr>
                            <m:t>1</m:t>
                          </m:r>
                        </m:num>
                        <m:den>
                          <m:r>
                            <a:rPr lang="en-US" altLang="en-US" sz="1600" b="0" i="1" smtClean="0">
                              <a:solidFill>
                                <a:schemeClr val="tx1"/>
                              </a:solidFill>
                              <a:latin typeface="Cambria Math" panose="02040503050406030204" pitchFamily="18" charset="0"/>
                            </a:rPr>
                            <m:t>𝑛</m:t>
                          </m:r>
                          <m:r>
                            <a:rPr lang="en-US" altLang="en-US" sz="1600" b="0" i="1" smtClean="0">
                              <a:solidFill>
                                <a:schemeClr val="tx1"/>
                              </a:solidFill>
                              <a:latin typeface="Cambria Math" panose="02040503050406030204" pitchFamily="18" charset="0"/>
                            </a:rPr>
                            <m:t>−1</m:t>
                          </m:r>
                        </m:den>
                      </m:f>
                      <m:nary>
                        <m:naryPr>
                          <m:chr m:val="∑"/>
                          <m:subHide m:val="on"/>
                          <m:supHide m:val="on"/>
                          <m:ctrlPr>
                            <a:rPr lang="en-US" altLang="en-US" sz="1600" b="0" i="1" smtClean="0">
                              <a:solidFill>
                                <a:schemeClr val="tx1"/>
                              </a:solidFill>
                              <a:latin typeface="Cambria Math" panose="02040503050406030204" pitchFamily="18" charset="0"/>
                            </a:rPr>
                          </m:ctrlPr>
                        </m:naryPr>
                        <m:sub/>
                        <m:sup/>
                        <m:e>
                          <m:sSup>
                            <m:sSupPr>
                              <m:ctrlPr>
                                <a:rPr lang="en-US" altLang="en-US" sz="1600" b="0" i="1" smtClean="0">
                                  <a:solidFill>
                                    <a:schemeClr val="tx1"/>
                                  </a:solidFill>
                                  <a:latin typeface="Cambria Math" panose="02040503050406030204" pitchFamily="18" charset="0"/>
                                </a:rPr>
                              </m:ctrlPr>
                            </m:sSupPr>
                            <m:e>
                              <m:d>
                                <m:dPr>
                                  <m:ctrlPr>
                                    <a:rPr lang="en-US" altLang="en-US" sz="1600" b="0" i="1" smtClean="0">
                                      <a:solidFill>
                                        <a:schemeClr val="tx1"/>
                                      </a:solidFill>
                                      <a:latin typeface="Cambria Math" panose="02040503050406030204" pitchFamily="18" charset="0"/>
                                    </a:rPr>
                                  </m:ctrlPr>
                                </m:dPr>
                                <m:e>
                                  <m:sSub>
                                    <m:sSubPr>
                                      <m:ctrlPr>
                                        <a:rPr lang="en-US" altLang="en-US" sz="1600" b="0" i="1" smtClean="0">
                                          <a:solidFill>
                                            <a:schemeClr val="tx1"/>
                                          </a:solidFill>
                                          <a:latin typeface="Cambria Math" panose="02040503050406030204" pitchFamily="18" charset="0"/>
                                        </a:rPr>
                                      </m:ctrlPr>
                                    </m:sSubPr>
                                    <m:e>
                                      <m:r>
                                        <a:rPr lang="en-US" altLang="en-US" sz="1600" b="0" i="1" smtClean="0">
                                          <a:solidFill>
                                            <a:schemeClr val="tx1"/>
                                          </a:solidFill>
                                          <a:latin typeface="Cambria Math" panose="02040503050406030204" pitchFamily="18" charset="0"/>
                                        </a:rPr>
                                        <m:t>𝑥</m:t>
                                      </m:r>
                                    </m:e>
                                    <m:sub>
                                      <m:r>
                                        <a:rPr lang="en-US" altLang="en-US" sz="1600" b="0" i="1" smtClean="0">
                                          <a:solidFill>
                                            <a:schemeClr val="tx1"/>
                                          </a:solidFill>
                                          <a:latin typeface="Cambria Math" panose="02040503050406030204" pitchFamily="18" charset="0"/>
                                        </a:rPr>
                                        <m:t>𝑖</m:t>
                                      </m:r>
                                    </m:sub>
                                  </m:sSub>
                                  <m:r>
                                    <a:rPr lang="en-US" altLang="en-US" sz="1600" b="0" i="1" smtClean="0">
                                      <a:solidFill>
                                        <a:schemeClr val="tx1"/>
                                      </a:solidFill>
                                      <a:latin typeface="Cambria Math" panose="02040503050406030204" pitchFamily="18" charset="0"/>
                                    </a:rPr>
                                    <m:t>−</m:t>
                                  </m:r>
                                  <m:acc>
                                    <m:accPr>
                                      <m:chr m:val="̅"/>
                                      <m:ctrlPr>
                                        <a:rPr lang="en-US" altLang="en-US" sz="1600" b="0" i="1" smtClean="0">
                                          <a:solidFill>
                                            <a:schemeClr val="tx1"/>
                                          </a:solidFill>
                                          <a:latin typeface="Cambria Math" panose="02040503050406030204" pitchFamily="18" charset="0"/>
                                        </a:rPr>
                                      </m:ctrlPr>
                                    </m:accPr>
                                    <m:e>
                                      <m:r>
                                        <a:rPr lang="en-US" altLang="en-US" sz="1600" b="0" i="1" smtClean="0">
                                          <a:solidFill>
                                            <a:schemeClr val="tx1"/>
                                          </a:solidFill>
                                          <a:latin typeface="Cambria Math" panose="02040503050406030204" pitchFamily="18" charset="0"/>
                                        </a:rPr>
                                        <m:t>𝑥</m:t>
                                      </m:r>
                                    </m:e>
                                  </m:acc>
                                </m:e>
                              </m:d>
                            </m:e>
                            <m:sup>
                              <m:r>
                                <a:rPr lang="en-US" altLang="en-US" sz="1600" b="0" i="1" smtClean="0">
                                  <a:solidFill>
                                    <a:schemeClr val="tx1"/>
                                  </a:solidFill>
                                  <a:latin typeface="Cambria Math" panose="02040503050406030204" pitchFamily="18" charset="0"/>
                                </a:rPr>
                                <m:t>2</m:t>
                              </m:r>
                            </m:sup>
                          </m:sSup>
                        </m:e>
                      </m:nary>
                    </m:oMath>
                  </m:oMathPara>
                </a14:m>
                <a:endParaRPr lang="en-US" altLang="en-US" sz="1600" b="0" dirty="0">
                  <a:solidFill>
                    <a:schemeClr val="tx1"/>
                  </a:solidFill>
                </a:endParaRPr>
              </a:p>
              <a:p>
                <a:pPr eaLnBrk="1" hangingPunct="1">
                  <a:spcBef>
                    <a:spcPct val="0"/>
                  </a:spcBef>
                  <a:spcAft>
                    <a:spcPts val="1200"/>
                  </a:spcAft>
                  <a:buClrTx/>
                  <a:buSzTx/>
                  <a:buFontTx/>
                  <a:buNone/>
                  <a:defRPr/>
                </a:pPr>
                <a14:m>
                  <m:oMathPara xmlns:m="http://schemas.openxmlformats.org/officeDocument/2006/math">
                    <m:oMathParaPr>
                      <m:jc m:val="centerGroup"/>
                    </m:oMathParaPr>
                    <m:oMath xmlns:m="http://schemas.openxmlformats.org/officeDocument/2006/math">
                      <m:r>
                        <m:rPr>
                          <m:nor/>
                        </m:rPr>
                        <a:rPr lang="en-US" altLang="en-US" sz="1600" b="0" i="0" smtClean="0">
                          <a:solidFill>
                            <a:schemeClr val="tx1"/>
                          </a:solidFill>
                          <a:latin typeface="Cambria Math" panose="02040503050406030204" pitchFamily="18" charset="0"/>
                        </a:rPr>
                        <m:t>standard</m:t>
                      </m:r>
                      <m:r>
                        <m:rPr>
                          <m:nor/>
                        </m:rPr>
                        <a:rPr lang="en-US" altLang="en-US" sz="1600" b="0" i="0" smtClean="0">
                          <a:solidFill>
                            <a:schemeClr val="tx1"/>
                          </a:solidFill>
                          <a:latin typeface="Cambria Math" panose="02040503050406030204" pitchFamily="18" charset="0"/>
                        </a:rPr>
                        <m:t> </m:t>
                      </m:r>
                      <m:r>
                        <m:rPr>
                          <m:nor/>
                        </m:rPr>
                        <a:rPr lang="en-US" altLang="en-US" sz="1600" b="0" i="0" smtClean="0">
                          <a:solidFill>
                            <a:schemeClr val="tx1"/>
                          </a:solidFill>
                          <a:latin typeface="Cambria Math" panose="02040503050406030204" pitchFamily="18" charset="0"/>
                        </a:rPr>
                        <m:t>deviation</m:t>
                      </m:r>
                      <m:r>
                        <a:rPr lang="en-US" altLang="en-US" sz="1600" b="0" i="1" smtClean="0">
                          <a:solidFill>
                            <a:schemeClr val="tx1"/>
                          </a:solidFill>
                          <a:latin typeface="Cambria Math" panose="02040503050406030204" pitchFamily="18" charset="0"/>
                        </a:rPr>
                        <m:t>=</m:t>
                      </m:r>
                      <m:sSub>
                        <m:sSubPr>
                          <m:ctrlPr>
                            <a:rPr lang="en-US" altLang="en-US" sz="1600" b="0" i="1" smtClean="0">
                              <a:solidFill>
                                <a:schemeClr val="tx1"/>
                              </a:solidFill>
                              <a:latin typeface="Cambria Math" panose="02040503050406030204" pitchFamily="18" charset="0"/>
                            </a:rPr>
                          </m:ctrlPr>
                        </m:sSubPr>
                        <m:e>
                          <m:r>
                            <a:rPr lang="en-US" altLang="en-US" sz="1600" b="0" i="1" smtClean="0">
                              <a:solidFill>
                                <a:schemeClr val="tx1"/>
                              </a:solidFill>
                              <a:latin typeface="Cambria Math" panose="02040503050406030204" pitchFamily="18" charset="0"/>
                            </a:rPr>
                            <m:t>𝑠</m:t>
                          </m:r>
                        </m:e>
                        <m:sub>
                          <m:r>
                            <a:rPr lang="en-US" altLang="en-US" sz="1600" b="0" i="1" smtClean="0">
                              <a:solidFill>
                                <a:schemeClr val="tx1"/>
                              </a:solidFill>
                              <a:latin typeface="Cambria Math" panose="02040503050406030204" pitchFamily="18" charset="0"/>
                            </a:rPr>
                            <m:t>𝑥</m:t>
                          </m:r>
                        </m:sub>
                      </m:sSub>
                      <m:r>
                        <a:rPr lang="en-US" altLang="en-US" sz="1600" b="0" i="1" smtClean="0">
                          <a:solidFill>
                            <a:schemeClr val="tx1"/>
                          </a:solidFill>
                          <a:latin typeface="Cambria Math" panose="02040503050406030204" pitchFamily="18" charset="0"/>
                        </a:rPr>
                        <m:t>=</m:t>
                      </m:r>
                      <m:rad>
                        <m:radPr>
                          <m:degHide m:val="on"/>
                          <m:ctrlPr>
                            <a:rPr lang="en-US" altLang="en-US" sz="1600" b="0" i="1" smtClean="0">
                              <a:solidFill>
                                <a:schemeClr val="tx1"/>
                              </a:solidFill>
                              <a:latin typeface="Cambria Math" panose="02040503050406030204" pitchFamily="18" charset="0"/>
                            </a:rPr>
                          </m:ctrlPr>
                        </m:radPr>
                        <m:deg/>
                        <m:e>
                          <m:f>
                            <m:fPr>
                              <m:ctrlPr>
                                <a:rPr lang="en-US" altLang="en-US" sz="1600" b="0" i="1" smtClean="0">
                                  <a:solidFill>
                                    <a:schemeClr val="tx1"/>
                                  </a:solidFill>
                                  <a:latin typeface="Cambria Math" panose="02040503050406030204" pitchFamily="18" charset="0"/>
                                </a:rPr>
                              </m:ctrlPr>
                            </m:fPr>
                            <m:num>
                              <m:r>
                                <a:rPr lang="en-US" altLang="en-US" sz="1600" b="0" i="1" smtClean="0">
                                  <a:solidFill>
                                    <a:schemeClr val="tx1"/>
                                  </a:solidFill>
                                  <a:latin typeface="Cambria Math" panose="02040503050406030204" pitchFamily="18" charset="0"/>
                                </a:rPr>
                                <m:t>1</m:t>
                              </m:r>
                            </m:num>
                            <m:den>
                              <m:r>
                                <a:rPr lang="en-US" altLang="en-US" sz="1600" b="0" i="1" smtClean="0">
                                  <a:solidFill>
                                    <a:schemeClr val="tx1"/>
                                  </a:solidFill>
                                  <a:latin typeface="Cambria Math" panose="02040503050406030204" pitchFamily="18" charset="0"/>
                                </a:rPr>
                                <m:t>𝑛</m:t>
                              </m:r>
                              <m:r>
                                <a:rPr lang="en-US" altLang="en-US" sz="1600" b="0" i="1" smtClean="0">
                                  <a:solidFill>
                                    <a:schemeClr val="tx1"/>
                                  </a:solidFill>
                                  <a:latin typeface="Cambria Math" panose="02040503050406030204" pitchFamily="18" charset="0"/>
                                </a:rPr>
                                <m:t>−1</m:t>
                              </m:r>
                            </m:den>
                          </m:f>
                          <m:nary>
                            <m:naryPr>
                              <m:chr m:val="∑"/>
                              <m:subHide m:val="on"/>
                              <m:supHide m:val="on"/>
                              <m:ctrlPr>
                                <a:rPr lang="en-US" altLang="en-US" sz="1600" b="0" i="1" smtClean="0">
                                  <a:solidFill>
                                    <a:schemeClr val="tx1"/>
                                  </a:solidFill>
                                  <a:latin typeface="Cambria Math" panose="02040503050406030204" pitchFamily="18" charset="0"/>
                                </a:rPr>
                              </m:ctrlPr>
                            </m:naryPr>
                            <m:sub/>
                            <m:sup/>
                            <m:e>
                              <m:sSup>
                                <m:sSupPr>
                                  <m:ctrlPr>
                                    <a:rPr lang="en-US" altLang="en-US" sz="1600" b="0" i="1" smtClean="0">
                                      <a:solidFill>
                                        <a:schemeClr val="tx1"/>
                                      </a:solidFill>
                                      <a:latin typeface="Cambria Math" panose="02040503050406030204" pitchFamily="18" charset="0"/>
                                    </a:rPr>
                                  </m:ctrlPr>
                                </m:sSupPr>
                                <m:e>
                                  <m:d>
                                    <m:dPr>
                                      <m:ctrlPr>
                                        <a:rPr lang="en-US" altLang="en-US" sz="1600" b="0" i="1" smtClean="0">
                                          <a:solidFill>
                                            <a:schemeClr val="tx1"/>
                                          </a:solidFill>
                                          <a:latin typeface="Cambria Math" panose="02040503050406030204" pitchFamily="18" charset="0"/>
                                        </a:rPr>
                                      </m:ctrlPr>
                                    </m:dPr>
                                    <m:e>
                                      <m:sSub>
                                        <m:sSubPr>
                                          <m:ctrlPr>
                                            <a:rPr lang="en-US" altLang="en-US" sz="1600" b="0" i="1" smtClean="0">
                                              <a:solidFill>
                                                <a:schemeClr val="tx1"/>
                                              </a:solidFill>
                                              <a:latin typeface="Cambria Math" panose="02040503050406030204" pitchFamily="18" charset="0"/>
                                            </a:rPr>
                                          </m:ctrlPr>
                                        </m:sSubPr>
                                        <m:e>
                                          <m:r>
                                            <a:rPr lang="en-US" altLang="en-US" sz="1600" b="0" i="1" smtClean="0">
                                              <a:solidFill>
                                                <a:schemeClr val="tx1"/>
                                              </a:solidFill>
                                              <a:latin typeface="Cambria Math" panose="02040503050406030204" pitchFamily="18" charset="0"/>
                                            </a:rPr>
                                            <m:t>𝑥</m:t>
                                          </m:r>
                                        </m:e>
                                        <m:sub>
                                          <m:r>
                                            <a:rPr lang="en-US" altLang="en-US" sz="1600" b="0" i="1" smtClean="0">
                                              <a:solidFill>
                                                <a:schemeClr val="tx1"/>
                                              </a:solidFill>
                                              <a:latin typeface="Cambria Math" panose="02040503050406030204" pitchFamily="18" charset="0"/>
                                            </a:rPr>
                                            <m:t>𝑖</m:t>
                                          </m:r>
                                        </m:sub>
                                      </m:sSub>
                                      <m:r>
                                        <a:rPr lang="en-US" altLang="en-US" sz="1600" b="0" i="1" smtClean="0">
                                          <a:solidFill>
                                            <a:schemeClr val="tx1"/>
                                          </a:solidFill>
                                          <a:latin typeface="Cambria Math" panose="02040503050406030204" pitchFamily="18" charset="0"/>
                                        </a:rPr>
                                        <m:t>−</m:t>
                                      </m:r>
                                      <m:acc>
                                        <m:accPr>
                                          <m:chr m:val="̅"/>
                                          <m:ctrlPr>
                                            <a:rPr lang="en-US" altLang="en-US" sz="1600" b="0" i="1" smtClean="0">
                                              <a:solidFill>
                                                <a:schemeClr val="tx1"/>
                                              </a:solidFill>
                                              <a:latin typeface="Cambria Math" panose="02040503050406030204" pitchFamily="18" charset="0"/>
                                            </a:rPr>
                                          </m:ctrlPr>
                                        </m:accPr>
                                        <m:e>
                                          <m:r>
                                            <a:rPr lang="en-US" altLang="en-US" sz="1600" b="0" i="1" smtClean="0">
                                              <a:solidFill>
                                                <a:schemeClr val="tx1"/>
                                              </a:solidFill>
                                              <a:latin typeface="Cambria Math" panose="02040503050406030204" pitchFamily="18" charset="0"/>
                                            </a:rPr>
                                            <m:t>𝑥</m:t>
                                          </m:r>
                                        </m:e>
                                      </m:acc>
                                    </m:e>
                                  </m:d>
                                </m:e>
                                <m:sup>
                                  <m:r>
                                    <a:rPr lang="en-US" altLang="en-US" sz="1600" b="0" i="1" smtClean="0">
                                      <a:solidFill>
                                        <a:schemeClr val="tx1"/>
                                      </a:solidFill>
                                      <a:latin typeface="Cambria Math" panose="02040503050406030204" pitchFamily="18" charset="0"/>
                                    </a:rPr>
                                    <m:t>2</m:t>
                                  </m:r>
                                </m:sup>
                              </m:sSup>
                            </m:e>
                          </m:nary>
                        </m:e>
                      </m:rad>
                    </m:oMath>
                  </m:oMathPara>
                </a14:m>
                <a:endParaRPr lang="en-US" altLang="en-US" sz="1600" b="0" dirty="0">
                  <a:solidFill>
                    <a:schemeClr val="tx1"/>
                  </a:solidFill>
                </a:endParaRPr>
              </a:p>
            </p:txBody>
          </p:sp>
        </mc:Choice>
        <mc:Fallback xmlns="">
          <p:sp>
            <p:nvSpPr>
              <p:cNvPr id="29" name="TextBox 28"/>
              <p:cNvSpPr txBox="1">
                <a:spLocks noRot="1" noChangeAspect="1" noMove="1" noResize="1" noEditPoints="1" noAdjustHandles="1" noChangeArrowheads="1" noChangeShapeType="1" noTextEdit="1"/>
              </p:cNvSpPr>
              <p:nvPr/>
            </p:nvSpPr>
            <p:spPr bwMode="auto">
              <a:xfrm>
                <a:off x="871537" y="2570163"/>
                <a:ext cx="7400925" cy="3514167"/>
              </a:xfrm>
              <a:prstGeom prst="rect">
                <a:avLst/>
              </a:prstGeom>
              <a:blipFill rotWithShape="0">
                <a:blip r:embed="rId2"/>
                <a:stretch>
                  <a:fillRect/>
                </a:stretch>
              </a:blipFill>
              <a:ln w="10000">
                <a:solidFill>
                  <a:srgbClr val="D2DA7A"/>
                </a:solidFill>
                <a:miter lim="800000"/>
                <a:headEnd/>
                <a:tailEnd/>
              </a:ln>
              <a:effectLst>
                <a:outerShdw blurRad="38100" dist="30000" dir="5400000" rotWithShape="0">
                  <a:srgbClr val="808080">
                    <a:alpha val="45000"/>
                  </a:srgbClr>
                </a:outerShdw>
              </a:effectLst>
            </p:spPr>
            <p:txBody>
              <a:bodyPr/>
              <a:lstStyle/>
              <a:p>
                <a:r>
                  <a:rPr lang="en-US">
                    <a:noFill/>
                  </a:rPr>
                  <a:t> </a:t>
                </a:r>
              </a:p>
            </p:txBody>
          </p:sp>
        </mc:Fallback>
      </mc:AlternateContent>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xEl>
                                              <p:pRg st="2" end="2"/>
                                            </p:txEl>
                                          </p:spTgt>
                                        </p:tgtEl>
                                        <p:attrNameLst>
                                          <p:attrName>style.visibility</p:attrName>
                                        </p:attrNameLst>
                                      </p:cBhvr>
                                      <p:to>
                                        <p:strVal val="visible"/>
                                      </p:to>
                                    </p:set>
                                    <p:animEffect transition="in" filter="fade">
                                      <p:cBhvr>
                                        <p:cTn id="7" dur="500"/>
                                        <p:tgtEl>
                                          <p:spTgt spid="2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xEl>
                                              <p:pRg st="3" end="3"/>
                                            </p:txEl>
                                          </p:spTgt>
                                        </p:tgtEl>
                                        <p:attrNameLst>
                                          <p:attrName>style.visibility</p:attrName>
                                        </p:attrNameLst>
                                      </p:cBhvr>
                                      <p:to>
                                        <p:strVal val="visible"/>
                                      </p:to>
                                    </p:set>
                                    <p:animEffect transition="in" filter="fade">
                                      <p:cBhvr>
                                        <p:cTn id="12" dur="500"/>
                                        <p:tgtEl>
                                          <p:spTgt spid="2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Calculating the Standard Deviation 1</a:t>
            </a:r>
          </a:p>
        </p:txBody>
      </p:sp>
      <p:sp>
        <p:nvSpPr>
          <p:cNvPr id="6758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B841A76A-6D86-4D3A-849E-7B161F545961}" type="slidenum">
              <a:rPr lang="en-US" altLang="en-US" sz="1200" smtClean="0">
                <a:solidFill>
                  <a:schemeClr val="accent1"/>
                </a:solidFill>
              </a:rPr>
              <a:pPr>
                <a:lnSpc>
                  <a:spcPct val="80000"/>
                </a:lnSpc>
                <a:spcBef>
                  <a:spcPct val="0"/>
                </a:spcBef>
                <a:buClrTx/>
                <a:buSzTx/>
                <a:buFontTx/>
                <a:buNone/>
              </a:pPr>
              <a:t>42</a:t>
            </a:fld>
            <a:endParaRPr lang="en-US" altLang="en-US" sz="1200">
              <a:solidFill>
                <a:schemeClr val="accent1"/>
              </a:solidFill>
            </a:endParaRPr>
          </a:p>
        </p:txBody>
      </p:sp>
      <p:pic>
        <p:nvPicPr>
          <p:cNvPr id="6" name="Picture 5" descr="The animations display how standard deviation can be calculated from a set of data values depicting the number of pets owned by a group of nine children. First, the “Mean” value 5 is calculated by adding all the values from 0 to 9, and divides the result by 2. Then, each deviation is calculated by subtracting observation from the mean value 5."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5711" y="1096885"/>
            <a:ext cx="1130688" cy="323927"/>
          </a:xfrm>
          <a:prstGeom prst="rect">
            <a:avLst/>
          </a:prstGeom>
        </p:spPr>
      </p:pic>
      <p:pic>
        <p:nvPicPr>
          <p:cNvPr id="7" name="Picture 6" descr="To skip animation steps, move to the next slide."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7957" y="1204180"/>
            <a:ext cx="1159928" cy="343932"/>
          </a:xfrm>
          <a:prstGeom prst="rect">
            <a:avLst/>
          </a:prstGeom>
        </p:spPr>
      </p:pic>
      <p:sp>
        <p:nvSpPr>
          <p:cNvPr id="67587" name="Rectangle 3"/>
          <p:cNvSpPr txBox="1">
            <a:spLocks noChangeArrowheads="1"/>
          </p:cNvSpPr>
          <p:nvPr/>
        </p:nvSpPr>
        <p:spPr bwMode="auto">
          <a:xfrm>
            <a:off x="381000" y="1489075"/>
            <a:ext cx="8534400" cy="795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319088">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accent2"/>
              </a:buClr>
              <a:buSzPct val="60000"/>
              <a:buFontTx/>
              <a:buNone/>
            </a:pPr>
            <a:r>
              <a:rPr lang="en-US" altLang="en-US" sz="2400" b="1" u="sng" dirty="0">
                <a:solidFill>
                  <a:schemeClr val="accent1"/>
                </a:solidFill>
              </a:rPr>
              <a:t>Example</a:t>
            </a:r>
            <a:r>
              <a:rPr lang="en-US" altLang="en-US" sz="2400" b="1" dirty="0">
                <a:solidFill>
                  <a:schemeClr val="accent1"/>
                </a:solidFill>
              </a:rPr>
              <a:t>:</a:t>
            </a:r>
            <a:r>
              <a:rPr lang="en-US" altLang="en-US" sz="2400" dirty="0">
                <a:solidFill>
                  <a:srgbClr val="000000"/>
                </a:solidFill>
              </a:rPr>
              <a:t> Consider the following data on the number of pets owned by a group of nine children.</a:t>
            </a:r>
          </a:p>
        </p:txBody>
      </p:sp>
      <p:pic>
        <p:nvPicPr>
          <p:cNvPr id="67589" name="Picture 10" descr="already described"/>
          <p:cNvPicPr>
            <a:picLocks noChangeAspect="1"/>
          </p:cNvPicPr>
          <p:nvPr/>
        </p:nvPicPr>
        <p:blipFill>
          <a:blip r:embed="rId4">
            <a:extLst>
              <a:ext uri="{28A0092B-C50C-407E-A947-70E740481C1C}">
                <a14:useLocalDpi xmlns:a14="http://schemas.microsoft.com/office/drawing/2010/main" val="0"/>
              </a:ext>
            </a:extLst>
          </a:blip>
          <a:srcRect l="8676" t="44292" r="7045"/>
          <a:stretch>
            <a:fillRect/>
          </a:stretch>
        </p:blipFill>
        <p:spPr bwMode="auto">
          <a:xfrm>
            <a:off x="2193925" y="4598988"/>
            <a:ext cx="5033963" cy="115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20" name="TextBox 29"/>
          <p:cNvSpPr txBox="1">
            <a:spLocks noChangeArrowheads="1"/>
          </p:cNvSpPr>
          <p:nvPr/>
        </p:nvSpPr>
        <p:spPr bwMode="auto">
          <a:xfrm>
            <a:off x="3749675" y="5424488"/>
            <a:ext cx="2217738" cy="4000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pPr>
            <a:r>
              <a:rPr lang="en-US" altLang="en-US" b="1" dirty="0">
                <a:solidFill>
                  <a:schemeClr val="tx1"/>
                </a:solidFill>
              </a:rPr>
              <a:t>Number of Pets</a:t>
            </a:r>
          </a:p>
        </p:txBody>
      </p:sp>
      <p:sp>
        <p:nvSpPr>
          <p:cNvPr id="10" name="Rectangle 9"/>
          <p:cNvSpPr/>
          <p:nvPr/>
        </p:nvSpPr>
        <p:spPr bwMode="auto">
          <a:xfrm>
            <a:off x="2095500" y="2489200"/>
            <a:ext cx="4935538" cy="1092200"/>
          </a:xfrm>
          <a:prstGeom prst="rect">
            <a:avLst/>
          </a:prstGeom>
          <a:solidFill>
            <a:srgbClr val="B7D3FB"/>
          </a:solidFill>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marL="457200" indent="-457200" eaLnBrk="1" hangingPunct="1">
              <a:spcAft>
                <a:spcPts val="600"/>
              </a:spcAft>
              <a:buFont typeface="Arial" pitchFamily="34" charset="0"/>
              <a:buAutoNum type="arabicPeriod"/>
              <a:defRPr/>
            </a:pPr>
            <a:r>
              <a:rPr lang="en-US" sz="2000" dirty="0">
                <a:solidFill>
                  <a:srgbClr val="000000"/>
                </a:solidFill>
                <a:ea typeface="ＭＳ Ｐゴシック" pitchFamily="34" charset="-128"/>
              </a:rPr>
              <a:t>Calculate the mean.</a:t>
            </a:r>
          </a:p>
          <a:p>
            <a:pPr marL="457200" indent="-457200" eaLnBrk="1" hangingPunct="1">
              <a:buFont typeface="Arial" pitchFamily="34" charset="0"/>
              <a:buAutoNum type="arabicPeriod"/>
              <a:defRPr/>
            </a:pPr>
            <a:r>
              <a:rPr lang="en-US" sz="2000" dirty="0">
                <a:solidFill>
                  <a:srgbClr val="000000"/>
                </a:solidFill>
                <a:ea typeface="ＭＳ Ｐゴシック" pitchFamily="34" charset="-128"/>
              </a:rPr>
              <a:t>Calculate each </a:t>
            </a:r>
            <a:r>
              <a:rPr lang="en-US" sz="2000" i="1" dirty="0">
                <a:solidFill>
                  <a:srgbClr val="000000"/>
                </a:solidFill>
                <a:ea typeface="ＭＳ Ｐゴシック" pitchFamily="34" charset="-128"/>
              </a:rPr>
              <a:t>deviation.</a:t>
            </a:r>
          </a:p>
          <a:p>
            <a:pPr marL="1371600" lvl="2" indent="-457200" eaLnBrk="1" hangingPunct="1">
              <a:spcAft>
                <a:spcPts val="600"/>
              </a:spcAft>
              <a:defRPr/>
            </a:pPr>
            <a:r>
              <a:rPr lang="en-US" sz="2000" b="1" i="1" dirty="0">
                <a:solidFill>
                  <a:srgbClr val="000000"/>
                </a:solidFill>
                <a:ea typeface="ＭＳ Ｐゴシック" pitchFamily="34" charset="-128"/>
              </a:rPr>
              <a:t>deviation </a:t>
            </a:r>
            <a:r>
              <a:rPr lang="en-US" sz="2000" i="1" dirty="0">
                <a:solidFill>
                  <a:srgbClr val="000000"/>
                </a:solidFill>
                <a:ea typeface="ＭＳ Ｐゴシック" pitchFamily="34" charset="-128"/>
              </a:rPr>
              <a:t>= observation – mean</a:t>
            </a:r>
          </a:p>
        </p:txBody>
      </p:sp>
      <p:grpSp>
        <p:nvGrpSpPr>
          <p:cNvPr id="4" name="Group 21" descr="already described"/>
          <p:cNvGrpSpPr>
            <a:grpSpLocks/>
          </p:cNvGrpSpPr>
          <p:nvPr/>
        </p:nvGrpSpPr>
        <p:grpSpPr bwMode="auto">
          <a:xfrm>
            <a:off x="4487863" y="5229225"/>
            <a:ext cx="814387" cy="1206500"/>
            <a:chOff x="5422191" y="3850780"/>
            <a:chExt cx="814219" cy="1207434"/>
          </a:xfrm>
        </p:grpSpPr>
        <p:grpSp>
          <p:nvGrpSpPr>
            <p:cNvPr id="67622" name="Group 17"/>
            <p:cNvGrpSpPr>
              <a:grpSpLocks/>
            </p:cNvGrpSpPr>
            <p:nvPr/>
          </p:nvGrpSpPr>
          <p:grpSpPr bwMode="auto">
            <a:xfrm>
              <a:off x="5422191" y="3850780"/>
              <a:ext cx="814219" cy="1207434"/>
              <a:chOff x="3753799" y="2432131"/>
              <a:chExt cx="814219" cy="1207434"/>
            </a:xfrm>
          </p:grpSpPr>
          <p:cxnSp>
            <p:nvCxnSpPr>
              <p:cNvPr id="15" name="Straight Arrow Connector 14"/>
              <p:cNvCxnSpPr>
                <a:cxnSpLocks noChangeShapeType="1"/>
              </p:cNvCxnSpPr>
              <p:nvPr/>
            </p:nvCxnSpPr>
            <p:spPr bwMode="auto">
              <a:xfrm rot="5400000" flipH="1" flipV="1">
                <a:off x="3720038" y="2870621"/>
                <a:ext cx="878568" cy="1588"/>
              </a:xfrm>
              <a:prstGeom prst="straightConnector1">
                <a:avLst/>
              </a:prstGeom>
              <a:noFill/>
              <a:ln w="19050">
                <a:solidFill>
                  <a:schemeClr val="tx1"/>
                </a:solidFill>
                <a:round/>
                <a:headEn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sp>
            <p:nvSpPr>
              <p:cNvPr id="16" name="TextBox 15"/>
              <p:cNvSpPr txBox="1">
                <a:spLocks noChangeArrowheads="1"/>
              </p:cNvSpPr>
              <p:nvPr/>
            </p:nvSpPr>
            <p:spPr bwMode="auto">
              <a:xfrm>
                <a:off x="3753799" y="3270980"/>
                <a:ext cx="814219" cy="368585"/>
              </a:xfrm>
              <a:prstGeom prst="rect">
                <a:avLst/>
              </a:prstGeom>
              <a:solidFill>
                <a:srgbClr val="FADA7A"/>
              </a:solidFill>
              <a:ln w="10000">
                <a:solidFill>
                  <a:srgbClr val="FADA7A"/>
                </a:solidFill>
                <a:miter lim="800000"/>
                <a:headEnd/>
                <a:tailEnd/>
              </a:ln>
              <a:effectLst>
                <a:outerShdw blurRad="38100" dist="30000" dir="5400000" rotWithShape="0">
                  <a:srgbClr val="808080">
                    <a:alpha val="45000"/>
                  </a:srgbClr>
                </a:outerShdw>
              </a:effec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defRPr/>
                </a:pPr>
                <a:r>
                  <a:rPr lang="en-US" altLang="en-US" sz="1800" i="1" dirty="0">
                    <a:solidFill>
                      <a:srgbClr val="000000"/>
                    </a:solidFill>
                  </a:rPr>
                  <a:t>    </a:t>
                </a:r>
                <a:r>
                  <a:rPr lang="en-US" altLang="en-US" sz="1800" dirty="0">
                    <a:solidFill>
                      <a:srgbClr val="000000"/>
                    </a:solidFill>
                  </a:rPr>
                  <a:t>= 5</a:t>
                </a:r>
                <a:endParaRPr lang="en-US" altLang="en-US" sz="1800" i="1" dirty="0">
                  <a:solidFill>
                    <a:srgbClr val="000000"/>
                  </a:solidFill>
                </a:endParaRPr>
              </a:p>
            </p:txBody>
          </p:sp>
        </p:grpSp>
        <p:graphicFrame>
          <p:nvGraphicFramePr>
            <p:cNvPr id="67623" name="Object 2"/>
            <p:cNvGraphicFramePr>
              <a:graphicFrameLocks noChangeAspect="1"/>
            </p:cNvGraphicFramePr>
            <p:nvPr>
              <p:extLst>
                <p:ext uri="{D42A27DB-BD31-4B8C-83A1-F6EECF244321}">
                  <p14:modId xmlns:p14="http://schemas.microsoft.com/office/powerpoint/2010/main" val="3230037650"/>
                </p:ext>
              </p:extLst>
            </p:nvPr>
          </p:nvGraphicFramePr>
          <p:xfrm>
            <a:off x="5482504" y="4662621"/>
            <a:ext cx="307911" cy="363818"/>
          </p:xfrm>
          <a:graphic>
            <a:graphicData uri="http://schemas.openxmlformats.org/presentationml/2006/ole">
              <mc:AlternateContent xmlns:mc="http://schemas.openxmlformats.org/markup-compatibility/2006">
                <mc:Choice xmlns:v="urn:schemas-microsoft-com:vml" Requires="v">
                  <p:oleObj name="Equation" r:id="rId5" imgW="139680" imgH="164880" progId="Equation.3">
                    <p:embed/>
                  </p:oleObj>
                </mc:Choice>
                <mc:Fallback>
                  <p:oleObj name="Equation" r:id="rId5" imgW="139680" imgH="164880" progId="Equation.3">
                    <p:embed/>
                    <p:pic>
                      <p:nvPicPr>
                        <p:cNvPr id="67623" name="Object 2"/>
                        <p:cNvPicPr>
                          <a:picLocks noChangeAspect="1" noChangeArrowheads="1"/>
                        </p:cNvPicPr>
                        <p:nvPr/>
                      </p:nvPicPr>
                      <p:blipFill>
                        <a:blip r:embed="rId6"/>
                        <a:srcRect/>
                        <a:stretch>
                          <a:fillRect/>
                        </a:stretch>
                      </p:blipFill>
                      <p:spPr bwMode="auto">
                        <a:xfrm>
                          <a:off x="5482504" y="4662621"/>
                          <a:ext cx="307911" cy="363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grpSp>
        <p:nvGrpSpPr>
          <p:cNvPr id="2" name="Group 25" descr="already described"/>
          <p:cNvGrpSpPr>
            <a:grpSpLocks/>
          </p:cNvGrpSpPr>
          <p:nvPr/>
        </p:nvGrpSpPr>
        <p:grpSpPr bwMode="auto">
          <a:xfrm>
            <a:off x="2846388" y="3879850"/>
            <a:ext cx="2219325" cy="369888"/>
            <a:chOff x="3810000" y="2743756"/>
            <a:chExt cx="2219437" cy="369332"/>
          </a:xfrm>
        </p:grpSpPr>
        <p:cxnSp>
          <p:nvCxnSpPr>
            <p:cNvPr id="18" name="Straight Arrow Connector 17"/>
            <p:cNvCxnSpPr>
              <a:cxnSpLocks noChangeShapeType="1"/>
            </p:cNvCxnSpPr>
            <p:nvPr/>
          </p:nvCxnSpPr>
          <p:spPr bwMode="auto">
            <a:xfrm>
              <a:off x="3810000" y="3111502"/>
              <a:ext cx="1996370" cy="1586"/>
            </a:xfrm>
            <a:prstGeom prst="straightConnector1">
              <a:avLst/>
            </a:prstGeom>
            <a:noFill/>
            <a:ln w="19050">
              <a:solidFill>
                <a:srgbClr val="800000"/>
              </a:solidFill>
              <a:round/>
              <a:headEnd type="arrow" w="med" len="me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sp>
          <p:nvSpPr>
            <p:cNvPr id="67629" name="TextBox 24"/>
            <p:cNvSpPr txBox="1">
              <a:spLocks noChangeArrowheads="1"/>
            </p:cNvSpPr>
            <p:nvPr/>
          </p:nvSpPr>
          <p:spPr bwMode="auto">
            <a:xfrm>
              <a:off x="3810001" y="2743756"/>
              <a:ext cx="2219436" cy="368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800" dirty="0">
                  <a:solidFill>
                    <a:schemeClr val="tx1"/>
                  </a:solidFill>
                </a:rPr>
                <a:t>deviation: 1 </a:t>
              </a:r>
              <a:r>
                <a:rPr lang="en-US" altLang="en-US" sz="1800" i="1" dirty="0">
                  <a:solidFill>
                    <a:srgbClr val="000000"/>
                  </a:solidFill>
                </a:rPr>
                <a:t>–</a:t>
              </a:r>
              <a:r>
                <a:rPr lang="en-US" altLang="en-US" sz="1800" dirty="0">
                  <a:solidFill>
                    <a:schemeClr val="tx1"/>
                  </a:solidFill>
                </a:rPr>
                <a:t> 5 = -4</a:t>
              </a:r>
            </a:p>
          </p:txBody>
        </p:sp>
      </p:grpSp>
      <p:grpSp>
        <p:nvGrpSpPr>
          <p:cNvPr id="3" name="Group 26" descr="already described"/>
          <p:cNvGrpSpPr>
            <a:grpSpLocks/>
          </p:cNvGrpSpPr>
          <p:nvPr/>
        </p:nvGrpSpPr>
        <p:grpSpPr bwMode="auto">
          <a:xfrm>
            <a:off x="4870450" y="4273550"/>
            <a:ext cx="2141538" cy="369888"/>
            <a:chOff x="3809999" y="2743757"/>
            <a:chExt cx="2141150" cy="369810"/>
          </a:xfrm>
        </p:grpSpPr>
        <p:cxnSp>
          <p:nvCxnSpPr>
            <p:cNvPr id="21" name="Straight Arrow Connector 20"/>
            <p:cNvCxnSpPr>
              <a:cxnSpLocks noChangeShapeType="1"/>
            </p:cNvCxnSpPr>
            <p:nvPr/>
          </p:nvCxnSpPr>
          <p:spPr bwMode="auto">
            <a:xfrm>
              <a:off x="3809999" y="3110393"/>
              <a:ext cx="1523724" cy="1587"/>
            </a:xfrm>
            <a:prstGeom prst="straightConnector1">
              <a:avLst/>
            </a:prstGeom>
            <a:noFill/>
            <a:ln w="19050">
              <a:solidFill>
                <a:srgbClr val="800000"/>
              </a:solidFill>
              <a:round/>
              <a:headEnd type="arrow" w="med" len="med"/>
              <a:tailEnd type="arrow" w="med" len="med"/>
            </a:ln>
            <a:effectLst>
              <a:outerShdw blurRad="38100" dist="30000" dir="5400000" rotWithShape="0">
                <a:srgbClr val="808080">
                  <a:alpha val="45000"/>
                </a:srgbClr>
              </a:outerShdw>
            </a:effectLst>
            <a:extLst>
              <a:ext uri="{909E8E84-426E-40DD-AFC4-6F175D3DCCD1}">
                <a14:hiddenFill xmlns:a14="http://schemas.microsoft.com/office/drawing/2010/main">
                  <a:noFill/>
                </a14:hiddenFill>
              </a:ext>
            </a:extLst>
          </p:spPr>
        </p:cxnSp>
        <p:sp>
          <p:nvSpPr>
            <p:cNvPr id="67627" name="TextBox 28"/>
            <p:cNvSpPr txBox="1">
              <a:spLocks noChangeArrowheads="1"/>
            </p:cNvSpPr>
            <p:nvPr/>
          </p:nvSpPr>
          <p:spPr bwMode="auto">
            <a:xfrm>
              <a:off x="3809999" y="2743757"/>
              <a:ext cx="2141150" cy="36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800" dirty="0">
                  <a:solidFill>
                    <a:schemeClr val="tx1"/>
                  </a:solidFill>
                </a:rPr>
                <a:t>deviation: 8 </a:t>
              </a:r>
              <a:r>
                <a:rPr lang="en-US" altLang="en-US" sz="1800" i="1" dirty="0">
                  <a:solidFill>
                    <a:srgbClr val="000000"/>
                  </a:solidFill>
                </a:rPr>
                <a:t>–</a:t>
              </a:r>
              <a:r>
                <a:rPr lang="en-US" altLang="en-US" sz="1800" dirty="0">
                  <a:solidFill>
                    <a:schemeClr val="tx1"/>
                  </a:solidFill>
                </a:rPr>
                <a:t> 5 = 3</a:t>
              </a:r>
            </a:p>
          </p:txBody>
        </p:sp>
      </p:grpSp>
      <p:sp>
        <p:nvSpPr>
          <p:cNvPr id="20" name="Oval 19" descr="already described"/>
          <p:cNvSpPr/>
          <p:nvPr/>
        </p:nvSpPr>
        <p:spPr>
          <a:xfrm>
            <a:off x="2797175" y="4848225"/>
            <a:ext cx="130175" cy="1301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2" name="Oval 21" descr="already described"/>
          <p:cNvSpPr/>
          <p:nvPr/>
        </p:nvSpPr>
        <p:spPr>
          <a:xfrm>
            <a:off x="3803015" y="4888865"/>
            <a:ext cx="130175" cy="1301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3" name="Oval 22" descr="already described"/>
          <p:cNvSpPr/>
          <p:nvPr/>
        </p:nvSpPr>
        <p:spPr>
          <a:xfrm>
            <a:off x="4290695" y="4888865"/>
            <a:ext cx="130175" cy="1301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Oval 23" descr="already described"/>
          <p:cNvSpPr/>
          <p:nvPr/>
        </p:nvSpPr>
        <p:spPr>
          <a:xfrm>
            <a:off x="4290695" y="4726305"/>
            <a:ext cx="130175" cy="1301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Oval 24" descr="already described"/>
          <p:cNvSpPr/>
          <p:nvPr/>
        </p:nvSpPr>
        <p:spPr>
          <a:xfrm>
            <a:off x="4290695" y="4563745"/>
            <a:ext cx="130175" cy="1301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6" name="Oval 25" descr="already described"/>
          <p:cNvSpPr/>
          <p:nvPr/>
        </p:nvSpPr>
        <p:spPr>
          <a:xfrm>
            <a:off x="4818209" y="4888865"/>
            <a:ext cx="130175" cy="1301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7" name="Oval 26" descr="already described"/>
          <p:cNvSpPr/>
          <p:nvPr/>
        </p:nvSpPr>
        <p:spPr>
          <a:xfrm>
            <a:off x="5802923" y="4888865"/>
            <a:ext cx="130175" cy="1301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8" name="Oval 27" descr="already described"/>
          <p:cNvSpPr/>
          <p:nvPr/>
        </p:nvSpPr>
        <p:spPr>
          <a:xfrm>
            <a:off x="6807957" y="4888865"/>
            <a:ext cx="130175" cy="1301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9" name="Oval 28" descr="already described"/>
          <p:cNvSpPr/>
          <p:nvPr/>
        </p:nvSpPr>
        <p:spPr>
          <a:xfrm>
            <a:off x="6308725" y="4888865"/>
            <a:ext cx="130175" cy="1301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Tree>
    <p:extLst>
      <p:ext uri="{BB962C8B-B14F-4D97-AF65-F5344CB8AC3E}">
        <p14:creationId xmlns:p14="http://schemas.microsoft.com/office/powerpoint/2010/main" val="15533974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fade">
                                      <p:cBhvr>
                                        <p:cTn id="7" dur="1000"/>
                                        <p:tgtEl>
                                          <p:spTgt spid="10">
                                            <p:bg/>
                                          </p:spTgt>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1000"/>
                                        <p:tgtEl>
                                          <p:spTgt spid="10">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fade">
                                      <p:cBhvr>
                                        <p:cTn id="19" dur="1000"/>
                                        <p:tgtEl>
                                          <p:spTgt spid="10">
                                            <p:txEl>
                                              <p:pRg st="1" end="1"/>
                                            </p:txEl>
                                          </p:spTgt>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fade">
                                      <p:cBhvr>
                                        <p:cTn id="22" dur="1000"/>
                                        <p:tgtEl>
                                          <p:spTgt spid="10">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5"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174625" y="147582"/>
            <a:ext cx="7772400" cy="774060"/>
          </a:xfrm>
        </p:spPr>
        <p:txBody>
          <a:bodyPr/>
          <a:lstStyle/>
          <a:p>
            <a:r>
              <a:rPr lang="en-US" dirty="0"/>
              <a:t>Calculating the Standard Deviation 2</a:t>
            </a:r>
          </a:p>
        </p:txBody>
      </p:sp>
      <p:sp>
        <p:nvSpPr>
          <p:cNvPr id="6861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0A48BF7A-75BE-431D-BC73-61D38193CC49}" type="slidenum">
              <a:rPr lang="en-US" altLang="en-US" sz="1200" smtClean="0">
                <a:solidFill>
                  <a:schemeClr val="accent1"/>
                </a:solidFill>
              </a:rPr>
              <a:pPr>
                <a:lnSpc>
                  <a:spcPct val="80000"/>
                </a:lnSpc>
                <a:spcBef>
                  <a:spcPct val="0"/>
                </a:spcBef>
                <a:buClrTx/>
                <a:buSzTx/>
                <a:buFontTx/>
                <a:buNone/>
              </a:pPr>
              <a:t>43</a:t>
            </a:fld>
            <a:endParaRPr lang="en-US" altLang="en-US" sz="1200">
              <a:solidFill>
                <a:schemeClr val="accent1"/>
              </a:solidFill>
            </a:endParaRPr>
          </a:p>
        </p:txBody>
      </p:sp>
      <p:sp>
        <p:nvSpPr>
          <p:cNvPr id="7" name="Rectangle 6"/>
          <p:cNvSpPr/>
          <p:nvPr/>
        </p:nvSpPr>
        <p:spPr bwMode="auto">
          <a:xfrm>
            <a:off x="773113" y="1606550"/>
            <a:ext cx="4000500" cy="3138488"/>
          </a:xfrm>
          <a:prstGeom prst="rect">
            <a:avLst/>
          </a:prstGeom>
          <a:solidFill>
            <a:schemeClr val="accent1">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marL="342900" indent="-342900" eaLnBrk="1" hangingPunct="1">
              <a:buFont typeface="Arial" pitchFamily="34" charset="0"/>
              <a:buAutoNum type="arabicPeriod" startAt="3"/>
              <a:defRPr/>
            </a:pPr>
            <a:r>
              <a:rPr lang="en-US" dirty="0">
                <a:solidFill>
                  <a:srgbClr val="000000"/>
                </a:solidFill>
                <a:ea typeface="ＭＳ Ｐゴシック" pitchFamily="34" charset="-128"/>
              </a:rPr>
              <a:t>Square each deviation.</a:t>
            </a:r>
          </a:p>
          <a:p>
            <a:pPr marL="342900" indent="-342900" eaLnBrk="1" hangingPunct="1">
              <a:buFont typeface="Arial" pitchFamily="34" charset="0"/>
              <a:buAutoNum type="arabicPeriod" startAt="3"/>
              <a:defRPr/>
            </a:pPr>
            <a:endParaRPr lang="en-US" dirty="0">
              <a:solidFill>
                <a:srgbClr val="000000"/>
              </a:solidFill>
              <a:ea typeface="ＭＳ Ｐゴシック" pitchFamily="34" charset="-128"/>
            </a:endParaRPr>
          </a:p>
          <a:p>
            <a:pPr marL="342900" indent="-342900" eaLnBrk="1" hangingPunct="1">
              <a:buFont typeface="Arial" pitchFamily="34" charset="0"/>
              <a:buAutoNum type="arabicPeriod" startAt="3"/>
              <a:defRPr/>
            </a:pPr>
            <a:r>
              <a:rPr lang="en-US" dirty="0">
                <a:solidFill>
                  <a:srgbClr val="000000"/>
                </a:solidFill>
                <a:ea typeface="ＭＳ Ｐゴシック" pitchFamily="34" charset="-128"/>
              </a:rPr>
              <a:t>Find the </a:t>
            </a:r>
            <a:r>
              <a:rPr lang="ja-JP" altLang="en-US" dirty="0">
                <a:solidFill>
                  <a:srgbClr val="000000"/>
                </a:solidFill>
              </a:rPr>
              <a:t>“</a:t>
            </a:r>
            <a:r>
              <a:rPr lang="en-US" altLang="ja-JP" dirty="0">
                <a:solidFill>
                  <a:srgbClr val="000000"/>
                </a:solidFill>
              </a:rPr>
              <a:t>average</a:t>
            </a:r>
            <a:r>
              <a:rPr lang="ja-JP" altLang="en-US" dirty="0">
                <a:solidFill>
                  <a:srgbClr val="000000"/>
                </a:solidFill>
              </a:rPr>
              <a:t>”</a:t>
            </a:r>
            <a:r>
              <a:rPr lang="en-US" altLang="ja-JP" dirty="0">
                <a:solidFill>
                  <a:srgbClr val="000000"/>
                </a:solidFill>
              </a:rPr>
              <a:t> squared deviation. Calculate the sum of the squared deviations divided by </a:t>
            </a:r>
            <a:r>
              <a:rPr lang="en-US" altLang="ja-JP" dirty="0">
                <a:solidFill>
                  <a:srgbClr val="FF0000"/>
                </a:solidFill>
              </a:rPr>
              <a:t>(</a:t>
            </a:r>
            <a:r>
              <a:rPr lang="en-US" altLang="ja-JP" i="1" dirty="0">
                <a:solidFill>
                  <a:srgbClr val="FF0000"/>
                </a:solidFill>
              </a:rPr>
              <a:t>n </a:t>
            </a:r>
            <a:r>
              <a:rPr lang="en-US" altLang="ja-JP" dirty="0">
                <a:solidFill>
                  <a:srgbClr val="FF0000"/>
                </a:solidFill>
                <a:cs typeface="Arial" pitchFamily="34" charset="0"/>
              </a:rPr>
              <a:t>–</a:t>
            </a:r>
            <a:r>
              <a:rPr lang="en-US" altLang="ja-JP" dirty="0">
                <a:solidFill>
                  <a:srgbClr val="FF0000"/>
                </a:solidFill>
              </a:rPr>
              <a:t> 1)</a:t>
            </a:r>
            <a:r>
              <a:rPr lang="en-US" altLang="ja-JP" dirty="0">
                <a:solidFill>
                  <a:srgbClr val="000000"/>
                </a:solidFill>
              </a:rPr>
              <a:t>. This is called the </a:t>
            </a:r>
            <a:r>
              <a:rPr lang="en-US" altLang="ja-JP" b="1" dirty="0">
                <a:solidFill>
                  <a:srgbClr val="000000"/>
                </a:solidFill>
              </a:rPr>
              <a:t>variance.</a:t>
            </a:r>
          </a:p>
          <a:p>
            <a:pPr marL="342900" indent="-342900" eaLnBrk="1" hangingPunct="1">
              <a:buFont typeface="Arial" pitchFamily="34" charset="0"/>
              <a:buAutoNum type="arabicPeriod" startAt="3"/>
              <a:defRPr/>
            </a:pPr>
            <a:endParaRPr lang="en-US" b="1" dirty="0">
              <a:solidFill>
                <a:srgbClr val="000000"/>
              </a:solidFill>
              <a:ea typeface="ＭＳ Ｐゴシック" pitchFamily="34" charset="-128"/>
            </a:endParaRPr>
          </a:p>
          <a:p>
            <a:pPr marL="342900" indent="-342900" eaLnBrk="1" hangingPunct="1">
              <a:buFont typeface="Arial" pitchFamily="34" charset="0"/>
              <a:buAutoNum type="arabicPeriod" startAt="3"/>
              <a:defRPr/>
            </a:pPr>
            <a:r>
              <a:rPr lang="en-US" dirty="0">
                <a:solidFill>
                  <a:srgbClr val="000000"/>
                </a:solidFill>
                <a:ea typeface="ＭＳ Ｐゴシック" pitchFamily="34" charset="-128"/>
              </a:rPr>
              <a:t>Calculate the square root of the variance. This is the </a:t>
            </a:r>
            <a:r>
              <a:rPr lang="en-US" b="1" dirty="0">
                <a:solidFill>
                  <a:srgbClr val="000000"/>
                </a:solidFill>
                <a:ea typeface="ＭＳ Ｐゴシック" pitchFamily="34" charset="-128"/>
              </a:rPr>
              <a:t>standard deviation.</a:t>
            </a:r>
          </a:p>
        </p:txBody>
      </p:sp>
      <p:graphicFrame>
        <p:nvGraphicFramePr>
          <p:cNvPr id="6" name="Table 5" descr="xi, (xi-mean), (xi-mean)2&#10;"/>
          <p:cNvGraphicFramePr>
            <a:graphicFrameLocks noGrp="1"/>
          </p:cNvGraphicFramePr>
          <p:nvPr>
            <p:extLst>
              <p:ext uri="{D42A27DB-BD31-4B8C-83A1-F6EECF244321}">
                <p14:modId xmlns:p14="http://schemas.microsoft.com/office/powerpoint/2010/main" val="2877493583"/>
              </p:ext>
            </p:extLst>
          </p:nvPr>
        </p:nvGraphicFramePr>
        <p:xfrm>
          <a:off x="5011738" y="1130300"/>
          <a:ext cx="3314700" cy="4086225"/>
        </p:xfrm>
        <a:graphic>
          <a:graphicData uri="http://schemas.openxmlformats.org/drawingml/2006/table">
            <a:tbl>
              <a:tblPr firstRow="1"/>
              <a:tblGrid>
                <a:gridCol w="517525">
                  <a:extLst>
                    <a:ext uri="{9D8B030D-6E8A-4147-A177-3AD203B41FA5}">
                      <a16:colId xmlns:a16="http://schemas.microsoft.com/office/drawing/2014/main" val="20000"/>
                    </a:ext>
                  </a:extLst>
                </a:gridCol>
                <a:gridCol w="1374775">
                  <a:extLst>
                    <a:ext uri="{9D8B030D-6E8A-4147-A177-3AD203B41FA5}">
                      <a16:colId xmlns:a16="http://schemas.microsoft.com/office/drawing/2014/main" val="20001"/>
                    </a:ext>
                  </a:extLst>
                </a:gridCol>
                <a:gridCol w="1422400">
                  <a:extLst>
                    <a:ext uri="{9D8B030D-6E8A-4147-A177-3AD203B41FA5}">
                      <a16:colId xmlns:a16="http://schemas.microsoft.com/office/drawing/2014/main" val="20002"/>
                    </a:ext>
                  </a:extLst>
                </a:gridCol>
              </a:tblGrid>
              <a:tr h="37147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1" u="none" strike="noStrike" cap="none" normalizeH="0" baseline="0" dirty="0">
                          <a:ln>
                            <a:noFill/>
                          </a:ln>
                          <a:solidFill>
                            <a:srgbClr val="000000"/>
                          </a:solidFill>
                          <a:effectLst/>
                          <a:latin typeface="Arial" charset="0"/>
                          <a:ea typeface="ＭＳ Ｐゴシック" charset="-128"/>
                        </a:rPr>
                        <a:t>x</a:t>
                      </a:r>
                      <a:r>
                        <a:rPr kumimoji="0" lang="en-US" altLang="en-US" sz="1800" b="1" i="0" u="none" strike="noStrike" cap="none" normalizeH="0" baseline="-25000" dirty="0">
                          <a:ln>
                            <a:noFill/>
                          </a:ln>
                          <a:solidFill>
                            <a:srgbClr val="000000"/>
                          </a:solidFill>
                          <a:effectLst/>
                          <a:latin typeface="Arial" charset="0"/>
                          <a:ea typeface="ＭＳ Ｐゴシック" charset="-128"/>
                        </a:rPr>
                        <a:t>i</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Arial" charset="0"/>
                          <a:ea typeface="ＭＳ Ｐゴシック" charset="-128"/>
                        </a:rPr>
                        <a:t>(</a:t>
                      </a:r>
                      <a:r>
                        <a:rPr kumimoji="0" lang="en-US" altLang="en-US" sz="1800" b="1" i="1" u="none" strike="noStrike" cap="none" normalizeH="0" baseline="0" dirty="0">
                          <a:ln>
                            <a:noFill/>
                          </a:ln>
                          <a:solidFill>
                            <a:srgbClr val="000000"/>
                          </a:solidFill>
                          <a:effectLst/>
                          <a:latin typeface="Arial" charset="0"/>
                          <a:ea typeface="ＭＳ Ｐゴシック" charset="-128"/>
                        </a:rPr>
                        <a:t>x</a:t>
                      </a:r>
                      <a:r>
                        <a:rPr kumimoji="0" lang="en-US" altLang="en-US" sz="1800" b="1" i="0" u="none" strike="noStrike" cap="none" normalizeH="0" baseline="-25000" dirty="0">
                          <a:ln>
                            <a:noFill/>
                          </a:ln>
                          <a:solidFill>
                            <a:srgbClr val="000000"/>
                          </a:solidFill>
                          <a:effectLst/>
                          <a:latin typeface="Arial" charset="0"/>
                          <a:ea typeface="ＭＳ Ｐゴシック" charset="-128"/>
                        </a:rPr>
                        <a:t>i</a:t>
                      </a:r>
                      <a:r>
                        <a:rPr kumimoji="0" lang="en-US" altLang="en-US" sz="1800" b="1" i="0" u="none" strike="noStrike" cap="none" normalizeH="0" baseline="0" dirty="0">
                          <a:ln>
                            <a:noFill/>
                          </a:ln>
                          <a:solidFill>
                            <a:srgbClr val="000000"/>
                          </a:solidFill>
                          <a:effectLst/>
                          <a:latin typeface="Arial" charset="0"/>
                          <a:ea typeface="ＭＳ Ｐゴシック" charset="-128"/>
                        </a:rPr>
                        <a:t>-mean)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Arial" charset="0"/>
                          <a:ea typeface="ＭＳ Ｐゴシック" charset="-128"/>
                        </a:rPr>
                        <a:t>(</a:t>
                      </a:r>
                      <a:r>
                        <a:rPr kumimoji="0" lang="en-US" altLang="en-US" sz="1800" b="1" i="1" u="none" strike="noStrike" cap="none" normalizeH="0" baseline="0" dirty="0">
                          <a:ln>
                            <a:noFill/>
                          </a:ln>
                          <a:solidFill>
                            <a:srgbClr val="000000"/>
                          </a:solidFill>
                          <a:effectLst/>
                          <a:latin typeface="Arial" charset="0"/>
                          <a:ea typeface="ＭＳ Ｐゴシック" charset="-128"/>
                        </a:rPr>
                        <a:t>x</a:t>
                      </a:r>
                      <a:r>
                        <a:rPr kumimoji="0" lang="en-US" altLang="en-US" sz="1800" b="1" i="0" u="none" strike="noStrike" cap="none" normalizeH="0" baseline="-25000" dirty="0">
                          <a:ln>
                            <a:noFill/>
                          </a:ln>
                          <a:solidFill>
                            <a:srgbClr val="000000"/>
                          </a:solidFill>
                          <a:effectLst/>
                          <a:latin typeface="Arial" charset="0"/>
                          <a:ea typeface="ＭＳ Ｐゴシック" charset="-128"/>
                        </a:rPr>
                        <a:t>i</a:t>
                      </a:r>
                      <a:r>
                        <a:rPr kumimoji="0" lang="en-US" altLang="en-US" sz="1800" b="1" i="0" u="none" strike="noStrike" cap="none" normalizeH="0" baseline="0" dirty="0">
                          <a:ln>
                            <a:noFill/>
                          </a:ln>
                          <a:solidFill>
                            <a:srgbClr val="000000"/>
                          </a:solidFill>
                          <a:effectLst/>
                          <a:latin typeface="Arial" charset="0"/>
                          <a:ea typeface="ＭＳ Ｐゴシック" charset="-128"/>
                        </a:rPr>
                        <a:t>-mean)</a:t>
                      </a:r>
                      <a:r>
                        <a:rPr kumimoji="0" lang="en-US" altLang="en-US" sz="1800" b="1" i="0" u="none" strike="noStrike" cap="none" normalizeH="0" baseline="30000" dirty="0">
                          <a:ln>
                            <a:noFill/>
                          </a:ln>
                          <a:solidFill>
                            <a:srgbClr val="000000"/>
                          </a:solidFill>
                          <a:effectLst/>
                          <a:latin typeface="Arial" charset="0"/>
                          <a:ea typeface="ＭＳ Ｐゴシック" charset="-128"/>
                        </a:rPr>
                        <a:t>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37147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F7EB"/>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1 </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 5 = </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F7EB"/>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4)</a:t>
                      </a:r>
                      <a:r>
                        <a:rPr kumimoji="0" lang="en-US" altLang="en-US" sz="1800" b="0" i="0" u="none" strike="noStrike" cap="none" normalizeH="0" baseline="30000" dirty="0">
                          <a:ln>
                            <a:noFill/>
                          </a:ln>
                          <a:solidFill>
                            <a:srgbClr val="000000"/>
                          </a:solidFill>
                          <a:effectLst/>
                          <a:latin typeface="Arial" charset="0"/>
                          <a:ea typeface="ＭＳ Ｐゴシック" charset="-128"/>
                        </a:rPr>
                        <a:t>2</a:t>
                      </a:r>
                      <a:r>
                        <a:rPr kumimoji="0" lang="en-US" altLang="en-US" sz="1800" b="0" i="0" u="none" strike="noStrike" cap="none" normalizeH="0" baseline="0" dirty="0">
                          <a:ln>
                            <a:noFill/>
                          </a:ln>
                          <a:solidFill>
                            <a:srgbClr val="000000"/>
                          </a:solidFill>
                          <a:effectLst/>
                          <a:latin typeface="Arial" charset="0"/>
                          <a:ea typeface="ＭＳ Ｐゴシック" charset="-128"/>
                        </a:rPr>
                        <a:t> = 16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F7EB"/>
                    </a:solidFill>
                  </a:tcPr>
                </a:tc>
                <a:extLst>
                  <a:ext uri="{0D108BD9-81ED-4DB2-BD59-A6C34878D82A}">
                    <a16:rowId xmlns:a16="http://schemas.microsoft.com/office/drawing/2014/main" val="10001"/>
                  </a:ext>
                </a:extLst>
              </a:tr>
              <a:tr h="37147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FBF5"/>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3 </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 5 = </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FBF5"/>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2)</a:t>
                      </a:r>
                      <a:r>
                        <a:rPr kumimoji="0" lang="en-US" altLang="en-US" sz="1800" b="0" i="0" u="none" strike="noStrike" cap="none" normalizeH="0" baseline="30000" dirty="0">
                          <a:ln>
                            <a:noFill/>
                          </a:ln>
                          <a:solidFill>
                            <a:srgbClr val="000000"/>
                          </a:solidFill>
                          <a:effectLst/>
                          <a:latin typeface="Arial" charset="0"/>
                          <a:ea typeface="ＭＳ Ｐゴシック" charset="-128"/>
                        </a:rPr>
                        <a:t>2</a:t>
                      </a:r>
                      <a:r>
                        <a:rPr kumimoji="0" lang="en-US" altLang="en-US" sz="1800" b="0" i="0" u="none" strike="noStrike" cap="none" normalizeH="0" baseline="0" dirty="0">
                          <a:ln>
                            <a:noFill/>
                          </a:ln>
                          <a:solidFill>
                            <a:srgbClr val="000000"/>
                          </a:solidFill>
                          <a:effectLst/>
                          <a:latin typeface="Arial" charset="0"/>
                          <a:ea typeface="ＭＳ Ｐゴシック" charset="-128"/>
                        </a:rPr>
                        <a:t> = 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FBF5"/>
                    </a:solidFill>
                  </a:tcPr>
                </a:tc>
                <a:extLst>
                  <a:ext uri="{0D108BD9-81ED-4DB2-BD59-A6C34878D82A}">
                    <a16:rowId xmlns:a16="http://schemas.microsoft.com/office/drawing/2014/main" val="10002"/>
                  </a:ext>
                </a:extLst>
              </a:tr>
              <a:tr h="37147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F7EB"/>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4 </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 5 = </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F7EB"/>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1)</a:t>
                      </a:r>
                      <a:r>
                        <a:rPr kumimoji="0" lang="en-US" altLang="en-US" sz="1800" b="0" i="0" u="none" strike="noStrike" cap="none" normalizeH="0" baseline="30000" dirty="0">
                          <a:ln>
                            <a:noFill/>
                          </a:ln>
                          <a:solidFill>
                            <a:srgbClr val="000000"/>
                          </a:solidFill>
                          <a:effectLst/>
                          <a:latin typeface="Arial" charset="0"/>
                          <a:ea typeface="ＭＳ Ｐゴシック" charset="-128"/>
                        </a:rPr>
                        <a:t>2</a:t>
                      </a:r>
                      <a:r>
                        <a:rPr kumimoji="0" lang="en-US" altLang="en-US" sz="1800" b="0" i="0" u="none" strike="noStrike" cap="none" normalizeH="0" baseline="0" dirty="0">
                          <a:ln>
                            <a:noFill/>
                          </a:ln>
                          <a:solidFill>
                            <a:srgbClr val="000000"/>
                          </a:solidFill>
                          <a:effectLst/>
                          <a:latin typeface="Arial" charset="0"/>
                          <a:ea typeface="ＭＳ Ｐゴシック" charset="-128"/>
                        </a:rPr>
                        <a:t> = 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F7EB"/>
                    </a:solidFill>
                  </a:tcPr>
                </a:tc>
                <a:extLst>
                  <a:ext uri="{0D108BD9-81ED-4DB2-BD59-A6C34878D82A}">
                    <a16:rowId xmlns:a16="http://schemas.microsoft.com/office/drawing/2014/main" val="10003"/>
                  </a:ext>
                </a:extLst>
              </a:tr>
              <a:tr h="37147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FBF5"/>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4 </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 5 = </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FBF5"/>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1)</a:t>
                      </a:r>
                      <a:r>
                        <a:rPr kumimoji="0" lang="en-US" altLang="en-US" sz="1800" b="0" i="0" u="none" strike="noStrike" cap="none" normalizeH="0" baseline="30000" dirty="0">
                          <a:ln>
                            <a:noFill/>
                          </a:ln>
                          <a:solidFill>
                            <a:srgbClr val="000000"/>
                          </a:solidFill>
                          <a:effectLst/>
                          <a:latin typeface="Arial" charset="0"/>
                          <a:ea typeface="ＭＳ Ｐゴシック" charset="-128"/>
                        </a:rPr>
                        <a:t>2</a:t>
                      </a:r>
                      <a:r>
                        <a:rPr kumimoji="0" lang="en-US" altLang="en-US" sz="1800" b="0" i="0" u="none" strike="noStrike" cap="none" normalizeH="0" baseline="0" dirty="0">
                          <a:ln>
                            <a:noFill/>
                          </a:ln>
                          <a:solidFill>
                            <a:srgbClr val="000000"/>
                          </a:solidFill>
                          <a:effectLst/>
                          <a:latin typeface="Arial" charset="0"/>
                          <a:ea typeface="ＭＳ Ｐゴシック" charset="-128"/>
                        </a:rPr>
                        <a:t> = 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FBF5"/>
                    </a:solidFill>
                  </a:tcPr>
                </a:tc>
                <a:extLst>
                  <a:ext uri="{0D108BD9-81ED-4DB2-BD59-A6C34878D82A}">
                    <a16:rowId xmlns:a16="http://schemas.microsoft.com/office/drawing/2014/main" val="10004"/>
                  </a:ext>
                </a:extLst>
              </a:tr>
              <a:tr h="37147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F7EB"/>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4 </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 5 = </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F7EB"/>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1)</a:t>
                      </a:r>
                      <a:r>
                        <a:rPr kumimoji="0" lang="en-US" altLang="en-US" sz="1800" b="0" i="0" u="none" strike="noStrike" cap="none" normalizeH="0" baseline="30000" dirty="0">
                          <a:ln>
                            <a:noFill/>
                          </a:ln>
                          <a:solidFill>
                            <a:srgbClr val="000000"/>
                          </a:solidFill>
                          <a:effectLst/>
                          <a:latin typeface="Arial" charset="0"/>
                          <a:ea typeface="ＭＳ Ｐゴシック" charset="-128"/>
                        </a:rPr>
                        <a:t>2</a:t>
                      </a:r>
                      <a:r>
                        <a:rPr kumimoji="0" lang="en-US" altLang="en-US" sz="1800" b="0" i="0" u="none" strike="noStrike" cap="none" normalizeH="0" baseline="0" dirty="0">
                          <a:ln>
                            <a:noFill/>
                          </a:ln>
                          <a:solidFill>
                            <a:srgbClr val="000000"/>
                          </a:solidFill>
                          <a:effectLst/>
                          <a:latin typeface="Arial" charset="0"/>
                          <a:ea typeface="ＭＳ Ｐゴシック" charset="-128"/>
                        </a:rPr>
                        <a:t> = 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F7EB"/>
                    </a:solidFill>
                  </a:tcPr>
                </a:tc>
                <a:extLst>
                  <a:ext uri="{0D108BD9-81ED-4DB2-BD59-A6C34878D82A}">
                    <a16:rowId xmlns:a16="http://schemas.microsoft.com/office/drawing/2014/main" val="10005"/>
                  </a:ext>
                </a:extLst>
              </a:tr>
              <a:tr h="37147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FBF5"/>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5 </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 5 = 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FBF5"/>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(0)</a:t>
                      </a:r>
                      <a:r>
                        <a:rPr kumimoji="0" lang="en-US" altLang="en-US" sz="1800" b="0" i="0" u="none" strike="noStrike" cap="none" normalizeH="0" baseline="30000" dirty="0">
                          <a:ln>
                            <a:noFill/>
                          </a:ln>
                          <a:solidFill>
                            <a:srgbClr val="000000"/>
                          </a:solidFill>
                          <a:effectLst/>
                          <a:latin typeface="Arial" charset="0"/>
                          <a:ea typeface="ＭＳ Ｐゴシック" charset="-128"/>
                        </a:rPr>
                        <a:t>2</a:t>
                      </a:r>
                      <a:r>
                        <a:rPr kumimoji="0" lang="en-US" altLang="en-US" sz="1800" b="0" i="0" u="none" strike="noStrike" cap="none" normalizeH="0" baseline="0" dirty="0">
                          <a:ln>
                            <a:noFill/>
                          </a:ln>
                          <a:solidFill>
                            <a:srgbClr val="000000"/>
                          </a:solidFill>
                          <a:effectLst/>
                          <a:latin typeface="Arial" charset="0"/>
                          <a:ea typeface="ＭＳ Ｐゴシック" charset="-128"/>
                        </a:rPr>
                        <a:t> = 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FBF5"/>
                    </a:solidFill>
                  </a:tcPr>
                </a:tc>
                <a:extLst>
                  <a:ext uri="{0D108BD9-81ED-4DB2-BD59-A6C34878D82A}">
                    <a16:rowId xmlns:a16="http://schemas.microsoft.com/office/drawing/2014/main" val="10006"/>
                  </a:ext>
                </a:extLst>
              </a:tr>
              <a:tr h="37147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F7EB"/>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7 </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 5 = 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F7EB"/>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(2)</a:t>
                      </a:r>
                      <a:r>
                        <a:rPr kumimoji="0" lang="en-US" altLang="en-US" sz="1800" b="0" i="0" u="none" strike="noStrike" cap="none" normalizeH="0" baseline="30000" dirty="0">
                          <a:ln>
                            <a:noFill/>
                          </a:ln>
                          <a:solidFill>
                            <a:srgbClr val="000000"/>
                          </a:solidFill>
                          <a:effectLst/>
                          <a:latin typeface="Arial" charset="0"/>
                          <a:ea typeface="ＭＳ Ｐゴシック" charset="-128"/>
                        </a:rPr>
                        <a:t>2</a:t>
                      </a:r>
                      <a:r>
                        <a:rPr kumimoji="0" lang="en-US" altLang="en-US" sz="1800" b="0" i="0" u="none" strike="noStrike" cap="none" normalizeH="0" baseline="0" dirty="0">
                          <a:ln>
                            <a:noFill/>
                          </a:ln>
                          <a:solidFill>
                            <a:srgbClr val="000000"/>
                          </a:solidFill>
                          <a:effectLst/>
                          <a:latin typeface="Arial" charset="0"/>
                          <a:ea typeface="ＭＳ Ｐゴシック" charset="-128"/>
                        </a:rPr>
                        <a:t> = 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F7EB"/>
                    </a:solidFill>
                  </a:tcPr>
                </a:tc>
                <a:extLst>
                  <a:ext uri="{0D108BD9-81ED-4DB2-BD59-A6C34878D82A}">
                    <a16:rowId xmlns:a16="http://schemas.microsoft.com/office/drawing/2014/main" val="10007"/>
                  </a:ext>
                </a:extLst>
              </a:tr>
              <a:tr h="37147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FBF5"/>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8 </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 5 = 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FBF5"/>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(3)</a:t>
                      </a:r>
                      <a:r>
                        <a:rPr kumimoji="0" lang="en-US" altLang="en-US" sz="1800" b="0" i="0" u="none" strike="noStrike" cap="none" normalizeH="0" baseline="30000" dirty="0">
                          <a:ln>
                            <a:noFill/>
                          </a:ln>
                          <a:solidFill>
                            <a:srgbClr val="000000"/>
                          </a:solidFill>
                          <a:effectLst/>
                          <a:latin typeface="Arial" charset="0"/>
                          <a:ea typeface="ＭＳ Ｐゴシック" charset="-128"/>
                        </a:rPr>
                        <a:t>2</a:t>
                      </a:r>
                      <a:r>
                        <a:rPr kumimoji="0" lang="en-US" altLang="en-US" sz="1800" b="0" i="0" u="none" strike="noStrike" cap="none" normalizeH="0" baseline="0" dirty="0">
                          <a:ln>
                            <a:noFill/>
                          </a:ln>
                          <a:solidFill>
                            <a:srgbClr val="000000"/>
                          </a:solidFill>
                          <a:effectLst/>
                          <a:latin typeface="Arial" charset="0"/>
                          <a:ea typeface="ＭＳ Ｐゴシック" charset="-128"/>
                        </a:rPr>
                        <a:t> = 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FBF5"/>
                    </a:solidFill>
                  </a:tcPr>
                </a:tc>
                <a:extLst>
                  <a:ext uri="{0D108BD9-81ED-4DB2-BD59-A6C34878D82A}">
                    <a16:rowId xmlns:a16="http://schemas.microsoft.com/office/drawing/2014/main" val="10008"/>
                  </a:ext>
                </a:extLst>
              </a:tr>
              <a:tr h="37147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F7EB"/>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9 </a:t>
                      </a:r>
                      <a:r>
                        <a:rPr kumimoji="0" lang="en-US" altLang="en-US" sz="1800" b="0" i="1" u="none" strike="noStrike" cap="none" normalizeH="0" baseline="0" dirty="0">
                          <a:ln>
                            <a:noFill/>
                          </a:ln>
                          <a:solidFill>
                            <a:srgbClr val="000000"/>
                          </a:solidFill>
                          <a:effectLst/>
                          <a:latin typeface="Arial" charset="0"/>
                          <a:ea typeface="ＭＳ Ｐゴシック" charset="-128"/>
                        </a:rPr>
                        <a:t>–</a:t>
                      </a:r>
                      <a:r>
                        <a:rPr kumimoji="0" lang="en-US" altLang="en-US" sz="1800" b="0" i="0" u="none" strike="noStrike" cap="none" normalizeH="0" baseline="0" dirty="0">
                          <a:ln>
                            <a:noFill/>
                          </a:ln>
                          <a:solidFill>
                            <a:srgbClr val="000000"/>
                          </a:solidFill>
                          <a:effectLst/>
                          <a:latin typeface="Arial" charset="0"/>
                          <a:ea typeface="ＭＳ Ｐゴシック" charset="-128"/>
                        </a:rPr>
                        <a:t> 5 = 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F7EB"/>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Arial" charset="0"/>
                          <a:ea typeface="ＭＳ Ｐゴシック" charset="-128"/>
                        </a:rPr>
                        <a:t>(4)</a:t>
                      </a:r>
                      <a:r>
                        <a:rPr kumimoji="0" lang="en-US" altLang="en-US" sz="1800" b="0" i="0" u="none" strike="noStrike" cap="none" normalizeH="0" baseline="30000" dirty="0">
                          <a:ln>
                            <a:noFill/>
                          </a:ln>
                          <a:solidFill>
                            <a:srgbClr val="000000"/>
                          </a:solidFill>
                          <a:effectLst/>
                          <a:latin typeface="Arial" charset="0"/>
                          <a:ea typeface="ＭＳ Ｐゴシック" charset="-128"/>
                        </a:rPr>
                        <a:t>2</a:t>
                      </a:r>
                      <a:r>
                        <a:rPr kumimoji="0" lang="en-US" altLang="en-US" sz="1800" b="0" i="0" u="none" strike="noStrike" cap="none" normalizeH="0" baseline="0" dirty="0">
                          <a:ln>
                            <a:noFill/>
                          </a:ln>
                          <a:solidFill>
                            <a:srgbClr val="000000"/>
                          </a:solidFill>
                          <a:effectLst/>
                          <a:latin typeface="Arial" charset="0"/>
                          <a:ea typeface="ＭＳ Ｐゴシック" charset="-128"/>
                        </a:rPr>
                        <a:t> = 16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0F7EB"/>
                    </a:solidFill>
                  </a:tcPr>
                </a:tc>
                <a:extLst>
                  <a:ext uri="{0D108BD9-81ED-4DB2-BD59-A6C34878D82A}">
                    <a16:rowId xmlns:a16="http://schemas.microsoft.com/office/drawing/2014/main" val="10009"/>
                  </a:ext>
                </a:extLst>
              </a:tr>
              <a:tr h="37147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Arial"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FBF5"/>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Arial" charset="0"/>
                          <a:ea typeface="ＭＳ Ｐゴシック" charset="-128"/>
                        </a:rPr>
                        <a:t>Sum =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FBF5"/>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Arial" charset="0"/>
                          <a:ea typeface="ＭＳ Ｐゴシック" charset="-128"/>
                        </a:rPr>
                        <a:t>Sum =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8FBF5"/>
                    </a:solidFill>
                  </a:tcPr>
                </a:tc>
                <a:extLst>
                  <a:ext uri="{0D108BD9-81ED-4DB2-BD59-A6C34878D82A}">
                    <a16:rowId xmlns:a16="http://schemas.microsoft.com/office/drawing/2014/main" val="10010"/>
                  </a:ext>
                </a:extLst>
              </a:tr>
            </a:tbl>
          </a:graphicData>
        </a:graphic>
      </p:graphicFrame>
      <mc:AlternateContent xmlns:mc="http://schemas.openxmlformats.org/markup-compatibility/2006" xmlns:a14="http://schemas.microsoft.com/office/drawing/2010/main">
        <mc:Choice Requires="a14">
          <p:sp>
            <p:nvSpPr>
              <p:cNvPr id="9" name="TextBox 28"/>
              <p:cNvSpPr txBox="1">
                <a:spLocks noChangeArrowheads="1"/>
              </p:cNvSpPr>
              <p:nvPr/>
            </p:nvSpPr>
            <p:spPr bwMode="auto">
              <a:xfrm>
                <a:off x="457200" y="5419725"/>
                <a:ext cx="8245475" cy="108972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spcAft>
                    <a:spcPts val="600"/>
                  </a:spcAft>
                  <a:buClrTx/>
                  <a:buSzTx/>
                  <a:buFontTx/>
                  <a:buNone/>
                </a:pPr>
                <a:r>
                  <a:rPr lang="ja-JP" altLang="en-US" dirty="0">
                    <a:solidFill>
                      <a:schemeClr val="tx1"/>
                    </a:solidFill>
                  </a:rPr>
                  <a:t>“</a:t>
                </a:r>
                <a:r>
                  <a:rPr lang="en-US" altLang="ja-JP" dirty="0">
                    <a:solidFill>
                      <a:schemeClr val="tx1"/>
                    </a:solidFill>
                  </a:rPr>
                  <a:t>Average</a:t>
                </a:r>
                <a:r>
                  <a:rPr lang="ja-JP" altLang="en-US" dirty="0">
                    <a:solidFill>
                      <a:schemeClr val="tx1"/>
                    </a:solidFill>
                  </a:rPr>
                  <a:t>”</a:t>
                </a:r>
                <a:r>
                  <a:rPr lang="en-US" altLang="ja-JP" dirty="0">
                    <a:solidFill>
                      <a:schemeClr val="tx1"/>
                    </a:solidFill>
                  </a:rPr>
                  <a:t> squared deviation = 52/(9 – 1) = 6.5. This is the </a:t>
                </a:r>
                <a:r>
                  <a:rPr lang="en-US" altLang="ja-JP" b="1" dirty="0">
                    <a:solidFill>
                      <a:schemeClr val="tx1"/>
                    </a:solidFill>
                  </a:rPr>
                  <a:t>variance.</a:t>
                </a:r>
              </a:p>
              <a:p>
                <a:pPr eaLnBrk="1" hangingPunct="1">
                  <a:spcBef>
                    <a:spcPct val="0"/>
                  </a:spcBef>
                  <a:spcAft>
                    <a:spcPts val="600"/>
                  </a:spcAft>
                  <a:buClrTx/>
                  <a:buSzTx/>
                  <a:buFontTx/>
                  <a:buNone/>
                </a:pPr>
                <a:endParaRPr lang="en-US" altLang="en-US" sz="1200" b="1" dirty="0">
                  <a:solidFill>
                    <a:schemeClr val="tx1"/>
                  </a:solidFill>
                </a:endParaRPr>
              </a:p>
              <a:p>
                <a:pPr eaLnBrk="1" hangingPunct="1">
                  <a:spcBef>
                    <a:spcPct val="0"/>
                  </a:spcBef>
                  <a:spcAft>
                    <a:spcPts val="600"/>
                  </a:spcAft>
                  <a:buClrTx/>
                  <a:buSzTx/>
                  <a:buFontTx/>
                  <a:buNone/>
                </a:pPr>
                <a:r>
                  <a:rPr lang="en-US" altLang="en-US" b="1" dirty="0">
                    <a:solidFill>
                      <a:schemeClr val="tx1"/>
                    </a:solidFill>
                  </a:rPr>
                  <a:t>Standard deviation</a:t>
                </a:r>
                <a:r>
                  <a:rPr lang="en-US" altLang="en-US" dirty="0">
                    <a:solidFill>
                      <a:schemeClr val="tx1"/>
                    </a:solidFill>
                  </a:rPr>
                  <a:t> = square root of variance = </a:t>
                </a:r>
                <a14:m>
                  <m:oMath xmlns:m="http://schemas.openxmlformats.org/officeDocument/2006/math">
                    <m:rad>
                      <m:radPr>
                        <m:degHide m:val="on"/>
                        <m:ctrlPr>
                          <a:rPr lang="en-US" altLang="en-US" i="1" smtClean="0">
                            <a:solidFill>
                              <a:schemeClr val="tx1"/>
                            </a:solidFill>
                            <a:latin typeface="Cambria Math" panose="02040503050406030204" pitchFamily="18" charset="0"/>
                          </a:rPr>
                        </m:ctrlPr>
                      </m:radPr>
                      <m:deg/>
                      <m:e>
                        <m:r>
                          <a:rPr lang="en-US" altLang="en-US" b="0" i="1" smtClean="0">
                            <a:solidFill>
                              <a:schemeClr val="tx1"/>
                            </a:solidFill>
                            <a:latin typeface="Cambria Math"/>
                          </a:rPr>
                          <m:t>6.5</m:t>
                        </m:r>
                      </m:e>
                    </m:rad>
                    <m:r>
                      <a:rPr lang="en-US" altLang="en-US" b="0" i="1" smtClean="0">
                        <a:solidFill>
                          <a:schemeClr val="tx1"/>
                        </a:solidFill>
                        <a:latin typeface="Cambria Math"/>
                      </a:rPr>
                      <m:t>=2.55</m:t>
                    </m:r>
                  </m:oMath>
                </a14:m>
                <a:endParaRPr lang="en-US" altLang="en-US" dirty="0">
                  <a:solidFill>
                    <a:schemeClr val="tx1"/>
                  </a:solidFill>
                </a:endParaRPr>
              </a:p>
            </p:txBody>
          </p:sp>
        </mc:Choice>
        <mc:Fallback xmlns="">
          <p:sp>
            <p:nvSpPr>
              <p:cNvPr id="9" name="TextBox 28"/>
              <p:cNvSpPr txBox="1">
                <a:spLocks noRot="1" noChangeAspect="1" noMove="1" noResize="1" noEditPoints="1" noAdjustHandles="1" noChangeArrowheads="1" noChangeShapeType="1" noTextEdit="1"/>
              </p:cNvSpPr>
              <p:nvPr/>
            </p:nvSpPr>
            <p:spPr bwMode="auto">
              <a:xfrm>
                <a:off x="457200" y="5419725"/>
                <a:ext cx="8245475" cy="1089722"/>
              </a:xfrm>
              <a:prstGeom prst="rect">
                <a:avLst/>
              </a:prstGeom>
              <a:blipFill rotWithShape="1">
                <a:blip r:embed="rId2"/>
                <a:stretch>
                  <a:fillRect l="-739" t="-3911" b="-838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 presetClass="entr" presetSubtype="0" fill="hold"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animEffect transition="in" filter="fade">
                                      <p:cBhvr>
                                        <p:cTn id="29" dur="10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uiExpand="1" build="p" bldLvl="5"/>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the Standard Deviation</a:t>
            </a:r>
          </a:p>
        </p:txBody>
      </p:sp>
      <p:sp>
        <p:nvSpPr>
          <p:cNvPr id="6963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9B7BF537-4A82-4DC3-8E72-91360C15984C}" type="slidenum">
              <a:rPr lang="en-US" altLang="en-US" sz="1200" smtClean="0">
                <a:solidFill>
                  <a:schemeClr val="accent1"/>
                </a:solidFill>
              </a:rPr>
              <a:pPr>
                <a:lnSpc>
                  <a:spcPct val="80000"/>
                </a:lnSpc>
                <a:spcBef>
                  <a:spcPct val="0"/>
                </a:spcBef>
                <a:buClrTx/>
                <a:buSzTx/>
                <a:buFontTx/>
                <a:buNone/>
              </a:pPr>
              <a:t>44</a:t>
            </a:fld>
            <a:endParaRPr lang="en-US" altLang="en-US" sz="1200">
              <a:solidFill>
                <a:schemeClr val="accent1"/>
              </a:solidFill>
            </a:endParaRPr>
          </a:p>
        </p:txBody>
      </p:sp>
      <p:sp>
        <p:nvSpPr>
          <p:cNvPr id="84995" name="Rectangle 3"/>
          <p:cNvSpPr>
            <a:spLocks noGrp="1" noChangeArrowheads="1"/>
          </p:cNvSpPr>
          <p:nvPr>
            <p:ph type="body" idx="4294967295"/>
          </p:nvPr>
        </p:nvSpPr>
        <p:spPr>
          <a:xfrm>
            <a:off x="721519" y="1462881"/>
            <a:ext cx="7700962" cy="3932238"/>
          </a:xfrm>
          <a:solidFill>
            <a:srgbClr val="EEEFD6"/>
          </a:solidFill>
          <a:effectLst>
            <a:outerShdw blurRad="50800" dist="38100" dir="2700000" rotWithShape="0">
              <a:srgbClr val="000000">
                <a:alpha val="42998"/>
              </a:srgbClr>
            </a:outerShdw>
          </a:effectLst>
        </p:spPr>
        <p:txBody>
          <a:bodyPr/>
          <a:lstStyle/>
          <a:p>
            <a:pPr marL="319088" indent="-319088" eaLnBrk="1" hangingPunct="1">
              <a:defRPr/>
            </a:pPr>
            <a:r>
              <a:rPr lang="en-US" altLang="en-US" sz="2400" i="1" dirty="0">
                <a:solidFill>
                  <a:schemeClr val="tx1"/>
                </a:solidFill>
                <a:ea typeface="ＭＳ Ｐゴシック" panose="020B0600070205080204" pitchFamily="34" charset="-128"/>
              </a:rPr>
              <a:t>s</a:t>
            </a:r>
            <a:r>
              <a:rPr lang="en-US" altLang="en-US" sz="2400" dirty="0">
                <a:solidFill>
                  <a:schemeClr val="tx1"/>
                </a:solidFill>
                <a:ea typeface="ＭＳ Ｐゴシック" panose="020B0600070205080204" pitchFamily="34" charset="-128"/>
              </a:rPr>
              <a:t> measures spread about the mean and should be used only when the mean is an appropriate measure of center.</a:t>
            </a:r>
          </a:p>
          <a:p>
            <a:pPr marL="319088" indent="-319088" eaLnBrk="1" hangingPunct="1">
              <a:defRPr/>
            </a:pPr>
            <a:r>
              <a:rPr lang="en-US" altLang="en-US" sz="2400" i="1" dirty="0">
                <a:solidFill>
                  <a:schemeClr val="tx1"/>
                </a:solidFill>
                <a:ea typeface="ＭＳ Ｐゴシック" panose="020B0600070205080204" pitchFamily="34" charset="-128"/>
              </a:rPr>
              <a:t>s</a:t>
            </a:r>
            <a:r>
              <a:rPr lang="en-US" altLang="en-US" sz="2400" dirty="0">
                <a:solidFill>
                  <a:schemeClr val="tx1"/>
                </a:solidFill>
                <a:ea typeface="ＭＳ Ｐゴシック" panose="020B0600070205080204" pitchFamily="34" charset="-128"/>
              </a:rPr>
              <a:t> = 0 only when all observations have the same value and there is no spread. Otherwise, </a:t>
            </a:r>
            <a:r>
              <a:rPr lang="en-US" altLang="en-US" sz="2400" i="1" dirty="0">
                <a:solidFill>
                  <a:schemeClr val="tx1"/>
                </a:solidFill>
                <a:ea typeface="ＭＳ Ｐゴシック" panose="020B0600070205080204" pitchFamily="34" charset="-128"/>
              </a:rPr>
              <a:t>s</a:t>
            </a:r>
            <a:r>
              <a:rPr lang="en-US" altLang="en-US" sz="2400" dirty="0">
                <a:solidFill>
                  <a:schemeClr val="tx1"/>
                </a:solidFill>
                <a:ea typeface="ＭＳ Ｐゴシック" panose="020B0600070205080204" pitchFamily="34" charset="-128"/>
              </a:rPr>
              <a:t> &gt; 0.</a:t>
            </a:r>
          </a:p>
          <a:p>
            <a:pPr marL="319088" indent="-319088" eaLnBrk="1" hangingPunct="1">
              <a:defRPr/>
            </a:pPr>
            <a:r>
              <a:rPr lang="en-US" altLang="en-US" sz="2400" i="1" dirty="0">
                <a:solidFill>
                  <a:schemeClr val="tx1"/>
                </a:solidFill>
                <a:ea typeface="ＭＳ Ｐゴシック" panose="020B0600070205080204" pitchFamily="34" charset="-128"/>
              </a:rPr>
              <a:t>s</a:t>
            </a:r>
            <a:r>
              <a:rPr lang="en-US" altLang="en-US" sz="2400" dirty="0">
                <a:solidFill>
                  <a:schemeClr val="tx1"/>
                </a:solidFill>
                <a:ea typeface="ＭＳ Ｐゴシック" panose="020B0600070205080204" pitchFamily="34" charset="-128"/>
              </a:rPr>
              <a:t> is </a:t>
            </a:r>
            <a:r>
              <a:rPr lang="en-US" altLang="en-US" sz="2400" i="1" dirty="0">
                <a:solidFill>
                  <a:schemeClr val="tx1"/>
                </a:solidFill>
                <a:ea typeface="ＭＳ Ｐゴシック" panose="020B0600070205080204" pitchFamily="34" charset="-128"/>
              </a:rPr>
              <a:t>not</a:t>
            </a:r>
            <a:r>
              <a:rPr lang="en-US" altLang="en-US" sz="2400" dirty="0">
                <a:solidFill>
                  <a:schemeClr val="tx1"/>
                </a:solidFill>
                <a:ea typeface="ＭＳ Ｐゴシック" panose="020B0600070205080204" pitchFamily="34" charset="-128"/>
              </a:rPr>
              <a:t> resistant to outliers. </a:t>
            </a:r>
          </a:p>
          <a:p>
            <a:pPr marL="319088" indent="-319088" eaLnBrk="1" hangingPunct="1">
              <a:defRPr/>
            </a:pPr>
            <a:r>
              <a:rPr lang="en-US" altLang="en-US" sz="2400" i="1" dirty="0">
                <a:solidFill>
                  <a:schemeClr val="tx1"/>
                </a:solidFill>
                <a:ea typeface="ＭＳ Ｐゴシック" panose="020B0600070205080204" pitchFamily="34" charset="-128"/>
              </a:rPr>
              <a:t>s</a:t>
            </a:r>
            <a:r>
              <a:rPr lang="en-US" altLang="en-US" sz="2400" dirty="0">
                <a:solidFill>
                  <a:schemeClr val="tx1"/>
                </a:solidFill>
                <a:ea typeface="ＭＳ Ｐゴシック" panose="020B0600070205080204" pitchFamily="34" charset="-128"/>
              </a:rPr>
              <a:t> has the </a:t>
            </a:r>
            <a:r>
              <a:rPr lang="en-US" altLang="en-US" sz="2400" dirty="0">
                <a:solidFill>
                  <a:srgbClr val="FF0000"/>
                </a:solidFill>
                <a:ea typeface="ＭＳ Ｐゴシック" panose="020B0600070205080204" pitchFamily="34" charset="-128"/>
              </a:rPr>
              <a:t>same units of measurement </a:t>
            </a:r>
            <a:r>
              <a:rPr lang="en-US" altLang="en-US" sz="2400" dirty="0">
                <a:solidFill>
                  <a:schemeClr val="tx1"/>
                </a:solidFill>
                <a:ea typeface="ＭＳ Ｐゴシック" panose="020B0600070205080204" pitchFamily="34" charset="-128"/>
              </a:rPr>
              <a:t>as the original observations. </a:t>
            </a:r>
          </a:p>
          <a:p>
            <a:pPr marL="319088" indent="-319088" eaLnBrk="1" hangingPunct="1">
              <a:defRPr/>
            </a:pPr>
            <a:endParaRPr lang="en-US" altLang="en-US" sz="2400" dirty="0">
              <a:solidFill>
                <a:schemeClr val="tx1"/>
              </a:solidFill>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withEffect">
                                  <p:stCondLst>
                                    <p:cond delay="0"/>
                                  </p:stCondLst>
                                  <p:childTnLst>
                                    <p:set>
                                      <p:cBhvr>
                                        <p:cTn id="6" dur="1" fill="hold">
                                          <p:stCondLst>
                                            <p:cond delay="0"/>
                                          </p:stCondLst>
                                        </p:cTn>
                                        <p:tgtEl>
                                          <p:spTgt spid="84995">
                                            <p:txEl>
                                              <p:pRg st="0" end="0"/>
                                            </p:txEl>
                                          </p:spTgt>
                                        </p:tgtEl>
                                        <p:attrNameLst>
                                          <p:attrName>style.visibility</p:attrName>
                                        </p:attrNameLst>
                                      </p:cBhvr>
                                      <p:to>
                                        <p:strVal val="visible"/>
                                      </p:to>
                                    </p:set>
                                    <p:animEffect transition="in" filter="barn(inVertical)">
                                      <p:cBhvr>
                                        <p:cTn id="7" dur="500"/>
                                        <p:tgtEl>
                                          <p:spTgt spid="849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84995">
                                            <p:txEl>
                                              <p:pRg st="1" end="1"/>
                                            </p:txEl>
                                          </p:spTgt>
                                        </p:tgtEl>
                                        <p:attrNameLst>
                                          <p:attrName>style.visibility</p:attrName>
                                        </p:attrNameLst>
                                      </p:cBhvr>
                                      <p:to>
                                        <p:strVal val="visible"/>
                                      </p:to>
                                    </p:set>
                                    <p:animEffect transition="in" filter="barn(inVertical)">
                                      <p:cBhvr>
                                        <p:cTn id="12" dur="500"/>
                                        <p:tgtEl>
                                          <p:spTgt spid="849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nodeType="clickEffect">
                                  <p:stCondLst>
                                    <p:cond delay="0"/>
                                  </p:stCondLst>
                                  <p:childTnLst>
                                    <p:set>
                                      <p:cBhvr>
                                        <p:cTn id="16" dur="1" fill="hold">
                                          <p:stCondLst>
                                            <p:cond delay="0"/>
                                          </p:stCondLst>
                                        </p:cTn>
                                        <p:tgtEl>
                                          <p:spTgt spid="84995">
                                            <p:txEl>
                                              <p:pRg st="2" end="2"/>
                                            </p:txEl>
                                          </p:spTgt>
                                        </p:tgtEl>
                                        <p:attrNameLst>
                                          <p:attrName>style.visibility</p:attrName>
                                        </p:attrNameLst>
                                      </p:cBhvr>
                                      <p:to>
                                        <p:strVal val="visible"/>
                                      </p:to>
                                    </p:set>
                                    <p:animEffect transition="in" filter="strips(downLeft)">
                                      <p:cBhvr>
                                        <p:cTn id="17" dur="500"/>
                                        <p:tgtEl>
                                          <p:spTgt spid="849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nodeType="clickEffect">
                                  <p:stCondLst>
                                    <p:cond delay="0"/>
                                  </p:stCondLst>
                                  <p:childTnLst>
                                    <p:set>
                                      <p:cBhvr>
                                        <p:cTn id="21" dur="1" fill="hold">
                                          <p:stCondLst>
                                            <p:cond delay="0"/>
                                          </p:stCondLst>
                                        </p:cTn>
                                        <p:tgtEl>
                                          <p:spTgt spid="84995">
                                            <p:txEl>
                                              <p:pRg st="3" end="3"/>
                                            </p:txEl>
                                          </p:spTgt>
                                        </p:tgtEl>
                                        <p:attrNameLst>
                                          <p:attrName>style.visibility</p:attrName>
                                        </p:attrNameLst>
                                      </p:cBhvr>
                                      <p:to>
                                        <p:strVal val="visible"/>
                                      </p:to>
                                    </p:set>
                                    <p:animEffect transition="in" filter="strips(downLeft)">
                                      <p:cBhvr>
                                        <p:cTn id="22" dur="500"/>
                                        <p:tgtEl>
                                          <p:spTgt spid="849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174625" y="155895"/>
            <a:ext cx="7772400" cy="1143000"/>
          </a:xfrm>
        </p:spPr>
        <p:txBody>
          <a:bodyPr/>
          <a:lstStyle/>
          <a:p>
            <a:pPr defTabSz="914400" eaLnBrk="1" hangingPunct="1">
              <a:defRPr/>
            </a:pPr>
            <a:r>
              <a:rPr lang="en-US" dirty="0"/>
              <a:t>Choosing Measures of Center </a:t>
            </a:r>
            <a:br>
              <a:rPr lang="en-US" dirty="0"/>
            </a:br>
            <a:r>
              <a:rPr lang="en-US" dirty="0"/>
              <a:t>and Spread</a:t>
            </a:r>
          </a:p>
        </p:txBody>
      </p:sp>
      <p:sp>
        <p:nvSpPr>
          <p:cNvPr id="7168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1B4CC441-7A29-4F22-9D0F-873F66077181}" type="slidenum">
              <a:rPr lang="en-US" altLang="en-US" sz="1200" smtClean="0">
                <a:solidFill>
                  <a:schemeClr val="accent1"/>
                </a:solidFill>
              </a:rPr>
              <a:pPr>
                <a:lnSpc>
                  <a:spcPct val="80000"/>
                </a:lnSpc>
                <a:spcBef>
                  <a:spcPct val="0"/>
                </a:spcBef>
                <a:buClrTx/>
                <a:buSzTx/>
                <a:buFontTx/>
                <a:buNone/>
              </a:pPr>
              <a:t>45</a:t>
            </a:fld>
            <a:endParaRPr lang="en-US" altLang="en-US" sz="1200">
              <a:solidFill>
                <a:schemeClr val="accent1"/>
              </a:solidFill>
            </a:endParaRPr>
          </a:p>
        </p:txBody>
      </p:sp>
      <p:sp>
        <p:nvSpPr>
          <p:cNvPr id="71683" name="Rectangle 3"/>
          <p:cNvSpPr txBox="1">
            <a:spLocks noChangeArrowheads="1"/>
          </p:cNvSpPr>
          <p:nvPr/>
        </p:nvSpPr>
        <p:spPr bwMode="auto">
          <a:xfrm>
            <a:off x="304800" y="1431153"/>
            <a:ext cx="8534400" cy="134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19088" indent="-319088">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accent2"/>
              </a:buClr>
              <a:buSzPct val="60000"/>
              <a:buFontTx/>
              <a:buNone/>
            </a:pPr>
            <a:r>
              <a:rPr lang="en-US" altLang="en-US" dirty="0">
                <a:solidFill>
                  <a:srgbClr val="000000"/>
                </a:solidFill>
              </a:rPr>
              <a:t>We now have a choice between two descriptions for center and spread:</a:t>
            </a:r>
          </a:p>
          <a:p>
            <a:pPr lvl="1" eaLnBrk="1" hangingPunct="1">
              <a:spcBef>
                <a:spcPct val="40000"/>
              </a:spcBef>
              <a:buClr>
                <a:schemeClr val="accent1"/>
              </a:buClr>
              <a:buSzPct val="60000"/>
              <a:buFont typeface="Wingdings" panose="05000000000000000000" pitchFamily="2" charset="2"/>
              <a:buChar char="ü"/>
            </a:pPr>
            <a:r>
              <a:rPr lang="en-US" altLang="en-US" sz="2000" dirty="0">
                <a:solidFill>
                  <a:srgbClr val="000000"/>
                </a:solidFill>
              </a:rPr>
              <a:t>Mean and standard deviation</a:t>
            </a:r>
          </a:p>
          <a:p>
            <a:pPr lvl="1" eaLnBrk="1" hangingPunct="1">
              <a:spcBef>
                <a:spcPct val="40000"/>
              </a:spcBef>
              <a:buClr>
                <a:schemeClr val="accent1"/>
              </a:buClr>
              <a:buSzPct val="60000"/>
              <a:buFont typeface="Wingdings" panose="05000000000000000000" pitchFamily="2" charset="2"/>
              <a:buChar char="ü"/>
            </a:pPr>
            <a:r>
              <a:rPr lang="en-US" altLang="en-US" sz="2000" dirty="0">
                <a:solidFill>
                  <a:srgbClr val="000000"/>
                </a:solidFill>
              </a:rPr>
              <a:t>Median and interquartile range</a:t>
            </a:r>
          </a:p>
        </p:txBody>
      </p:sp>
      <p:sp>
        <p:nvSpPr>
          <p:cNvPr id="12" name="TextBox 11"/>
          <p:cNvSpPr txBox="1">
            <a:spLocks noChangeArrowheads="1"/>
          </p:cNvSpPr>
          <p:nvPr/>
        </p:nvSpPr>
        <p:spPr bwMode="auto">
          <a:xfrm>
            <a:off x="1042193" y="2790826"/>
            <a:ext cx="7040563" cy="369887"/>
          </a:xfrm>
          <a:prstGeom prst="rect">
            <a:avLst/>
          </a:prstGeom>
          <a:solidFill>
            <a:srgbClr val="C9CCD8"/>
          </a:solidFill>
          <a:ln w="10000">
            <a:solidFill>
              <a:schemeClr val="accent1"/>
            </a:solidFill>
            <a:miter lim="800000"/>
            <a:headEnd/>
            <a:tailEnd/>
          </a:ln>
          <a:effectLst>
            <a:outerShdw blurRad="38100" dist="30000" dir="5400000" rotWithShape="0">
              <a:srgbClr val="808080">
                <a:alpha val="45000"/>
              </a:srgbClr>
            </a:outerShdw>
          </a:effectLst>
        </p:spPr>
        <p:txBody>
          <a:bodyPr>
            <a:spAutoFit/>
          </a:bodyPr>
          <a:lstStyle/>
          <a:p>
            <a:pPr algn="ctr" eaLnBrk="1" fontAlgn="auto" hangingPunct="1">
              <a:spcBef>
                <a:spcPts val="0"/>
              </a:spcBef>
              <a:spcAft>
                <a:spcPts val="0"/>
              </a:spcAft>
              <a:defRPr/>
            </a:pPr>
            <a:r>
              <a:rPr lang="en-US" b="1" dirty="0">
                <a:solidFill>
                  <a:schemeClr val="dk1"/>
                </a:solidFill>
                <a:latin typeface="+mn-lt"/>
                <a:ea typeface="+mn-ea"/>
              </a:rPr>
              <a:t>Choosing Measures of Center and Spread</a:t>
            </a:r>
          </a:p>
        </p:txBody>
      </p:sp>
      <p:sp>
        <p:nvSpPr>
          <p:cNvPr id="11" name="TextBox 10"/>
          <p:cNvSpPr txBox="1">
            <a:spLocks noChangeArrowheads="1"/>
          </p:cNvSpPr>
          <p:nvPr/>
        </p:nvSpPr>
        <p:spPr bwMode="auto">
          <a:xfrm>
            <a:off x="874713" y="3160713"/>
            <a:ext cx="7375525" cy="3323987"/>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spcAft>
                <a:spcPts val="1800"/>
              </a:spcAft>
              <a:buClrTx/>
              <a:buSzTx/>
              <a:buFontTx/>
              <a:buNone/>
              <a:defRPr/>
            </a:pPr>
            <a:r>
              <a:rPr lang="en-US" altLang="en-US" dirty="0">
                <a:solidFill>
                  <a:srgbClr val="000000"/>
                </a:solidFill>
              </a:rPr>
              <a:t>The median and </a:t>
            </a:r>
            <a:r>
              <a:rPr lang="en-US" altLang="en-US" i="1" dirty="0">
                <a:solidFill>
                  <a:srgbClr val="000000"/>
                </a:solidFill>
              </a:rPr>
              <a:t>IQR </a:t>
            </a:r>
            <a:r>
              <a:rPr lang="en-US" altLang="en-US" dirty="0">
                <a:solidFill>
                  <a:srgbClr val="000000"/>
                </a:solidFill>
              </a:rPr>
              <a:t>are usually better than the mean and standard deviation for describing a </a:t>
            </a:r>
            <a:r>
              <a:rPr lang="en-US" altLang="en-US" i="1" dirty="0">
                <a:solidFill>
                  <a:srgbClr val="FF0000"/>
                </a:solidFill>
              </a:rPr>
              <a:t>skewed distribution </a:t>
            </a:r>
            <a:r>
              <a:rPr lang="en-US" altLang="en-US" dirty="0">
                <a:solidFill>
                  <a:srgbClr val="000000"/>
                </a:solidFill>
              </a:rPr>
              <a:t>or a distribution </a:t>
            </a:r>
            <a:r>
              <a:rPr lang="en-US" altLang="en-US" i="1" dirty="0">
                <a:solidFill>
                  <a:srgbClr val="FF0000"/>
                </a:solidFill>
              </a:rPr>
              <a:t>with outliers</a:t>
            </a:r>
            <a:r>
              <a:rPr lang="en-US" altLang="en-US" dirty="0">
                <a:solidFill>
                  <a:srgbClr val="000000"/>
                </a:solidFill>
              </a:rPr>
              <a:t>.</a:t>
            </a:r>
          </a:p>
          <a:p>
            <a:pPr eaLnBrk="1" hangingPunct="1">
              <a:spcBef>
                <a:spcPct val="0"/>
              </a:spcBef>
              <a:spcAft>
                <a:spcPts val="1800"/>
              </a:spcAft>
              <a:buClrTx/>
              <a:buSzTx/>
              <a:buFontTx/>
              <a:buNone/>
              <a:defRPr/>
            </a:pPr>
            <a:r>
              <a:rPr lang="en-US" altLang="en-US" dirty="0">
                <a:solidFill>
                  <a:srgbClr val="000000"/>
                </a:solidFill>
              </a:rPr>
              <a:t>Use mean and standard deviation only for reasonably symmetric distributions that do not</a:t>
            </a:r>
            <a:r>
              <a:rPr lang="en-US" altLang="ja-JP" dirty="0">
                <a:solidFill>
                  <a:srgbClr val="000000"/>
                </a:solidFill>
              </a:rPr>
              <a:t> have outliers.</a:t>
            </a:r>
          </a:p>
          <a:p>
            <a:pPr eaLnBrk="1" hangingPunct="1">
              <a:spcBef>
                <a:spcPct val="0"/>
              </a:spcBef>
              <a:spcAft>
                <a:spcPts val="1800"/>
              </a:spcAft>
              <a:buClrTx/>
              <a:buSzTx/>
              <a:buFontTx/>
              <a:buNone/>
              <a:defRPr/>
            </a:pPr>
            <a:r>
              <a:rPr lang="en-US" altLang="en-US" b="1" dirty="0">
                <a:solidFill>
                  <a:srgbClr val="000000"/>
                </a:solidFill>
              </a:rPr>
              <a:t>NOTE: Numerical summaries do not fully describe the </a:t>
            </a:r>
            <a:r>
              <a:rPr lang="en-US" altLang="en-US" b="1" dirty="0">
                <a:solidFill>
                  <a:srgbClr val="FF0000"/>
                </a:solidFill>
              </a:rPr>
              <a:t>shape </a:t>
            </a:r>
            <a:r>
              <a:rPr lang="en-US" altLang="en-US" b="1" dirty="0">
                <a:solidFill>
                  <a:srgbClr val="000000"/>
                </a:solidFill>
              </a:rPr>
              <a:t>of a distribution. </a:t>
            </a:r>
            <a:r>
              <a:rPr lang="en-US" altLang="en-US" b="1" i="1" dirty="0">
                <a:solidFill>
                  <a:srgbClr val="FF0000"/>
                </a:solidFill>
              </a:rPr>
              <a:t>ALWAYS  PLOT  YOUR  DATA! </a:t>
            </a:r>
            <a:r>
              <a:rPr lang="en-US" altLang="en-US" dirty="0">
                <a:solidFill>
                  <a:schemeClr val="tx1"/>
                </a:solidFill>
              </a:rPr>
              <a:t>The numerical summaries and graphical displays complement one another.</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1">
                                            <p:bg/>
                                          </p:spTgt>
                                        </p:tgtEl>
                                        <p:attrNameLst>
                                          <p:attrName>style.visibility</p:attrName>
                                        </p:attrNameLst>
                                      </p:cBhvr>
                                      <p:to>
                                        <p:strVal val="visible"/>
                                      </p:to>
                                    </p:set>
                                    <p:animEffect transition="in" filter="fade">
                                      <p:cBhvr>
                                        <p:cTn id="11" dur="1000"/>
                                        <p:tgtEl>
                                          <p:spTgt spid="11">
                                            <p:bg/>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fade">
                                      <p:cBhvr>
                                        <p:cTn id="16" dur="1000"/>
                                        <p:tgtEl>
                                          <p:spTgt spid="11">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fade">
                                      <p:cBhvr>
                                        <p:cTn id="21" dur="1000"/>
                                        <p:tgtEl>
                                          <p:spTgt spid="11">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xEl>
                                              <p:pRg st="2" end="2"/>
                                            </p:txEl>
                                          </p:spTgt>
                                        </p:tgtEl>
                                        <p:attrNameLst>
                                          <p:attrName>style.visibility</p:attrName>
                                        </p:attrNameLst>
                                      </p:cBhvr>
                                      <p:to>
                                        <p:strVal val="visible"/>
                                      </p:to>
                                    </p:set>
                                    <p:animEffect transition="in" filter="fade">
                                      <p:cBhvr>
                                        <p:cTn id="26" dur="1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bldLvl="5"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Changing the Unit of Measurement</a:t>
            </a:r>
          </a:p>
        </p:txBody>
      </p:sp>
      <p:sp>
        <p:nvSpPr>
          <p:cNvPr id="7270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603B28D0-F2EA-469A-880B-51F16A1BC51A}" type="slidenum">
              <a:rPr lang="en-US" altLang="en-US" sz="1200" smtClean="0">
                <a:solidFill>
                  <a:schemeClr val="accent1"/>
                </a:solidFill>
              </a:rPr>
              <a:pPr>
                <a:lnSpc>
                  <a:spcPct val="80000"/>
                </a:lnSpc>
                <a:spcBef>
                  <a:spcPct val="0"/>
                </a:spcBef>
                <a:buClrTx/>
                <a:buSzTx/>
                <a:buFontTx/>
                <a:buNone/>
              </a:pPr>
              <a:t>46</a:t>
            </a:fld>
            <a:endParaRPr lang="en-US" altLang="en-US" sz="1200">
              <a:solidFill>
                <a:schemeClr val="accent1"/>
              </a:solidFill>
            </a:endParaRPr>
          </a:p>
        </p:txBody>
      </p:sp>
      <p:sp>
        <p:nvSpPr>
          <p:cNvPr id="1378308" name="Rectangle 4"/>
          <p:cNvSpPr>
            <a:spLocks noGrp="1" noChangeArrowheads="1"/>
          </p:cNvSpPr>
          <p:nvPr>
            <p:ph type="body" idx="4294967295"/>
          </p:nvPr>
        </p:nvSpPr>
        <p:spPr>
          <a:xfrm>
            <a:off x="461962" y="1143000"/>
            <a:ext cx="8220075" cy="4784725"/>
          </a:xfrm>
        </p:spPr>
        <p:txBody>
          <a:bodyPr/>
          <a:lstStyle/>
          <a:p>
            <a:pPr marL="0" indent="0" eaLnBrk="1" hangingPunct="1">
              <a:lnSpc>
                <a:spcPct val="110000"/>
              </a:lnSpc>
              <a:buFont typeface="Wingdings" charset="0"/>
              <a:buNone/>
              <a:defRPr/>
            </a:pPr>
            <a:r>
              <a:rPr lang="en-US" dirty="0">
                <a:solidFill>
                  <a:srgbClr val="000000"/>
                </a:solidFill>
                <a:ea typeface="ＭＳ Ｐゴシック" charset="0"/>
                <a:cs typeface="ＭＳ Ｐゴシック" charset="0"/>
              </a:rPr>
              <a:t>Variables can be recorded in different units of measurement. Most often, one measurement unit is a </a:t>
            </a:r>
            <a:r>
              <a:rPr lang="en-US" b="1" dirty="0">
                <a:solidFill>
                  <a:srgbClr val="800000"/>
                </a:solidFill>
                <a:ea typeface="ＭＳ Ｐゴシック" charset="0"/>
                <a:cs typeface="ＭＳ Ｐゴシック" charset="0"/>
              </a:rPr>
              <a:t>linear transformation</a:t>
            </a:r>
            <a:r>
              <a:rPr lang="en-US" dirty="0">
                <a:solidFill>
                  <a:srgbClr val="800000"/>
                </a:solidFill>
                <a:ea typeface="ＭＳ Ｐゴシック" charset="0"/>
                <a:cs typeface="ＭＳ Ｐゴシック" charset="0"/>
              </a:rPr>
              <a:t> </a:t>
            </a:r>
            <a:r>
              <a:rPr lang="en-US" dirty="0">
                <a:solidFill>
                  <a:srgbClr val="000000"/>
                </a:solidFill>
                <a:ea typeface="ＭＳ Ｐゴシック" charset="0"/>
                <a:cs typeface="ＭＳ Ｐゴシック" charset="0"/>
              </a:rPr>
              <a:t>of another measurement unit: </a:t>
            </a:r>
            <a:r>
              <a:rPr lang="en-US" i="1" dirty="0">
                <a:solidFill>
                  <a:srgbClr val="000000"/>
                </a:solidFill>
                <a:ea typeface="ＭＳ Ｐゴシック" charset="0"/>
                <a:cs typeface="ＭＳ Ｐゴシック" charset="0"/>
              </a:rPr>
              <a:t>x</a:t>
            </a:r>
            <a:r>
              <a:rPr lang="en-US" baseline="-25000" dirty="0">
                <a:solidFill>
                  <a:srgbClr val="000000"/>
                </a:solidFill>
                <a:ea typeface="ＭＳ Ｐゴシック" charset="0"/>
                <a:cs typeface="ＭＳ Ｐゴシック" charset="0"/>
              </a:rPr>
              <a:t>new</a:t>
            </a:r>
            <a:r>
              <a:rPr lang="en-US" dirty="0">
                <a:solidFill>
                  <a:srgbClr val="000000"/>
                </a:solidFill>
                <a:ea typeface="ＭＳ Ｐゴシック" charset="0"/>
                <a:cs typeface="ＭＳ Ｐゴシック" charset="0"/>
              </a:rPr>
              <a:t> = </a:t>
            </a:r>
            <a:r>
              <a:rPr lang="en-US" i="1" dirty="0">
                <a:solidFill>
                  <a:srgbClr val="000000"/>
                </a:solidFill>
                <a:ea typeface="ＭＳ Ｐゴシック" charset="0"/>
                <a:cs typeface="ＭＳ Ｐゴシック" charset="0"/>
              </a:rPr>
              <a:t>a</a:t>
            </a:r>
            <a:r>
              <a:rPr lang="en-US" dirty="0">
                <a:solidFill>
                  <a:srgbClr val="000000"/>
                </a:solidFill>
                <a:ea typeface="ＭＳ Ｐゴシック" charset="0"/>
                <a:cs typeface="ＭＳ Ｐゴシック" charset="0"/>
              </a:rPr>
              <a:t> + </a:t>
            </a:r>
            <a:r>
              <a:rPr lang="en-US" i="1" dirty="0">
                <a:solidFill>
                  <a:srgbClr val="000000"/>
                </a:solidFill>
                <a:ea typeface="ＭＳ Ｐゴシック" charset="0"/>
                <a:cs typeface="ＭＳ Ｐゴシック" charset="0"/>
              </a:rPr>
              <a:t>bx.</a:t>
            </a:r>
            <a:r>
              <a:rPr lang="en-US" dirty="0">
                <a:solidFill>
                  <a:srgbClr val="000000"/>
                </a:solidFill>
                <a:ea typeface="ＭＳ Ｐゴシック" charset="0"/>
                <a:cs typeface="ＭＳ Ｐゴシック" charset="0"/>
              </a:rPr>
              <a:t> </a:t>
            </a:r>
          </a:p>
          <a:p>
            <a:pPr marL="347663" lvl="1" indent="-1588" eaLnBrk="1" hangingPunct="1">
              <a:buFont typeface="Wingdings" charset="0"/>
              <a:buNone/>
              <a:defRPr/>
            </a:pPr>
            <a:endParaRPr lang="en-US" sz="1600" dirty="0">
              <a:solidFill>
                <a:srgbClr val="000000"/>
              </a:solidFill>
              <a:ea typeface="ＭＳ Ｐゴシック" charset="0"/>
            </a:endParaRPr>
          </a:p>
          <a:p>
            <a:pPr marL="0" indent="0" eaLnBrk="1" hangingPunct="1">
              <a:lnSpc>
                <a:spcPct val="110000"/>
              </a:lnSpc>
              <a:buFont typeface="Wingdings" charset="0"/>
              <a:buNone/>
              <a:defRPr/>
            </a:pPr>
            <a:r>
              <a:rPr lang="en-US" dirty="0">
                <a:solidFill>
                  <a:srgbClr val="000000"/>
                </a:solidFill>
                <a:ea typeface="ＭＳ Ｐゴシック" charset="0"/>
                <a:cs typeface="ＭＳ Ｐゴシック" charset="0"/>
              </a:rPr>
              <a:t>Linear transformations do not change the </a:t>
            </a:r>
            <a:r>
              <a:rPr lang="en-US" dirty="0">
                <a:solidFill>
                  <a:srgbClr val="FF0000"/>
                </a:solidFill>
                <a:ea typeface="ＭＳ Ｐゴシック" charset="0"/>
                <a:cs typeface="ＭＳ Ｐゴシック" charset="0"/>
              </a:rPr>
              <a:t>basic </a:t>
            </a:r>
            <a:r>
              <a:rPr lang="en-US" u="sng" dirty="0">
                <a:solidFill>
                  <a:srgbClr val="FF0000"/>
                </a:solidFill>
                <a:ea typeface="ＭＳ Ｐゴシック" charset="0"/>
                <a:cs typeface="ＭＳ Ｐゴシック" charset="0"/>
              </a:rPr>
              <a:t>shape</a:t>
            </a:r>
            <a:r>
              <a:rPr lang="en-US" dirty="0">
                <a:solidFill>
                  <a:srgbClr val="FF0000"/>
                </a:solidFill>
                <a:ea typeface="ＭＳ Ｐゴシック" charset="0"/>
                <a:cs typeface="ＭＳ Ｐゴシック" charset="0"/>
              </a:rPr>
              <a:t> </a:t>
            </a:r>
            <a:r>
              <a:rPr lang="en-US" dirty="0">
                <a:solidFill>
                  <a:srgbClr val="000000"/>
                </a:solidFill>
                <a:ea typeface="ＭＳ Ｐゴシック" charset="0"/>
                <a:cs typeface="ＭＳ Ｐゴシック" charset="0"/>
              </a:rPr>
              <a:t>of a distribution (skew, symmetry, multimodal). But </a:t>
            </a:r>
            <a:r>
              <a:rPr lang="en-US" dirty="0">
                <a:solidFill>
                  <a:srgbClr val="FF0000"/>
                </a:solidFill>
                <a:ea typeface="ＭＳ Ｐゴシック" charset="0"/>
                <a:cs typeface="ＭＳ Ｐゴシック" charset="0"/>
              </a:rPr>
              <a:t>they do change the measures of </a:t>
            </a:r>
            <a:r>
              <a:rPr lang="en-US" u="sng" dirty="0">
                <a:solidFill>
                  <a:srgbClr val="FF0000"/>
                </a:solidFill>
                <a:ea typeface="ＭＳ Ｐゴシック" charset="0"/>
                <a:cs typeface="ＭＳ Ｐゴシック" charset="0"/>
              </a:rPr>
              <a:t>center</a:t>
            </a:r>
            <a:r>
              <a:rPr lang="en-US" dirty="0">
                <a:solidFill>
                  <a:srgbClr val="FF0000"/>
                </a:solidFill>
                <a:ea typeface="ＭＳ Ｐゴシック" charset="0"/>
                <a:cs typeface="ＭＳ Ｐゴシック" charset="0"/>
              </a:rPr>
              <a:t> and </a:t>
            </a:r>
            <a:r>
              <a:rPr lang="en-US" u="sng" dirty="0">
                <a:solidFill>
                  <a:srgbClr val="FF0000"/>
                </a:solidFill>
                <a:ea typeface="ＭＳ Ｐゴシック" charset="0"/>
                <a:cs typeface="ＭＳ Ｐゴシック" charset="0"/>
              </a:rPr>
              <a:t>spread</a:t>
            </a:r>
            <a:r>
              <a:rPr lang="en-US" dirty="0">
                <a:solidFill>
                  <a:srgbClr val="FF0000"/>
                </a:solidFill>
                <a:ea typeface="ＭＳ Ｐゴシック" charset="0"/>
                <a:cs typeface="ＭＳ Ｐゴシック" charset="0"/>
              </a:rPr>
              <a:t>.</a:t>
            </a:r>
          </a:p>
          <a:p>
            <a:pPr marL="530352" lvl="1" indent="-274320" eaLnBrk="1" hangingPunct="1">
              <a:lnSpc>
                <a:spcPct val="110000"/>
              </a:lnSpc>
              <a:spcBef>
                <a:spcPct val="50000"/>
              </a:spcBef>
              <a:buClr>
                <a:schemeClr val="accent1"/>
              </a:buClr>
              <a:buFont typeface="Wingdings 2" charset="0"/>
              <a:buChar char="¡"/>
              <a:defRPr/>
            </a:pPr>
            <a:r>
              <a:rPr lang="en-US" sz="2000" dirty="0">
                <a:solidFill>
                  <a:srgbClr val="000000"/>
                </a:solidFill>
                <a:ea typeface="ＭＳ Ｐゴシック" charset="0"/>
              </a:rPr>
              <a:t>Multiplying each observation by a positive number </a:t>
            </a:r>
            <a:r>
              <a:rPr lang="en-US" sz="2000" i="1" dirty="0">
                <a:solidFill>
                  <a:srgbClr val="000000"/>
                </a:solidFill>
                <a:ea typeface="ＭＳ Ｐゴシック" charset="0"/>
              </a:rPr>
              <a:t>b </a:t>
            </a:r>
            <a:r>
              <a:rPr lang="en-US" sz="2000" dirty="0">
                <a:solidFill>
                  <a:srgbClr val="000000"/>
                </a:solidFill>
                <a:ea typeface="ＭＳ Ｐゴシック" charset="0"/>
              </a:rPr>
              <a:t>multiplies both measures of center (mean, median) and spread (IQR, </a:t>
            </a:r>
            <a:r>
              <a:rPr lang="en-US" sz="2000" i="1" dirty="0">
                <a:solidFill>
                  <a:srgbClr val="000000"/>
                </a:solidFill>
                <a:ea typeface="ＭＳ Ｐゴシック" charset="0"/>
              </a:rPr>
              <a:t>s</a:t>
            </a:r>
            <a:r>
              <a:rPr lang="en-US" sz="2000" dirty="0">
                <a:solidFill>
                  <a:srgbClr val="000000"/>
                </a:solidFill>
                <a:ea typeface="ＭＳ Ｐゴシック" charset="0"/>
              </a:rPr>
              <a:t>) by </a:t>
            </a:r>
            <a:r>
              <a:rPr lang="en-US" sz="2000" i="1" dirty="0">
                <a:solidFill>
                  <a:srgbClr val="000000"/>
                </a:solidFill>
                <a:ea typeface="ＭＳ Ｐゴシック" charset="0"/>
              </a:rPr>
              <a:t>b</a:t>
            </a:r>
            <a:r>
              <a:rPr lang="en-US" sz="2000" dirty="0">
                <a:solidFill>
                  <a:srgbClr val="000000"/>
                </a:solidFill>
                <a:ea typeface="ＭＳ Ｐゴシック" charset="0"/>
              </a:rPr>
              <a:t>.</a:t>
            </a:r>
          </a:p>
          <a:p>
            <a:pPr marL="530352" lvl="1" indent="-274320" eaLnBrk="1" hangingPunct="1">
              <a:lnSpc>
                <a:spcPct val="110000"/>
              </a:lnSpc>
              <a:spcBef>
                <a:spcPct val="50000"/>
              </a:spcBef>
              <a:buClr>
                <a:schemeClr val="accent1"/>
              </a:buClr>
              <a:buFont typeface="Wingdings 2" charset="0"/>
              <a:buChar char="¡"/>
              <a:defRPr/>
            </a:pPr>
            <a:r>
              <a:rPr lang="en-US" sz="2000" dirty="0">
                <a:solidFill>
                  <a:srgbClr val="FF0000"/>
                </a:solidFill>
                <a:ea typeface="ＭＳ Ｐゴシック" charset="0"/>
              </a:rPr>
              <a:t>Adding the same number </a:t>
            </a:r>
            <a:r>
              <a:rPr lang="en-US" sz="2000" i="1" dirty="0">
                <a:solidFill>
                  <a:srgbClr val="FF0000"/>
                </a:solidFill>
                <a:ea typeface="ＭＳ Ｐゴシック" charset="0"/>
              </a:rPr>
              <a:t>a </a:t>
            </a:r>
            <a:r>
              <a:rPr lang="en-US" sz="2000" dirty="0">
                <a:solidFill>
                  <a:srgbClr val="FF0000"/>
                </a:solidFill>
                <a:ea typeface="ＭＳ Ｐゴシック" charset="0"/>
              </a:rPr>
              <a:t>(positive or negative) to each observation adds </a:t>
            </a:r>
            <a:r>
              <a:rPr lang="en-US" sz="2000" i="1" dirty="0">
                <a:solidFill>
                  <a:srgbClr val="FF0000"/>
                </a:solidFill>
                <a:ea typeface="ＭＳ Ｐゴシック" charset="0"/>
              </a:rPr>
              <a:t>a </a:t>
            </a:r>
            <a:r>
              <a:rPr lang="en-US" sz="2000" dirty="0">
                <a:solidFill>
                  <a:srgbClr val="FF0000"/>
                </a:solidFill>
                <a:ea typeface="ＭＳ Ｐゴシック" charset="0"/>
              </a:rPr>
              <a:t>to measures of center and to quartiles, but it does not change measures of spread (IQR, </a:t>
            </a:r>
            <a:r>
              <a:rPr lang="en-US" sz="2000" i="1" dirty="0">
                <a:solidFill>
                  <a:srgbClr val="FF0000"/>
                </a:solidFill>
                <a:ea typeface="ＭＳ Ｐゴシック" charset="0"/>
              </a:rPr>
              <a:t>s</a:t>
            </a:r>
            <a:r>
              <a:rPr lang="en-US" sz="2000" dirty="0">
                <a:solidFill>
                  <a:srgbClr val="FF0000"/>
                </a:solidFill>
                <a:ea typeface="ＭＳ Ｐゴシック"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8308">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8308">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830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8308" grpId="0" build="p" bldLvl="2"/>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2"/>
          <p:cNvSpPr>
            <a:spLocks noGrp="1"/>
          </p:cNvSpPr>
          <p:nvPr>
            <p:ph type="title"/>
          </p:nvPr>
        </p:nvSpPr>
        <p:spPr>
          <a:xfrm>
            <a:off x="457200" y="914399"/>
            <a:ext cx="6508750" cy="1210181"/>
          </a:xfrm>
        </p:spPr>
        <p:txBody>
          <a:bodyPr anchor="t"/>
          <a:lstStyle/>
          <a:p>
            <a:pPr eaLnBrk="1" hangingPunct="1"/>
            <a:r>
              <a:rPr lang="en-US" altLang="en-US" b="1" dirty="0">
                <a:ea typeface="ＭＳ Ｐゴシック" panose="020B0600070205080204" pitchFamily="34" charset="-128"/>
              </a:rPr>
              <a:t>1.4 Density Curves and Normal Distributions</a:t>
            </a:r>
          </a:p>
        </p:txBody>
      </p:sp>
      <p:sp>
        <p:nvSpPr>
          <p:cNvPr id="74755" name="Text Placeholder 3"/>
          <p:cNvSpPr>
            <a:spLocks noGrp="1"/>
          </p:cNvSpPr>
          <p:nvPr>
            <p:ph idx="1"/>
          </p:nvPr>
        </p:nvSpPr>
        <p:spPr>
          <a:xfrm>
            <a:off x="457200" y="2209800"/>
            <a:ext cx="6508750" cy="4146550"/>
          </a:xfrm>
        </p:spPr>
        <p:txBody>
          <a:bodyPr/>
          <a:lstStyle/>
          <a:p>
            <a:pPr eaLnBrk="1" hangingPunct="1"/>
            <a:r>
              <a:rPr lang="en-US" altLang="en-US" dirty="0">
                <a:solidFill>
                  <a:srgbClr val="073779"/>
                </a:solidFill>
                <a:ea typeface="ＭＳ Ｐゴシック" panose="020B0600070205080204" pitchFamily="34" charset="-128"/>
              </a:rPr>
              <a:t>Density curves </a:t>
            </a:r>
          </a:p>
          <a:p>
            <a:pPr eaLnBrk="1" hangingPunct="1"/>
            <a:r>
              <a:rPr lang="en-US" altLang="en-US" dirty="0">
                <a:solidFill>
                  <a:srgbClr val="073779"/>
                </a:solidFill>
                <a:ea typeface="ＭＳ Ｐゴシック" panose="020B0600070205080204" pitchFamily="34" charset="-128"/>
              </a:rPr>
              <a:t>Measuring center and spread for density curves</a:t>
            </a:r>
          </a:p>
          <a:p>
            <a:pPr eaLnBrk="1" hangingPunct="1"/>
            <a:r>
              <a:rPr lang="en-US" altLang="en-US" dirty="0">
                <a:solidFill>
                  <a:srgbClr val="073779"/>
                </a:solidFill>
                <a:ea typeface="ＭＳ Ｐゴシック" panose="020B0600070205080204" pitchFamily="34" charset="-128"/>
              </a:rPr>
              <a:t>Normal distributions</a:t>
            </a:r>
          </a:p>
          <a:p>
            <a:pPr eaLnBrk="1" hangingPunct="1"/>
            <a:r>
              <a:rPr lang="en-US" altLang="en-US" dirty="0">
                <a:solidFill>
                  <a:srgbClr val="073779"/>
                </a:solidFill>
                <a:ea typeface="ＭＳ Ｐゴシック" panose="020B0600070205080204" pitchFamily="34" charset="-128"/>
              </a:rPr>
              <a:t>The 68-95-99.7 rule</a:t>
            </a:r>
          </a:p>
          <a:p>
            <a:pPr eaLnBrk="1" hangingPunct="1"/>
            <a:r>
              <a:rPr lang="en-US" altLang="en-US" dirty="0">
                <a:solidFill>
                  <a:srgbClr val="073779"/>
                </a:solidFill>
                <a:ea typeface="ＭＳ Ｐゴシック" panose="020B0600070205080204" pitchFamily="34" charset="-128"/>
              </a:rPr>
              <a:t>Standardizing observations</a:t>
            </a:r>
          </a:p>
          <a:p>
            <a:pPr eaLnBrk="1" hangingPunct="1"/>
            <a:r>
              <a:rPr lang="en-US" altLang="en-US" dirty="0">
                <a:solidFill>
                  <a:srgbClr val="073779"/>
                </a:solidFill>
                <a:ea typeface="ＭＳ Ｐゴシック" panose="020B0600070205080204" pitchFamily="34" charset="-128"/>
              </a:rPr>
              <a:t>Using the standard normal table </a:t>
            </a:r>
          </a:p>
          <a:p>
            <a:pPr eaLnBrk="1" hangingPunct="1"/>
            <a:r>
              <a:rPr lang="en-US" altLang="en-US" dirty="0">
                <a:solidFill>
                  <a:srgbClr val="073779"/>
                </a:solidFill>
                <a:ea typeface="ＭＳ Ｐゴシック" panose="020B0600070205080204" pitchFamily="34" charset="-128"/>
              </a:rPr>
              <a:t>Inverse normal calculations</a:t>
            </a:r>
          </a:p>
          <a:p>
            <a:pPr eaLnBrk="1" hangingPunct="1"/>
            <a:r>
              <a:rPr lang="en-US" altLang="en-US" dirty="0">
                <a:solidFill>
                  <a:srgbClr val="073779"/>
                </a:solidFill>
                <a:ea typeface="ＭＳ Ｐゴシック" panose="020B0600070205080204" pitchFamily="34" charset="-128"/>
              </a:rPr>
              <a:t>Normal </a:t>
            </a:r>
            <a:r>
              <a:rPr lang="en-US" altLang="en-US" dirty="0" err="1">
                <a:solidFill>
                  <a:srgbClr val="073779"/>
                </a:solidFill>
                <a:ea typeface="ＭＳ Ｐゴシック" panose="020B0600070205080204" pitchFamily="34" charset="-128"/>
              </a:rPr>
              <a:t>quantile</a:t>
            </a:r>
            <a:r>
              <a:rPr lang="en-US" altLang="en-US" dirty="0">
                <a:solidFill>
                  <a:srgbClr val="073779"/>
                </a:solidFill>
                <a:ea typeface="ＭＳ Ｐゴシック" panose="020B0600070205080204" pitchFamily="34" charset="-128"/>
              </a:rPr>
              <a:t> plots</a:t>
            </a:r>
          </a:p>
        </p:txBody>
      </p:sp>
      <p:sp>
        <p:nvSpPr>
          <p:cNvPr id="74756" name="Slide Number Placeholder 8"/>
          <p:cNvSpPr>
            <a:spLocks noGrp="1"/>
          </p:cNvSpPr>
          <p:nvPr>
            <p:ph type="sldNum" sz="quarter" idx="10"/>
          </p:nvPr>
        </p:nvSpPr>
        <p:spPr bwMode="auto">
          <a:xfrm>
            <a:off x="8509000" y="6356350"/>
            <a:ext cx="508000" cy="38658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5618706E-F3C6-44BD-B9BD-2436DB49CFA2}" type="slidenum">
              <a:rPr lang="en-US" altLang="en-US" sz="1400" smtClean="0">
                <a:solidFill>
                  <a:schemeClr val="accent1"/>
                </a:solidFill>
              </a:rPr>
              <a:pPr>
                <a:spcBef>
                  <a:spcPct val="0"/>
                </a:spcBef>
                <a:buClrTx/>
                <a:buSzTx/>
                <a:buFontTx/>
                <a:buNone/>
              </a:pPr>
              <a:t>47</a:t>
            </a:fld>
            <a:endParaRPr lang="en-US" altLang="en-US" sz="1400">
              <a:solidFill>
                <a:schemeClr val="accent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9" name="Rectangle 2"/>
          <p:cNvSpPr>
            <a:spLocks noGrp="1" noChangeArrowheads="1"/>
          </p:cNvSpPr>
          <p:nvPr>
            <p:ph type="title"/>
          </p:nvPr>
        </p:nvSpPr>
        <p:spPr/>
        <p:txBody>
          <a:bodyPr/>
          <a:lstStyle/>
          <a:p>
            <a:pPr eaLnBrk="1" hangingPunct="1"/>
            <a:r>
              <a:rPr lang="en-US" altLang="en-US">
                <a:ea typeface="ＭＳ Ｐゴシック" panose="020B0600070205080204" pitchFamily="34" charset="-128"/>
              </a:rPr>
              <a:t>Exploring Quantitative Data</a:t>
            </a:r>
          </a:p>
        </p:txBody>
      </p:sp>
      <p:sp>
        <p:nvSpPr>
          <p:cNvPr id="7578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2587F6F0-3A07-4068-852C-25AC6888FA4C}" type="slidenum">
              <a:rPr lang="en-US" altLang="en-US" sz="1200" smtClean="0">
                <a:solidFill>
                  <a:schemeClr val="accent1"/>
                </a:solidFill>
              </a:rPr>
              <a:pPr>
                <a:lnSpc>
                  <a:spcPct val="80000"/>
                </a:lnSpc>
                <a:spcBef>
                  <a:spcPct val="0"/>
                </a:spcBef>
                <a:buClrTx/>
                <a:buSzTx/>
                <a:buFontTx/>
                <a:buNone/>
              </a:pPr>
              <a:t>48</a:t>
            </a:fld>
            <a:endParaRPr lang="en-US" altLang="en-US" sz="1200">
              <a:solidFill>
                <a:schemeClr val="accent1"/>
              </a:solidFill>
            </a:endParaRPr>
          </a:p>
        </p:txBody>
      </p:sp>
      <p:sp>
        <p:nvSpPr>
          <p:cNvPr id="75778" name="Rectangle 3"/>
          <p:cNvSpPr txBox="1">
            <a:spLocks noChangeArrowheads="1"/>
          </p:cNvSpPr>
          <p:nvPr/>
        </p:nvSpPr>
        <p:spPr bwMode="auto">
          <a:xfrm>
            <a:off x="367313" y="1271588"/>
            <a:ext cx="8412163" cy="1057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914400" eaLnBrk="1" hangingPunct="1">
              <a:spcBef>
                <a:spcPts val="700"/>
              </a:spcBef>
              <a:buClr>
                <a:schemeClr val="accent2"/>
              </a:buClr>
              <a:buSzPct val="60000"/>
              <a:buFont typeface="Monotype Sorts" charset="2"/>
              <a:buNone/>
            </a:pPr>
            <a:r>
              <a:rPr lang="en-US" altLang="en-US" dirty="0">
                <a:solidFill>
                  <a:schemeClr val="tx1"/>
                </a:solidFill>
              </a:rPr>
              <a:t>We now have a kit of graphical and numerical tools for describing distributions. We also have a strategy for exploring data on a single quantitative variable. Now we’ll add a </a:t>
            </a:r>
            <a:r>
              <a:rPr lang="en-US" altLang="en-US" dirty="0">
                <a:solidFill>
                  <a:schemeClr val="accent1"/>
                </a:solidFill>
              </a:rPr>
              <a:t>fourth</a:t>
            </a:r>
            <a:r>
              <a:rPr lang="en-US" altLang="en-US" dirty="0">
                <a:solidFill>
                  <a:schemeClr val="tx1"/>
                </a:solidFill>
              </a:rPr>
              <a:t> step to the strategy.</a:t>
            </a:r>
          </a:p>
        </p:txBody>
      </p:sp>
      <p:sp>
        <p:nvSpPr>
          <p:cNvPr id="10" name="TextBox 9"/>
          <p:cNvSpPr txBox="1">
            <a:spLocks noChangeArrowheads="1"/>
          </p:cNvSpPr>
          <p:nvPr/>
        </p:nvSpPr>
        <p:spPr bwMode="auto">
          <a:xfrm>
            <a:off x="1051718" y="2590800"/>
            <a:ext cx="7040563" cy="368300"/>
          </a:xfrm>
          <a:prstGeom prst="rect">
            <a:avLst/>
          </a:prstGeom>
          <a:solidFill>
            <a:srgbClr val="C9CCD8"/>
          </a:solidFill>
          <a:ln w="10000">
            <a:solidFill>
              <a:schemeClr val="accent1"/>
            </a:solidFill>
            <a:miter lim="800000"/>
            <a:headEnd/>
            <a:tailEnd/>
          </a:ln>
          <a:effectLst>
            <a:outerShdw blurRad="38100" dist="30000" dir="5400000" rotWithShape="0">
              <a:srgbClr val="808080">
                <a:alpha val="45000"/>
              </a:srgbClr>
            </a:outerShdw>
          </a:effectLst>
        </p:spPr>
        <p:txBody>
          <a:bodyPr>
            <a:spAutoFit/>
          </a:bodyPr>
          <a:lstStyle/>
          <a:p>
            <a:pPr algn="ctr" eaLnBrk="1" fontAlgn="auto" hangingPunct="1">
              <a:spcBef>
                <a:spcPts val="0"/>
              </a:spcBef>
              <a:spcAft>
                <a:spcPts val="0"/>
              </a:spcAft>
              <a:defRPr/>
            </a:pPr>
            <a:r>
              <a:rPr lang="en-US" b="1" dirty="0">
                <a:solidFill>
                  <a:schemeClr val="dk1"/>
                </a:solidFill>
                <a:latin typeface="+mn-lt"/>
                <a:ea typeface="+mn-ea"/>
              </a:rPr>
              <a:t>Exploring Quantitative Data	</a:t>
            </a:r>
          </a:p>
        </p:txBody>
      </p:sp>
      <p:sp>
        <p:nvSpPr>
          <p:cNvPr id="9" name="TextBox 8"/>
          <p:cNvSpPr txBox="1">
            <a:spLocks noChangeArrowheads="1"/>
          </p:cNvSpPr>
          <p:nvPr/>
        </p:nvSpPr>
        <p:spPr bwMode="auto">
          <a:xfrm>
            <a:off x="884238" y="2959100"/>
            <a:ext cx="7375525" cy="2554545"/>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marL="457200" indent="-457200">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AutoNum type="arabicPeriod"/>
              <a:defRPr/>
            </a:pPr>
            <a:r>
              <a:rPr lang="en-US" altLang="en-US" dirty="0">
                <a:solidFill>
                  <a:srgbClr val="000000"/>
                </a:solidFill>
              </a:rPr>
              <a:t>Always plot your data: make a graph.</a:t>
            </a:r>
          </a:p>
          <a:p>
            <a:pPr eaLnBrk="1" hangingPunct="1">
              <a:spcBef>
                <a:spcPct val="0"/>
              </a:spcBef>
              <a:buClrTx/>
              <a:buSzTx/>
              <a:buFontTx/>
              <a:buAutoNum type="arabicPeriod"/>
              <a:defRPr/>
            </a:pPr>
            <a:r>
              <a:rPr lang="en-US" altLang="en-US" dirty="0">
                <a:solidFill>
                  <a:srgbClr val="000000"/>
                </a:solidFill>
              </a:rPr>
              <a:t>Look for the overall pattern (shape, center, and spread) and for striking departures such as outliers.</a:t>
            </a:r>
          </a:p>
          <a:p>
            <a:pPr eaLnBrk="1" hangingPunct="1">
              <a:spcBef>
                <a:spcPct val="0"/>
              </a:spcBef>
              <a:buClrTx/>
              <a:buSzTx/>
              <a:buFontTx/>
              <a:buAutoNum type="arabicPeriod"/>
              <a:defRPr/>
            </a:pPr>
            <a:r>
              <a:rPr lang="en-US" altLang="en-US" dirty="0">
                <a:solidFill>
                  <a:srgbClr val="000000"/>
                </a:solidFill>
              </a:rPr>
              <a:t>Calculate a numerical summary to briefly describe center and spread.</a:t>
            </a:r>
          </a:p>
          <a:p>
            <a:pPr eaLnBrk="1" hangingPunct="1">
              <a:spcBef>
                <a:spcPct val="0"/>
              </a:spcBef>
              <a:buClrTx/>
              <a:buSzTx/>
              <a:buFontTx/>
              <a:buAutoNum type="arabicPeriod"/>
              <a:defRPr/>
            </a:pPr>
            <a:r>
              <a:rPr lang="en-US" altLang="en-US" dirty="0">
                <a:solidFill>
                  <a:schemeClr val="accent1"/>
                </a:solidFill>
              </a:rPr>
              <a:t>Sometimes, the overall pattern of </a:t>
            </a:r>
            <a:r>
              <a:rPr lang="en-US" altLang="en-US" i="1" dirty="0">
                <a:solidFill>
                  <a:srgbClr val="FF0000"/>
                </a:solidFill>
              </a:rPr>
              <a:t>a large number </a:t>
            </a:r>
            <a:r>
              <a:rPr lang="en-US" altLang="en-US" dirty="0">
                <a:solidFill>
                  <a:schemeClr val="accent1"/>
                </a:solidFill>
              </a:rPr>
              <a:t>of observations is so regular that we can describe it by a </a:t>
            </a:r>
            <a:r>
              <a:rPr lang="en-US" altLang="en-US" i="1" dirty="0">
                <a:solidFill>
                  <a:srgbClr val="FF0000"/>
                </a:solidFill>
              </a:rPr>
              <a:t>smooth curve</a:t>
            </a:r>
            <a:r>
              <a:rPr lang="en-US" altLang="en-US" dirty="0">
                <a:solidFill>
                  <a:schemeClr val="accent1"/>
                </a:solidFill>
              </a:rPr>
              <a: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bg/>
                                          </p:spTgt>
                                        </p:tgtEl>
                                        <p:attrNameLst>
                                          <p:attrName>style.visibility</p:attrName>
                                        </p:attrNameLst>
                                      </p:cBhvr>
                                      <p:to>
                                        <p:strVal val="visible"/>
                                      </p:to>
                                    </p:set>
                                    <p:animEffect transition="in" filter="fade">
                                      <p:cBhvr>
                                        <p:cTn id="10" dur="1000"/>
                                        <p:tgtEl>
                                          <p:spTgt spid="9">
                                            <p:bg/>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1000"/>
                                        <p:tgtEl>
                                          <p:spTgt spid="9">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Effect transition="in" filter="fade">
                                      <p:cBhvr>
                                        <p:cTn id="20" dur="1000"/>
                                        <p:tgtEl>
                                          <p:spTgt spid="9">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animEffect transition="in" filter="fade">
                                      <p:cBhvr>
                                        <p:cTn id="25" dur="1000"/>
                                        <p:tgtEl>
                                          <p:spTgt spid="9">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xEl>
                                              <p:pRg st="3" end="3"/>
                                            </p:txEl>
                                          </p:spTgt>
                                        </p:tgtEl>
                                        <p:attrNameLst>
                                          <p:attrName>style.visibility</p:attrName>
                                        </p:attrNameLst>
                                      </p:cBhvr>
                                      <p:to>
                                        <p:strVal val="visible"/>
                                      </p:to>
                                    </p:set>
                                    <p:animEffect transition="in" filter="fade">
                                      <p:cBhvr>
                                        <p:cTn id="30" dur="10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3" name="Rectangle 2"/>
          <p:cNvSpPr>
            <a:spLocks noGrp="1" noChangeArrowheads="1"/>
          </p:cNvSpPr>
          <p:nvPr>
            <p:ph type="title"/>
          </p:nvPr>
        </p:nvSpPr>
        <p:spPr>
          <a:xfrm>
            <a:off x="174625" y="147582"/>
            <a:ext cx="7772400" cy="774060"/>
          </a:xfrm>
        </p:spPr>
        <p:txBody>
          <a:bodyPr/>
          <a:lstStyle/>
          <a:p>
            <a:pPr eaLnBrk="1" hangingPunct="1"/>
            <a:r>
              <a:rPr lang="en-US" altLang="en-US" dirty="0">
                <a:ea typeface="ＭＳ Ｐゴシック" panose="020B0600070205080204" pitchFamily="34" charset="-128"/>
              </a:rPr>
              <a:t>Density Curves 1</a:t>
            </a:r>
          </a:p>
        </p:txBody>
      </p:sp>
      <p:sp>
        <p:nvSpPr>
          <p:cNvPr id="7680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C29ECF93-FF99-4436-9B4F-06174F731BA1}" type="slidenum">
              <a:rPr lang="en-US" altLang="en-US" sz="1200" smtClean="0">
                <a:solidFill>
                  <a:schemeClr val="accent1"/>
                </a:solidFill>
              </a:rPr>
              <a:pPr>
                <a:lnSpc>
                  <a:spcPct val="80000"/>
                </a:lnSpc>
                <a:spcBef>
                  <a:spcPct val="0"/>
                </a:spcBef>
                <a:buClrTx/>
                <a:buSzTx/>
                <a:buFontTx/>
                <a:buNone/>
              </a:pPr>
              <a:t>49</a:t>
            </a:fld>
            <a:endParaRPr lang="en-US" altLang="en-US" sz="1200">
              <a:solidFill>
                <a:schemeClr val="accent1"/>
              </a:solidFill>
            </a:endParaRPr>
          </a:p>
        </p:txBody>
      </p:sp>
      <p:sp>
        <p:nvSpPr>
          <p:cNvPr id="76805" name="Rectangle 3"/>
          <p:cNvSpPr txBox="1">
            <a:spLocks noChangeArrowheads="1"/>
          </p:cNvSpPr>
          <p:nvPr/>
        </p:nvSpPr>
        <p:spPr bwMode="auto">
          <a:xfrm>
            <a:off x="457200" y="1854200"/>
            <a:ext cx="4572000"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914400" eaLnBrk="1" hangingPunct="1">
              <a:spcBef>
                <a:spcPts val="700"/>
              </a:spcBef>
              <a:buClr>
                <a:schemeClr val="accent2"/>
              </a:buClr>
              <a:buSzPct val="60000"/>
              <a:buFont typeface="Monotype Sorts" charset="2"/>
              <a:buNone/>
            </a:pPr>
            <a:r>
              <a:rPr lang="en-US" altLang="en-US" sz="2400" b="1" u="sng">
                <a:solidFill>
                  <a:schemeClr val="accent1"/>
                </a:solidFill>
              </a:rPr>
              <a:t>Example</a:t>
            </a:r>
            <a:r>
              <a:rPr lang="en-US" altLang="en-US" sz="2400" b="1">
                <a:solidFill>
                  <a:srgbClr val="0C4160"/>
                </a:solidFill>
              </a:rPr>
              <a:t>:</a:t>
            </a:r>
            <a:r>
              <a:rPr lang="en-US" altLang="en-US" sz="2400">
                <a:solidFill>
                  <a:schemeClr val="tx1"/>
                </a:solidFill>
              </a:rPr>
              <a:t> Here is a histogram of vocabulary scores of 947 seventh graders.</a:t>
            </a:r>
          </a:p>
        </p:txBody>
      </p:sp>
      <p:sp>
        <p:nvSpPr>
          <p:cNvPr id="76806" name="Rectangle 1"/>
          <p:cNvSpPr>
            <a:spLocks noChangeArrowheads="1"/>
          </p:cNvSpPr>
          <p:nvPr/>
        </p:nvSpPr>
        <p:spPr bwMode="auto">
          <a:xfrm>
            <a:off x="457200" y="3662363"/>
            <a:ext cx="41656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400">
                <a:solidFill>
                  <a:schemeClr val="tx1"/>
                </a:solidFill>
              </a:rPr>
              <a:t>The smooth curve drawn over the histogram is a </a:t>
            </a:r>
            <a:r>
              <a:rPr lang="en-US" altLang="en-US" sz="2400" b="1">
                <a:solidFill>
                  <a:srgbClr val="800000"/>
                </a:solidFill>
              </a:rPr>
              <a:t>mathematical</a:t>
            </a:r>
            <a:r>
              <a:rPr lang="en-US" altLang="en-US" sz="2400">
                <a:solidFill>
                  <a:srgbClr val="800000"/>
                </a:solidFill>
              </a:rPr>
              <a:t> </a:t>
            </a:r>
            <a:r>
              <a:rPr lang="en-US" altLang="en-US" sz="2400" b="1">
                <a:solidFill>
                  <a:srgbClr val="800000"/>
                </a:solidFill>
              </a:rPr>
              <a:t>model</a:t>
            </a:r>
            <a:r>
              <a:rPr lang="en-US" altLang="en-US" sz="2400">
                <a:solidFill>
                  <a:srgbClr val="800000"/>
                </a:solidFill>
              </a:rPr>
              <a:t> </a:t>
            </a:r>
            <a:r>
              <a:rPr lang="en-US" altLang="en-US" sz="2400">
                <a:solidFill>
                  <a:schemeClr val="tx1"/>
                </a:solidFill>
              </a:rPr>
              <a:t>for the distribution.</a:t>
            </a:r>
          </a:p>
        </p:txBody>
      </p:sp>
      <p:pic>
        <p:nvPicPr>
          <p:cNvPr id="76804" name="Picture 4" descr="The image shows a histogram of vocabulary scores of 947 seventh graders. The horizontal axis shows markings 2, 4, 6, 8, 10 and 12. There is a smooth curve drawn over the histogram for the distribution. It appears to be a normal distribution graph."/>
          <p:cNvPicPr>
            <a:picLocks noGrp="1" noChangeAspect="1" noChangeArrowheads="1"/>
          </p:cNvPicPr>
          <p:nvPr>
            <p:ph sz="half" idx="4294967295"/>
          </p:nvPr>
        </p:nvPicPr>
        <p:blipFill rotWithShape="1">
          <a:blip r:embed="rId2">
            <a:extLst>
              <a:ext uri="{28A0092B-C50C-407E-A947-70E740481C1C}">
                <a14:useLocalDpi xmlns:a14="http://schemas.microsoft.com/office/drawing/2010/main" val="0"/>
              </a:ext>
            </a:extLst>
          </a:blip>
          <a:srcRect l="-34" r="-34"/>
          <a:stretch/>
        </p:blipFill>
        <p:spPr>
          <a:xfrm>
            <a:off x="5218113" y="1643063"/>
            <a:ext cx="3925887" cy="3816350"/>
          </a:xfrm>
        </p:spPr>
      </p:pic>
    </p:spTree>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Density Curves 2</a:t>
            </a:r>
            <a:endParaRPr lang="en-US" dirty="0"/>
          </a:p>
        </p:txBody>
      </p:sp>
      <p:sp>
        <p:nvSpPr>
          <p:cNvPr id="7782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514CB49F-06E6-4C72-8DDE-DF998660787E}" type="slidenum">
              <a:rPr lang="en-US" altLang="en-US" sz="1200" smtClean="0">
                <a:solidFill>
                  <a:schemeClr val="accent1"/>
                </a:solidFill>
              </a:rPr>
              <a:pPr>
                <a:lnSpc>
                  <a:spcPct val="80000"/>
                </a:lnSpc>
                <a:spcBef>
                  <a:spcPct val="0"/>
                </a:spcBef>
                <a:buClrTx/>
                <a:buSzTx/>
                <a:buFontTx/>
                <a:buNone/>
              </a:pPr>
              <a:t>50</a:t>
            </a:fld>
            <a:endParaRPr lang="en-US" altLang="en-US" sz="1200">
              <a:solidFill>
                <a:schemeClr val="accent1"/>
              </a:solidFill>
            </a:endParaRPr>
          </a:p>
        </p:txBody>
      </p:sp>
      <p:pic>
        <p:nvPicPr>
          <p:cNvPr id="3" name="Picture 2" descr="The animation shows the shaded area under the smooth curve to the left of the grade-equivalent vocabulary score &quot;6.0&quot; in the histogram. It mentions &quot;If the scale is adjusted so the total area under the curve is exactly 1, then this curve is called a density curve.&quot; The proportion of the area under the smooth curve to the left of 6.0 is equal to 0.293. However, 0.303 is the area of the shaded bars representing the proportion of scores less than or equal to 6.0 in the histogram.&#10;"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9275" y="451504"/>
            <a:ext cx="638175" cy="276225"/>
          </a:xfrm>
          <a:prstGeom prst="rect">
            <a:avLst/>
          </a:prstGeom>
        </p:spPr>
      </p:pic>
      <p:pic>
        <p:nvPicPr>
          <p:cNvPr id="4" name="Picture 3" descr="To skip animation steps, move to the next slide."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5230" y="402905"/>
            <a:ext cx="638175" cy="276225"/>
          </a:xfrm>
          <a:prstGeom prst="rect">
            <a:avLst/>
          </a:prstGeom>
        </p:spPr>
      </p:pic>
      <p:sp>
        <p:nvSpPr>
          <p:cNvPr id="13" name="Rectangle 12"/>
          <p:cNvSpPr>
            <a:spLocks noChangeArrowheads="1"/>
          </p:cNvSpPr>
          <p:nvPr/>
        </p:nvSpPr>
        <p:spPr bwMode="auto">
          <a:xfrm>
            <a:off x="457200" y="1490008"/>
            <a:ext cx="41148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 typeface="Monotype Sorts" charset="2"/>
              <a:buNone/>
            </a:pPr>
            <a:r>
              <a:rPr lang="en-US" altLang="en-US" dirty="0">
                <a:solidFill>
                  <a:schemeClr val="tx1"/>
                </a:solidFill>
              </a:rPr>
              <a:t>The areas of the </a:t>
            </a:r>
            <a:r>
              <a:rPr lang="en-US" altLang="en-US" dirty="0">
                <a:solidFill>
                  <a:srgbClr val="FF0000"/>
                </a:solidFill>
              </a:rPr>
              <a:t>shaded bars </a:t>
            </a:r>
            <a:r>
              <a:rPr lang="en-US" altLang="en-US" dirty="0">
                <a:solidFill>
                  <a:schemeClr val="tx1"/>
                </a:solidFill>
              </a:rPr>
              <a:t>in this histogram represent the </a:t>
            </a:r>
            <a:r>
              <a:rPr lang="en-US" altLang="en-US" dirty="0">
                <a:solidFill>
                  <a:srgbClr val="FF0000"/>
                </a:solidFill>
              </a:rPr>
              <a:t>proportion</a:t>
            </a:r>
            <a:r>
              <a:rPr lang="en-US" altLang="en-US" dirty="0">
                <a:solidFill>
                  <a:schemeClr val="tx1"/>
                </a:solidFill>
              </a:rPr>
              <a:t> </a:t>
            </a:r>
            <a:r>
              <a:rPr lang="en-US" altLang="en-US" dirty="0">
                <a:solidFill>
                  <a:srgbClr val="FF0000"/>
                </a:solidFill>
              </a:rPr>
              <a:t>of scores </a:t>
            </a:r>
            <a:r>
              <a:rPr lang="en-US" altLang="en-US" dirty="0">
                <a:solidFill>
                  <a:schemeClr val="tx1"/>
                </a:solidFill>
              </a:rPr>
              <a:t>in the observed data that are less than or equal to 6.0. This proportion is equal to </a:t>
            </a:r>
            <a:r>
              <a:rPr lang="en-US" altLang="en-US" dirty="0">
                <a:solidFill>
                  <a:srgbClr val="FF0000"/>
                </a:solidFill>
              </a:rPr>
              <a:t>0.303</a:t>
            </a:r>
            <a:r>
              <a:rPr lang="en-US" altLang="en-US" dirty="0">
                <a:solidFill>
                  <a:schemeClr val="tx1"/>
                </a:solidFill>
              </a:rPr>
              <a:t>.</a:t>
            </a:r>
          </a:p>
        </p:txBody>
      </p:sp>
      <p:sp>
        <p:nvSpPr>
          <p:cNvPr id="14" name="Rectangle 13"/>
          <p:cNvSpPr>
            <a:spLocks noChangeArrowheads="1"/>
          </p:cNvSpPr>
          <p:nvPr/>
        </p:nvSpPr>
        <p:spPr bwMode="auto">
          <a:xfrm>
            <a:off x="457200" y="3429000"/>
            <a:ext cx="41148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 typeface="Monotype Sorts" charset="2"/>
              <a:buNone/>
            </a:pPr>
            <a:r>
              <a:rPr lang="en-US" altLang="en-US" dirty="0">
                <a:solidFill>
                  <a:schemeClr val="tx1"/>
                </a:solidFill>
              </a:rPr>
              <a:t>Now the area under the smooth curve to the left of 6.0 is shaded. </a:t>
            </a:r>
            <a:r>
              <a:rPr lang="en-US" altLang="en-US" i="1" dirty="0">
                <a:solidFill>
                  <a:srgbClr val="FF0000"/>
                </a:solidFill>
              </a:rPr>
              <a:t>If the scale is adjusted so the total area under the curve is exactly 1</a:t>
            </a:r>
            <a:r>
              <a:rPr lang="en-US" altLang="en-US" dirty="0">
                <a:solidFill>
                  <a:schemeClr val="tx1"/>
                </a:solidFill>
              </a:rPr>
              <a:t>, then this curve is called a </a:t>
            </a:r>
            <a:r>
              <a:rPr lang="en-US" altLang="en-US" b="1" dirty="0">
                <a:solidFill>
                  <a:srgbClr val="800000"/>
                </a:solidFill>
              </a:rPr>
              <a:t>density curve</a:t>
            </a:r>
            <a:r>
              <a:rPr lang="en-US" altLang="en-US" dirty="0">
                <a:solidFill>
                  <a:schemeClr val="tx1"/>
                </a:solidFill>
              </a:rPr>
              <a:t>. The </a:t>
            </a:r>
            <a:r>
              <a:rPr lang="en-US" altLang="en-US" dirty="0">
                <a:solidFill>
                  <a:srgbClr val="FF0000"/>
                </a:solidFill>
              </a:rPr>
              <a:t>proportion of the area </a:t>
            </a:r>
            <a:r>
              <a:rPr lang="en-US" altLang="en-US" dirty="0">
                <a:solidFill>
                  <a:schemeClr val="tx1"/>
                </a:solidFill>
              </a:rPr>
              <a:t>to the left of 6.0 is now equal to </a:t>
            </a:r>
            <a:r>
              <a:rPr lang="en-US" altLang="en-US" dirty="0">
                <a:solidFill>
                  <a:srgbClr val="FF0000"/>
                </a:solidFill>
              </a:rPr>
              <a:t>0.293</a:t>
            </a:r>
            <a:r>
              <a:rPr lang="en-US" altLang="en-US" dirty="0">
                <a:solidFill>
                  <a:schemeClr val="tx1"/>
                </a:solidFill>
              </a:rPr>
              <a:t>.</a:t>
            </a:r>
          </a:p>
        </p:txBody>
      </p:sp>
      <p:pic>
        <p:nvPicPr>
          <p:cNvPr id="11" name="Picture 9" descr="already describe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66" r="-866"/>
          <a:stretch/>
        </p:blipFill>
        <p:spPr bwMode="auto">
          <a:xfrm>
            <a:off x="4832465" y="1524644"/>
            <a:ext cx="3931920" cy="3819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already described"/>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85" r="-885"/>
          <a:stretch/>
        </p:blipFill>
        <p:spPr bwMode="auto">
          <a:xfrm>
            <a:off x="4829175" y="1524644"/>
            <a:ext cx="3933825" cy="381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057483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fltVal val="0"/>
                                          </p:val>
                                        </p:tav>
                                        <p:tav tm="100000">
                                          <p:val>
                                            <p:strVal val="#ppt_w"/>
                                          </p:val>
                                        </p:tav>
                                      </p:tavLst>
                                    </p:anim>
                                    <p:anim calcmode="lin" valueType="num">
                                      <p:cBhvr>
                                        <p:cTn id="15" dur="1000" fill="hold"/>
                                        <p:tgtEl>
                                          <p:spTgt spid="14"/>
                                        </p:tgtEl>
                                        <p:attrNameLst>
                                          <p:attrName>ppt_h</p:attrName>
                                        </p:attrNameLst>
                                      </p:cBhvr>
                                      <p:tavLst>
                                        <p:tav tm="0">
                                          <p:val>
                                            <p:fltVal val="0"/>
                                          </p:val>
                                        </p:tav>
                                        <p:tav tm="100000">
                                          <p:val>
                                            <p:strVal val="#ppt_h"/>
                                          </p:val>
                                        </p:tav>
                                      </p:tavLst>
                                    </p:anim>
                                    <p:anim calcmode="lin" valueType="num">
                                      <p:cBhvr>
                                        <p:cTn id="16" dur="1000" fill="hold"/>
                                        <p:tgtEl>
                                          <p:spTgt spid="14"/>
                                        </p:tgtEl>
                                        <p:attrNameLst>
                                          <p:attrName>style.rotation</p:attrName>
                                        </p:attrNameLst>
                                      </p:cBhvr>
                                      <p:tavLst>
                                        <p:tav tm="0">
                                          <p:val>
                                            <p:fltVal val="90"/>
                                          </p:val>
                                        </p:tav>
                                        <p:tav tm="100000">
                                          <p:val>
                                            <p:fltVal val="0"/>
                                          </p:val>
                                        </p:tav>
                                      </p:tavLst>
                                    </p:anim>
                                    <p:animEffect transition="in" filter="fade">
                                      <p:cBhvr>
                                        <p:cTn id="17" dur="1000"/>
                                        <p:tgtEl>
                                          <p:spTgt spid="14"/>
                                        </p:tgtEl>
                                      </p:cBhvr>
                                    </p:animEffect>
                                  </p:childTnLst>
                                </p:cTn>
                              </p:par>
                              <p:par>
                                <p:cTn id="18" presetID="9" presetClass="exit" presetSubtype="0" fill="hold" grpId="0" nodeType="withEffect">
                                  <p:stCondLst>
                                    <p:cond delay="0"/>
                                  </p:stCondLst>
                                  <p:childTnLst>
                                    <p:animEffect transition="out" filter="dissolve">
                                      <p:cBhvr>
                                        <p:cTn id="19" dur="500"/>
                                        <p:tgtEl>
                                          <p:spTgt spid="13"/>
                                        </p:tgtEl>
                                      </p:cBhvr>
                                    </p:animEffect>
                                    <p:set>
                                      <p:cBhvr>
                                        <p:cTn id="20"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Density Curves 3</a:t>
            </a:r>
            <a:endParaRPr lang="en-US" dirty="0"/>
          </a:p>
        </p:txBody>
      </p:sp>
      <p:sp>
        <p:nvSpPr>
          <p:cNvPr id="7885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ABC8900F-A60B-4502-9D20-A76238F8D827}" type="slidenum">
              <a:rPr lang="en-US" altLang="en-US" sz="1200" smtClean="0">
                <a:solidFill>
                  <a:schemeClr val="accent1"/>
                </a:solidFill>
              </a:rPr>
              <a:pPr>
                <a:lnSpc>
                  <a:spcPct val="80000"/>
                </a:lnSpc>
                <a:spcBef>
                  <a:spcPct val="0"/>
                </a:spcBef>
                <a:buClrTx/>
                <a:buSzTx/>
                <a:buFontTx/>
                <a:buNone/>
              </a:pPr>
              <a:t>51</a:t>
            </a:fld>
            <a:endParaRPr lang="en-US" altLang="en-US" sz="1200">
              <a:solidFill>
                <a:schemeClr val="accent1"/>
              </a:solidFill>
            </a:endParaRPr>
          </a:p>
        </p:txBody>
      </p:sp>
      <p:sp>
        <p:nvSpPr>
          <p:cNvPr id="18" name="TextBox 17"/>
          <p:cNvSpPr txBox="1">
            <a:spLocks noChangeArrowheads="1"/>
          </p:cNvSpPr>
          <p:nvPr/>
        </p:nvSpPr>
        <p:spPr bwMode="auto">
          <a:xfrm>
            <a:off x="818356" y="1590675"/>
            <a:ext cx="7507288" cy="3676650"/>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620713" indent="-163513">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defRPr/>
            </a:pPr>
            <a:endParaRPr lang="en-US" altLang="en-US" sz="700" b="1" u="sng" dirty="0">
              <a:solidFill>
                <a:srgbClr val="E81F30"/>
              </a:solidFill>
            </a:endParaRPr>
          </a:p>
          <a:p>
            <a:pPr eaLnBrk="1" hangingPunct="1">
              <a:spcBef>
                <a:spcPct val="0"/>
              </a:spcBef>
              <a:buClrTx/>
              <a:buSzTx/>
              <a:buFontTx/>
              <a:buNone/>
              <a:defRPr/>
            </a:pPr>
            <a:r>
              <a:rPr lang="en-US" altLang="en-US" sz="2400" dirty="0">
                <a:solidFill>
                  <a:schemeClr val="tx1"/>
                </a:solidFill>
              </a:rPr>
              <a:t>A </a:t>
            </a:r>
            <a:r>
              <a:rPr lang="en-US" altLang="en-US" sz="2400" b="1" dirty="0">
                <a:solidFill>
                  <a:srgbClr val="800000"/>
                </a:solidFill>
              </a:rPr>
              <a:t>density curve</a:t>
            </a:r>
            <a:r>
              <a:rPr lang="en-US" altLang="en-US" sz="2400" dirty="0">
                <a:solidFill>
                  <a:srgbClr val="800000"/>
                </a:solidFill>
              </a:rPr>
              <a:t> </a:t>
            </a:r>
            <a:r>
              <a:rPr lang="en-US" altLang="en-US" sz="2400" dirty="0">
                <a:solidFill>
                  <a:schemeClr val="tx1"/>
                </a:solidFill>
              </a:rPr>
              <a:t>is a curve that</a:t>
            </a:r>
          </a:p>
          <a:p>
            <a:pPr eaLnBrk="1" hangingPunct="1">
              <a:spcBef>
                <a:spcPct val="0"/>
              </a:spcBef>
              <a:buClrTx/>
              <a:buSzTx/>
              <a:buFontTx/>
              <a:buNone/>
              <a:defRPr/>
            </a:pPr>
            <a:endParaRPr lang="en-US" altLang="en-US" sz="2400" dirty="0">
              <a:solidFill>
                <a:schemeClr val="tx1"/>
              </a:solidFill>
            </a:endParaRPr>
          </a:p>
          <a:p>
            <a:pPr lvl="1" eaLnBrk="1" hangingPunct="1">
              <a:spcBef>
                <a:spcPct val="0"/>
              </a:spcBef>
              <a:buClr>
                <a:schemeClr val="accent1"/>
              </a:buClr>
              <a:buSzTx/>
              <a:buFont typeface="Wingdings" panose="05000000000000000000" pitchFamily="2" charset="2"/>
              <a:buChar char="§"/>
              <a:defRPr/>
            </a:pPr>
            <a:r>
              <a:rPr lang="en-US" altLang="en-US" sz="2400" dirty="0">
                <a:solidFill>
                  <a:schemeClr val="tx1"/>
                </a:solidFill>
              </a:rPr>
              <a:t> is always </a:t>
            </a:r>
            <a:r>
              <a:rPr lang="en-US" altLang="en-US" sz="2400" dirty="0">
                <a:solidFill>
                  <a:srgbClr val="FF0000"/>
                </a:solidFill>
              </a:rPr>
              <a:t>on or above </a:t>
            </a:r>
            <a:r>
              <a:rPr lang="en-US" altLang="en-US" sz="2400" dirty="0">
                <a:solidFill>
                  <a:schemeClr val="tx1"/>
                </a:solidFill>
              </a:rPr>
              <a:t>the horizontal axis.</a:t>
            </a:r>
          </a:p>
          <a:p>
            <a:pPr lvl="1" eaLnBrk="1" hangingPunct="1">
              <a:spcBef>
                <a:spcPct val="0"/>
              </a:spcBef>
              <a:buClr>
                <a:schemeClr val="accent1"/>
              </a:buClr>
              <a:buSzTx/>
              <a:buFont typeface="Wingdings" panose="05000000000000000000" pitchFamily="2" charset="2"/>
              <a:buChar char="§"/>
              <a:defRPr/>
            </a:pPr>
            <a:r>
              <a:rPr lang="en-US" altLang="en-US" sz="2400" dirty="0">
                <a:solidFill>
                  <a:schemeClr val="tx1"/>
                </a:solidFill>
              </a:rPr>
              <a:t> has an area of </a:t>
            </a:r>
            <a:r>
              <a:rPr lang="en-US" altLang="en-US" sz="2400" dirty="0">
                <a:solidFill>
                  <a:srgbClr val="FF0000"/>
                </a:solidFill>
              </a:rPr>
              <a:t>exactly 1</a:t>
            </a:r>
            <a:r>
              <a:rPr lang="en-US" altLang="en-US" sz="2400" dirty="0">
                <a:solidFill>
                  <a:schemeClr val="tx1"/>
                </a:solidFill>
              </a:rPr>
              <a:t> underneath it.</a:t>
            </a:r>
          </a:p>
          <a:p>
            <a:pPr lvl="1" eaLnBrk="1" hangingPunct="1">
              <a:spcBef>
                <a:spcPct val="0"/>
              </a:spcBef>
              <a:buClrTx/>
              <a:buSzTx/>
              <a:buFont typeface="Arial" panose="020B0604020202020204" pitchFamily="34" charset="0"/>
              <a:buChar char="•"/>
              <a:defRPr/>
            </a:pPr>
            <a:endParaRPr lang="en-US" altLang="en-US" sz="2400" dirty="0">
              <a:solidFill>
                <a:schemeClr val="tx1"/>
              </a:solidFill>
            </a:endParaRPr>
          </a:p>
          <a:p>
            <a:pPr eaLnBrk="1" hangingPunct="1">
              <a:spcBef>
                <a:spcPct val="0"/>
              </a:spcBef>
              <a:buClrTx/>
              <a:buSzTx/>
              <a:buFontTx/>
              <a:buNone/>
              <a:defRPr/>
            </a:pPr>
            <a:r>
              <a:rPr lang="en-US" altLang="en-US" sz="2400" dirty="0">
                <a:solidFill>
                  <a:schemeClr val="tx1"/>
                </a:solidFill>
              </a:rPr>
              <a:t>A density curve describes the overall pattern of a distribution. The area under the curve and above any range of values on the horizontal axis is the proportion of all observations that fall in that range.</a:t>
            </a:r>
          </a:p>
          <a:p>
            <a:pPr eaLnBrk="1" hangingPunct="1">
              <a:spcBef>
                <a:spcPct val="0"/>
              </a:spcBef>
              <a:buClrTx/>
              <a:buSzTx/>
              <a:buFontTx/>
              <a:buNone/>
              <a:defRPr/>
            </a:pPr>
            <a:endParaRPr lang="en-US" altLang="en-US" sz="1000" b="1"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Density Curves 4</a:t>
            </a:r>
            <a:endParaRPr lang="en-US" dirty="0"/>
          </a:p>
        </p:txBody>
      </p:sp>
      <p:sp>
        <p:nvSpPr>
          <p:cNvPr id="79874"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22AAB8BA-98D0-4894-BD60-FD82453FBC8D}" type="slidenum">
              <a:rPr lang="en-US" altLang="en-US" sz="1400" smtClean="0">
                <a:solidFill>
                  <a:schemeClr val="accent1"/>
                </a:solidFill>
              </a:rPr>
              <a:pPr>
                <a:spcBef>
                  <a:spcPct val="0"/>
                </a:spcBef>
                <a:buClrTx/>
                <a:buSzTx/>
                <a:buFontTx/>
                <a:buNone/>
              </a:pPr>
              <a:t>52</a:t>
            </a:fld>
            <a:endParaRPr lang="en-US" altLang="en-US" sz="1400">
              <a:solidFill>
                <a:schemeClr val="accent1"/>
              </a:solidFill>
            </a:endParaRPr>
          </a:p>
        </p:txBody>
      </p:sp>
      <p:sp>
        <p:nvSpPr>
          <p:cNvPr id="79875" name="Rectangle 3"/>
          <p:cNvSpPr>
            <a:spLocks noGrp="1" noChangeArrowheads="1"/>
          </p:cNvSpPr>
          <p:nvPr>
            <p:ph sz="quarter" idx="4294967295"/>
          </p:nvPr>
        </p:nvSpPr>
        <p:spPr>
          <a:xfrm>
            <a:off x="304800" y="1036318"/>
            <a:ext cx="8534400" cy="796925"/>
          </a:xfrm>
        </p:spPr>
        <p:txBody>
          <a:bodyPr/>
          <a:lstStyle/>
          <a:p>
            <a:pPr marL="0" indent="0" eaLnBrk="1" hangingPunct="1">
              <a:buFont typeface="Wingdings 2" panose="05020102010507070707" pitchFamily="18" charset="2"/>
              <a:buNone/>
            </a:pPr>
            <a:r>
              <a:rPr lang="en-US" altLang="en-US" dirty="0">
                <a:solidFill>
                  <a:srgbClr val="000000"/>
                </a:solidFill>
                <a:ea typeface="ＭＳ Ｐゴシック" panose="020B0600070205080204" pitchFamily="34" charset="-128"/>
              </a:rPr>
              <a:t>Our measures of center and spread apply to density curves as well as to actual sets of observations.</a:t>
            </a:r>
          </a:p>
        </p:txBody>
      </p:sp>
      <p:sp>
        <p:nvSpPr>
          <p:cNvPr id="8" name="TextBox 7"/>
          <p:cNvSpPr txBox="1">
            <a:spLocks noChangeArrowheads="1"/>
          </p:cNvSpPr>
          <p:nvPr/>
        </p:nvSpPr>
        <p:spPr bwMode="auto">
          <a:xfrm>
            <a:off x="1063132" y="1919288"/>
            <a:ext cx="7040562" cy="369887"/>
          </a:xfrm>
          <a:prstGeom prst="rect">
            <a:avLst/>
          </a:prstGeom>
          <a:solidFill>
            <a:srgbClr val="C9CCD8"/>
          </a:solidFill>
          <a:ln w="10000">
            <a:solidFill>
              <a:schemeClr val="accent1"/>
            </a:solidFill>
            <a:miter lim="800000"/>
            <a:headEnd/>
            <a:tailEnd/>
          </a:ln>
          <a:effectLst>
            <a:outerShdw blurRad="38100" dist="30000" dir="5400000" rotWithShape="0">
              <a:srgbClr val="808080">
                <a:alpha val="45000"/>
              </a:srgbClr>
            </a:outerShdw>
          </a:effectLst>
        </p:spPr>
        <p:txBody>
          <a:bodyPr>
            <a:spAutoFit/>
          </a:bodyPr>
          <a:lstStyle/>
          <a:p>
            <a:pPr algn="ctr" eaLnBrk="1" fontAlgn="auto" hangingPunct="1">
              <a:spcBef>
                <a:spcPts val="0"/>
              </a:spcBef>
              <a:spcAft>
                <a:spcPts val="0"/>
              </a:spcAft>
              <a:defRPr/>
            </a:pPr>
            <a:r>
              <a:rPr lang="en-US" b="1" dirty="0">
                <a:solidFill>
                  <a:schemeClr val="dk1"/>
                </a:solidFill>
                <a:latin typeface="+mn-lt"/>
                <a:ea typeface="+mn-ea"/>
              </a:rPr>
              <a:t>Distinguishing the Median and Mean of a Density Curve</a:t>
            </a:r>
          </a:p>
        </p:txBody>
      </p:sp>
      <p:sp>
        <p:nvSpPr>
          <p:cNvPr id="7" name="TextBox 6"/>
          <p:cNvSpPr txBox="1">
            <a:spLocks noChangeArrowheads="1"/>
          </p:cNvSpPr>
          <p:nvPr/>
        </p:nvSpPr>
        <p:spPr bwMode="auto">
          <a:xfrm>
            <a:off x="592137" y="2289175"/>
            <a:ext cx="7959725" cy="2032000"/>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nchor="b">
            <a:spAutoFit/>
          </a:bodyPr>
          <a:lstStyle>
            <a:lvl1pPr marL="285750" indent="-2857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buClr>
                <a:schemeClr val="accent1"/>
              </a:buClr>
              <a:buFont typeface="Wingdings" pitchFamily="2" charset="2"/>
              <a:buChar char="§"/>
              <a:defRPr/>
            </a:pPr>
            <a:r>
              <a:rPr lang="en-US" sz="1800" dirty="0">
                <a:solidFill>
                  <a:srgbClr val="000000"/>
                </a:solidFill>
                <a:cs typeface="Arial" pitchFamily="34" charset="0"/>
              </a:rPr>
              <a:t>The </a:t>
            </a:r>
            <a:r>
              <a:rPr lang="en-US" sz="1800" b="1" dirty="0">
                <a:solidFill>
                  <a:srgbClr val="800000"/>
                </a:solidFill>
                <a:cs typeface="Arial" pitchFamily="34" charset="0"/>
              </a:rPr>
              <a:t>median</a:t>
            </a:r>
            <a:r>
              <a:rPr lang="en-US" sz="1800" dirty="0">
                <a:solidFill>
                  <a:srgbClr val="800000"/>
                </a:solidFill>
                <a:cs typeface="Arial" pitchFamily="34" charset="0"/>
              </a:rPr>
              <a:t> </a:t>
            </a:r>
            <a:r>
              <a:rPr lang="en-US" sz="1800" dirty="0">
                <a:solidFill>
                  <a:srgbClr val="000000"/>
                </a:solidFill>
                <a:cs typeface="Arial" pitchFamily="34" charset="0"/>
              </a:rPr>
              <a:t>of a density curve is the </a:t>
            </a:r>
            <a:r>
              <a:rPr lang="en-US" altLang="en-US" sz="1800" dirty="0">
                <a:solidFill>
                  <a:srgbClr val="000000"/>
                </a:solidFill>
                <a:cs typeface="Arial" pitchFamily="34" charset="0"/>
              </a:rPr>
              <a:t>“</a:t>
            </a:r>
            <a:r>
              <a:rPr lang="en-US" sz="1800" dirty="0">
                <a:solidFill>
                  <a:srgbClr val="000000"/>
                </a:solidFill>
                <a:cs typeface="Arial" pitchFamily="34" charset="0"/>
              </a:rPr>
              <a:t>equal-areas</a:t>
            </a:r>
            <a:r>
              <a:rPr lang="en-US" altLang="en-US" sz="1800" dirty="0">
                <a:solidFill>
                  <a:srgbClr val="000000"/>
                </a:solidFill>
                <a:cs typeface="Arial" pitchFamily="34" charset="0"/>
              </a:rPr>
              <a:t>”</a:t>
            </a:r>
            <a:r>
              <a:rPr lang="en-US" sz="1800" dirty="0">
                <a:solidFill>
                  <a:srgbClr val="000000"/>
                </a:solidFill>
                <a:cs typeface="Arial" pitchFamily="34" charset="0"/>
              </a:rPr>
              <a:t> point―the point that divides the area under the curve in half.</a:t>
            </a:r>
          </a:p>
          <a:p>
            <a:pPr eaLnBrk="1" hangingPunct="1">
              <a:buClr>
                <a:schemeClr val="accent1"/>
              </a:buClr>
              <a:buFont typeface="Wingdings" pitchFamily="2" charset="2"/>
              <a:buChar char="§"/>
              <a:defRPr/>
            </a:pPr>
            <a:r>
              <a:rPr lang="en-US" sz="1800" dirty="0">
                <a:solidFill>
                  <a:srgbClr val="000000"/>
                </a:solidFill>
                <a:cs typeface="Arial" pitchFamily="34" charset="0"/>
              </a:rPr>
              <a:t>The </a:t>
            </a:r>
            <a:r>
              <a:rPr lang="en-US" sz="1800" b="1" dirty="0">
                <a:solidFill>
                  <a:srgbClr val="800000"/>
                </a:solidFill>
                <a:cs typeface="Arial" pitchFamily="34" charset="0"/>
              </a:rPr>
              <a:t>mean</a:t>
            </a:r>
            <a:r>
              <a:rPr lang="en-US" sz="1800" dirty="0">
                <a:solidFill>
                  <a:srgbClr val="800000"/>
                </a:solidFill>
                <a:cs typeface="Arial" pitchFamily="34" charset="0"/>
              </a:rPr>
              <a:t> </a:t>
            </a:r>
            <a:r>
              <a:rPr lang="en-US" sz="1800" dirty="0">
                <a:solidFill>
                  <a:srgbClr val="000000"/>
                </a:solidFill>
                <a:cs typeface="Arial" pitchFamily="34" charset="0"/>
              </a:rPr>
              <a:t>of a density curve is the balance point, that is, </a:t>
            </a:r>
            <a:r>
              <a:rPr lang="en-US" sz="1800" dirty="0">
                <a:solidFill>
                  <a:srgbClr val="FF0000"/>
                </a:solidFill>
                <a:cs typeface="Arial" pitchFamily="34" charset="0"/>
              </a:rPr>
              <a:t>the point at which the curve would balance if made of solid material</a:t>
            </a:r>
            <a:r>
              <a:rPr lang="en-US" sz="1800" dirty="0">
                <a:solidFill>
                  <a:srgbClr val="000000"/>
                </a:solidFill>
                <a:cs typeface="Arial" pitchFamily="34" charset="0"/>
              </a:rPr>
              <a:t>.</a:t>
            </a:r>
          </a:p>
          <a:p>
            <a:pPr eaLnBrk="1" hangingPunct="1">
              <a:buClr>
                <a:schemeClr val="accent1"/>
              </a:buClr>
              <a:buFont typeface="Wingdings" pitchFamily="2" charset="2"/>
              <a:buChar char="§"/>
              <a:defRPr/>
            </a:pPr>
            <a:r>
              <a:rPr lang="en-US" sz="1800" dirty="0">
                <a:solidFill>
                  <a:srgbClr val="000000"/>
                </a:solidFill>
                <a:cs typeface="Arial" pitchFamily="34" charset="0"/>
              </a:rPr>
              <a:t>The median and the mean are the same for a symmetric density curve. They both lie at the center of the curve. The mean of a skewed curve is pulled away from the median in the direction of the long tail.</a:t>
            </a:r>
          </a:p>
        </p:txBody>
      </p:sp>
      <p:pic>
        <p:nvPicPr>
          <p:cNvPr id="9" name="Picture 8" descr="The image shows a symmetric distribution graph with the right and the left sides of the graph appearing mirror images of each other. The mean and median of a symmetric distribution are same. The image also shows a left-skewed distribution with the left side of the graph much longer than the right side, which means left side contains half of the observations with larger values. There are two lines appearing in this graph, one for the mean and other for the median. The long right tail pulls the mean to the right."/>
          <p:cNvPicPr>
            <a:picLocks noChangeAspect="1"/>
          </p:cNvPicPr>
          <p:nvPr/>
        </p:nvPicPr>
        <p:blipFill rotWithShape="1">
          <a:blip r:embed="rId2">
            <a:extLst>
              <a:ext uri="{28A0092B-C50C-407E-A947-70E740481C1C}">
                <a14:useLocalDpi xmlns:a14="http://schemas.microsoft.com/office/drawing/2010/main" val="0"/>
              </a:ext>
            </a:extLst>
          </a:blip>
          <a:srcRect l="31" r="39"/>
          <a:stretch/>
        </p:blipFill>
        <p:spPr bwMode="auto">
          <a:xfrm>
            <a:off x="1421327" y="4427538"/>
            <a:ext cx="628547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1000"/>
                                        <p:tgtEl>
                                          <p:spTgt spid="7">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1000"/>
                                        <p:tgtEl>
                                          <p:spTgt spid="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1000"/>
                                        <p:tgtEl>
                                          <p:spTgt spid="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Density Curves 5</a:t>
            </a:r>
            <a:endParaRPr lang="en-US" dirty="0"/>
          </a:p>
        </p:txBody>
      </p:sp>
      <p:sp>
        <p:nvSpPr>
          <p:cNvPr id="8089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1C5FB7D0-D5B7-4E14-8937-30A41248B08F}" type="slidenum">
              <a:rPr lang="en-US" altLang="en-US" sz="1200" smtClean="0">
                <a:solidFill>
                  <a:schemeClr val="accent1"/>
                </a:solidFill>
              </a:rPr>
              <a:pPr>
                <a:lnSpc>
                  <a:spcPct val="80000"/>
                </a:lnSpc>
                <a:spcBef>
                  <a:spcPct val="0"/>
                </a:spcBef>
                <a:buClrTx/>
                <a:buSzTx/>
                <a:buFontTx/>
                <a:buNone/>
              </a:pPr>
              <a:t>53</a:t>
            </a:fld>
            <a:endParaRPr lang="en-US" altLang="en-US" sz="1200">
              <a:solidFill>
                <a:schemeClr val="accent1"/>
              </a:solidFill>
            </a:endParaRPr>
          </a:p>
        </p:txBody>
      </p:sp>
      <mc:AlternateContent xmlns:mc="http://schemas.openxmlformats.org/markup-compatibility/2006" xmlns:a14="http://schemas.microsoft.com/office/drawing/2010/main">
        <mc:Choice Requires="a14">
          <p:sp>
            <p:nvSpPr>
              <p:cNvPr id="80899" name="Rectangle 3"/>
              <p:cNvSpPr txBox="1">
                <a:spLocks noChangeArrowheads="1"/>
              </p:cNvSpPr>
              <p:nvPr/>
            </p:nvSpPr>
            <p:spPr bwMode="auto">
              <a:xfrm>
                <a:off x="614363" y="1890713"/>
                <a:ext cx="7924800" cy="2986087"/>
              </a:xfrm>
              <a:prstGeom prst="rect">
                <a:avLst/>
              </a:prstGeom>
              <a:solidFill>
                <a:srgbClr val="EEEFD6"/>
              </a:solidFill>
              <a:ln>
                <a:noFill/>
              </a:ln>
              <a:extLst>
                <a:ext uri="{91240B29-F687-4F45-9708-019B960494DF}">
                  <a14:hiddenLine w="9525">
                    <a:solidFill>
                      <a:srgbClr val="000000"/>
                    </a:solidFill>
                    <a:miter lim="800000"/>
                    <a:headEnd/>
                    <a:tailEnd/>
                  </a14:hiddenLine>
                </a:ext>
              </a:extLst>
            </p:spPr>
            <p:txBody>
              <a:bodyPr/>
              <a:lstStyle>
                <a:lvl1pPr marL="319088" indent="-319088">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50000"/>
                  </a:spcBef>
                  <a:buFont typeface="Wingdings" panose="05000000000000000000" pitchFamily="2" charset="2"/>
                  <a:buChar char="§"/>
                </a:pPr>
                <a:r>
                  <a:rPr lang="en-US" altLang="en-US" sz="2400" dirty="0">
                    <a:solidFill>
                      <a:schemeClr val="tx1"/>
                    </a:solidFill>
                  </a:rPr>
                  <a:t>The mean and standard deviation computed from </a:t>
                </a:r>
                <a:r>
                  <a:rPr lang="en-US" altLang="en-US" sz="2400" dirty="0">
                    <a:solidFill>
                      <a:srgbClr val="FF0000"/>
                    </a:solidFill>
                  </a:rPr>
                  <a:t>actual observations </a:t>
                </a:r>
                <a:r>
                  <a:rPr lang="en-US" altLang="en-US" sz="2400" dirty="0">
                    <a:solidFill>
                      <a:schemeClr val="tx1"/>
                    </a:solidFill>
                  </a:rPr>
                  <a:t>(data) are denoted by </a:t>
                </a:r>
                <a14:m>
                  <m:oMath xmlns:m="http://schemas.openxmlformats.org/officeDocument/2006/math">
                    <m:bar>
                      <m:barPr>
                        <m:pos m:val="top"/>
                        <m:ctrlPr>
                          <a:rPr lang="en-US" altLang="en-US" sz="2400" i="1" smtClean="0">
                            <a:solidFill>
                              <a:schemeClr val="tx1"/>
                            </a:solidFill>
                            <a:latin typeface="Cambria Math" panose="02040503050406030204" pitchFamily="18" charset="0"/>
                          </a:rPr>
                        </m:ctrlPr>
                      </m:barPr>
                      <m:e>
                        <m:r>
                          <a:rPr lang="en-US" altLang="en-US" sz="2400" b="0" i="1" smtClean="0">
                            <a:solidFill>
                              <a:schemeClr val="tx1"/>
                            </a:solidFill>
                            <a:latin typeface="Cambria Math"/>
                          </a:rPr>
                          <m:t>𝑥</m:t>
                        </m:r>
                      </m:e>
                    </m:bar>
                  </m:oMath>
                </a14:m>
                <a:r>
                  <a:rPr lang="en-US" altLang="en-US" sz="2400" dirty="0">
                    <a:solidFill>
                      <a:schemeClr val="tx1"/>
                    </a:solidFill>
                  </a:rPr>
                  <a:t> and </a:t>
                </a:r>
                <a:r>
                  <a:rPr lang="en-US" altLang="en-US" sz="2400" i="1" dirty="0">
                    <a:solidFill>
                      <a:schemeClr val="tx1"/>
                    </a:solidFill>
                  </a:rPr>
                  <a:t>s</a:t>
                </a:r>
                <a:r>
                  <a:rPr lang="en-US" altLang="en-US" sz="2400" dirty="0">
                    <a:solidFill>
                      <a:schemeClr val="tx1"/>
                    </a:solidFill>
                  </a:rPr>
                  <a:t>,</a:t>
                </a:r>
                <a:r>
                  <a:rPr lang="en-US" altLang="en-US" sz="2400" i="1" dirty="0">
                    <a:solidFill>
                      <a:schemeClr val="tx1"/>
                    </a:solidFill>
                  </a:rPr>
                  <a:t> </a:t>
                </a:r>
                <a:r>
                  <a:rPr lang="en-US" altLang="en-US" sz="2400" dirty="0">
                    <a:solidFill>
                      <a:schemeClr val="tx1"/>
                    </a:solidFill>
                  </a:rPr>
                  <a:t>respectively.</a:t>
                </a:r>
              </a:p>
              <a:p>
                <a:pPr>
                  <a:spcBef>
                    <a:spcPct val="50000"/>
                  </a:spcBef>
                  <a:buFont typeface="Wingdings" panose="05000000000000000000" pitchFamily="2" charset="2"/>
                  <a:buChar char="§"/>
                </a:pPr>
                <a:r>
                  <a:rPr lang="en-US" altLang="en-US" sz="2400" dirty="0">
                    <a:solidFill>
                      <a:schemeClr val="tx1"/>
                    </a:solidFill>
                  </a:rPr>
                  <a:t>The mean and standard deviation of the actual distribution (</a:t>
                </a:r>
                <a:r>
                  <a:rPr lang="en-US" altLang="en-US" sz="2400" dirty="0">
                    <a:solidFill>
                      <a:srgbClr val="FF0000"/>
                    </a:solidFill>
                  </a:rPr>
                  <a:t>likely not observed</a:t>
                </a:r>
                <a:r>
                  <a:rPr lang="en-US" altLang="en-US" sz="2400" dirty="0">
                    <a:solidFill>
                      <a:schemeClr val="tx1"/>
                    </a:solidFill>
                  </a:rPr>
                  <a:t>) represented by the </a:t>
                </a:r>
                <a:r>
                  <a:rPr lang="en-US" altLang="en-US" sz="2400" dirty="0">
                    <a:solidFill>
                      <a:srgbClr val="FF0000"/>
                    </a:solidFill>
                  </a:rPr>
                  <a:t>density curve </a:t>
                </a:r>
                <a:r>
                  <a:rPr lang="en-US" altLang="en-US" sz="2400" dirty="0">
                    <a:solidFill>
                      <a:schemeClr val="tx1"/>
                    </a:solidFill>
                  </a:rPr>
                  <a:t>are denoted by </a:t>
                </a:r>
                <a:r>
                  <a:rPr lang="en-US" altLang="en-US" sz="2400" i="1" dirty="0">
                    <a:solidFill>
                      <a:schemeClr val="tx1"/>
                    </a:solidFill>
                  </a:rPr>
                  <a:t>µ </a:t>
                </a:r>
                <a:r>
                  <a:rPr lang="en-US" altLang="en-US" sz="2400" dirty="0">
                    <a:solidFill>
                      <a:schemeClr val="tx1"/>
                    </a:solidFill>
                  </a:rPr>
                  <a:t>(</a:t>
                </a:r>
                <a:r>
                  <a:rPr lang="ja-JP" altLang="en-US" sz="2400" dirty="0">
                    <a:solidFill>
                      <a:schemeClr val="tx1"/>
                    </a:solidFill>
                  </a:rPr>
                  <a:t>“</a:t>
                </a:r>
                <a:r>
                  <a:rPr lang="en-US" altLang="ja-JP" sz="2400" dirty="0">
                    <a:solidFill>
                      <a:schemeClr val="tx1"/>
                    </a:solidFill>
                  </a:rPr>
                  <a:t>mu</a:t>
                </a:r>
                <a:r>
                  <a:rPr lang="ja-JP" altLang="en-US" sz="2400" dirty="0">
                    <a:solidFill>
                      <a:schemeClr val="tx1"/>
                    </a:solidFill>
                  </a:rPr>
                  <a:t>”</a:t>
                </a:r>
                <a:r>
                  <a:rPr lang="en-US" altLang="ja-JP" sz="2400" dirty="0">
                    <a:solidFill>
                      <a:schemeClr val="tx1"/>
                    </a:solidFill>
                  </a:rPr>
                  <a:t>) and </a:t>
                </a:r>
                <a:r>
                  <a:rPr lang="en-US" altLang="ja-JP" sz="2400" i="1" dirty="0">
                    <a:solidFill>
                      <a:schemeClr val="tx1"/>
                    </a:solidFill>
                    <a:sym typeface="Symbol" panose="05050102010706020507" pitchFamily="18" charset="2"/>
                  </a:rPr>
                  <a:t> </a:t>
                </a:r>
                <a:r>
                  <a:rPr lang="en-US" altLang="ja-JP" sz="2400" dirty="0">
                    <a:solidFill>
                      <a:schemeClr val="tx1"/>
                    </a:solidFill>
                    <a:sym typeface="Symbol" panose="05050102010706020507" pitchFamily="18" charset="2"/>
                  </a:rPr>
                  <a:t>(</a:t>
                </a:r>
                <a:r>
                  <a:rPr lang="ja-JP" altLang="en-US" sz="2400" dirty="0">
                    <a:solidFill>
                      <a:schemeClr val="tx1"/>
                    </a:solidFill>
                    <a:sym typeface="Symbol" panose="05050102010706020507" pitchFamily="18" charset="2"/>
                  </a:rPr>
                  <a:t>“</a:t>
                </a:r>
                <a:r>
                  <a:rPr lang="en-US" altLang="ja-JP" sz="2400" dirty="0">
                    <a:solidFill>
                      <a:schemeClr val="tx1"/>
                    </a:solidFill>
                    <a:sym typeface="Symbol" panose="05050102010706020507" pitchFamily="18" charset="2"/>
                  </a:rPr>
                  <a:t>sigma</a:t>
                </a:r>
                <a:r>
                  <a:rPr lang="ja-JP" altLang="en-US" sz="2400" dirty="0">
                    <a:solidFill>
                      <a:schemeClr val="tx1"/>
                    </a:solidFill>
                    <a:sym typeface="Symbol" panose="05050102010706020507" pitchFamily="18" charset="2"/>
                  </a:rPr>
                  <a:t>”</a:t>
                </a:r>
                <a:r>
                  <a:rPr lang="en-US" altLang="ja-JP" sz="2400" dirty="0">
                    <a:solidFill>
                      <a:schemeClr val="tx1"/>
                    </a:solidFill>
                    <a:sym typeface="Symbol" panose="05050102010706020507" pitchFamily="18" charset="2"/>
                  </a:rPr>
                  <a:t>)</a:t>
                </a:r>
                <a:r>
                  <a:rPr lang="en-US" altLang="ja-JP" sz="2400" dirty="0">
                    <a:solidFill>
                      <a:schemeClr val="tx1"/>
                    </a:solidFill>
                  </a:rPr>
                  <a:t>,</a:t>
                </a:r>
                <a:r>
                  <a:rPr lang="en-US" altLang="ja-JP" sz="2400" i="1" dirty="0">
                    <a:solidFill>
                      <a:schemeClr val="tx1"/>
                    </a:solidFill>
                  </a:rPr>
                  <a:t> </a:t>
                </a:r>
                <a:r>
                  <a:rPr lang="en-US" altLang="ja-JP" sz="2400" dirty="0">
                    <a:solidFill>
                      <a:schemeClr val="tx1"/>
                    </a:solidFill>
                  </a:rPr>
                  <a:t>respectively.</a:t>
                </a:r>
              </a:p>
              <a:p>
                <a:pPr>
                  <a:spcBef>
                    <a:spcPct val="50000"/>
                  </a:spcBef>
                  <a:buFont typeface="Wingdings" panose="05000000000000000000" pitchFamily="2" charset="2"/>
                  <a:buChar char="§"/>
                </a:pPr>
                <a:r>
                  <a:rPr lang="en-US" altLang="ja-JP" sz="2400" dirty="0">
                    <a:solidFill>
                      <a:schemeClr val="tx1"/>
                    </a:solidFill>
                  </a:rPr>
                  <a:t>(Statistics vs Parameters)</a:t>
                </a:r>
              </a:p>
              <a:p>
                <a:pPr>
                  <a:spcBef>
                    <a:spcPct val="50000"/>
                  </a:spcBef>
                  <a:buSzPct val="60000"/>
                  <a:buFont typeface="Wingdings" panose="05000000000000000000" pitchFamily="2" charset="2"/>
                  <a:buChar char="§"/>
                </a:pPr>
                <a:endParaRPr lang="en-US" altLang="en-US" sz="2400" dirty="0">
                  <a:solidFill>
                    <a:schemeClr val="tx1"/>
                  </a:solidFill>
                </a:endParaRPr>
              </a:p>
            </p:txBody>
          </p:sp>
        </mc:Choice>
        <mc:Fallback xmlns="">
          <p:sp>
            <p:nvSpPr>
              <p:cNvPr id="80899" name="Rectangle 3"/>
              <p:cNvSpPr txBox="1">
                <a:spLocks noRot="1" noChangeAspect="1" noMove="1" noResize="1" noEditPoints="1" noAdjustHandles="1" noChangeArrowheads="1" noChangeShapeType="1" noTextEdit="1"/>
              </p:cNvSpPr>
              <p:nvPr/>
            </p:nvSpPr>
            <p:spPr bwMode="auto">
              <a:xfrm>
                <a:off x="614363" y="1890713"/>
                <a:ext cx="7924800" cy="2986087"/>
              </a:xfrm>
              <a:prstGeom prst="rect">
                <a:avLst/>
              </a:prstGeom>
              <a:blipFill rotWithShape="0">
                <a:blip r:embed="rId2"/>
                <a:stretch>
                  <a:fillRect l="-1077" t="-1429" b="-1816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Normal Distributions 1</a:t>
            </a:r>
            <a:endParaRPr lang="en-US" dirty="0"/>
          </a:p>
        </p:txBody>
      </p:sp>
      <p:sp>
        <p:nvSpPr>
          <p:cNvPr id="8192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D4ABBDEF-C2B1-401A-A027-EB6B6756D25B}" type="slidenum">
              <a:rPr lang="en-US" altLang="en-US" sz="1200" smtClean="0">
                <a:solidFill>
                  <a:schemeClr val="accent1"/>
                </a:solidFill>
              </a:rPr>
              <a:pPr>
                <a:lnSpc>
                  <a:spcPct val="80000"/>
                </a:lnSpc>
                <a:spcBef>
                  <a:spcPct val="0"/>
                </a:spcBef>
                <a:buClrTx/>
                <a:buSzTx/>
                <a:buFontTx/>
                <a:buNone/>
              </a:pPr>
              <a:t>54</a:t>
            </a:fld>
            <a:endParaRPr lang="en-US" altLang="en-US" sz="1200">
              <a:solidFill>
                <a:schemeClr val="accent1"/>
              </a:solidFill>
            </a:endParaRPr>
          </a:p>
        </p:txBody>
      </p:sp>
      <p:sp>
        <p:nvSpPr>
          <p:cNvPr id="81923" name="Rectangle 3"/>
          <p:cNvSpPr txBox="1">
            <a:spLocks noChangeArrowheads="1"/>
          </p:cNvSpPr>
          <p:nvPr/>
        </p:nvSpPr>
        <p:spPr bwMode="auto">
          <a:xfrm>
            <a:off x="304800" y="1606550"/>
            <a:ext cx="85344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76288" indent="-319088">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accent2"/>
              </a:buClr>
              <a:buSzPct val="60000"/>
              <a:buFontTx/>
              <a:buNone/>
            </a:pPr>
            <a:r>
              <a:rPr lang="en-US" altLang="en-US" dirty="0">
                <a:solidFill>
                  <a:srgbClr val="000000"/>
                </a:solidFill>
              </a:rPr>
              <a:t>One particularly important class of density curves is the class of normal curves, which describe Normal distributions.</a:t>
            </a:r>
          </a:p>
          <a:p>
            <a:pPr lvl="1" eaLnBrk="1" hangingPunct="1">
              <a:spcBef>
                <a:spcPct val="40000"/>
              </a:spcBef>
              <a:buClr>
                <a:schemeClr val="accent1"/>
              </a:buClr>
              <a:buFont typeface="Wingdings" panose="05000000000000000000" pitchFamily="2" charset="2"/>
              <a:buChar char="§"/>
            </a:pPr>
            <a:r>
              <a:rPr lang="en-US" altLang="en-US" sz="2000" dirty="0">
                <a:solidFill>
                  <a:srgbClr val="000000"/>
                </a:solidFill>
              </a:rPr>
              <a:t>All normal curves are symmetric, single-peaked, and bell-shaped.</a:t>
            </a:r>
          </a:p>
          <a:p>
            <a:pPr lvl="1" eaLnBrk="1" hangingPunct="1">
              <a:spcBef>
                <a:spcPct val="40000"/>
              </a:spcBef>
              <a:buClr>
                <a:schemeClr val="accent1"/>
              </a:buClr>
              <a:buFont typeface="Wingdings" panose="05000000000000000000" pitchFamily="2" charset="2"/>
              <a:buChar char="§"/>
            </a:pPr>
            <a:r>
              <a:rPr lang="en-US" altLang="en-US" sz="2000" dirty="0">
                <a:solidFill>
                  <a:srgbClr val="000000"/>
                </a:solidFill>
              </a:rPr>
              <a:t>A specific normal curve is described by giving its mean </a:t>
            </a:r>
            <a:r>
              <a:rPr lang="en-US" altLang="en-US" sz="2000" i="1" dirty="0">
                <a:solidFill>
                  <a:srgbClr val="000000"/>
                </a:solidFill>
              </a:rPr>
              <a:t>µ</a:t>
            </a:r>
            <a:r>
              <a:rPr lang="en-US" altLang="en-US" sz="2000" dirty="0">
                <a:solidFill>
                  <a:srgbClr val="000000"/>
                </a:solidFill>
              </a:rPr>
              <a:t> and standard deviation </a:t>
            </a:r>
            <a:r>
              <a:rPr lang="en-US" altLang="en-US" sz="2000" i="1" dirty="0">
                <a:solidFill>
                  <a:srgbClr val="000000"/>
                </a:solidFill>
              </a:rPr>
              <a:t>σ</a:t>
            </a:r>
            <a:r>
              <a:rPr lang="en-US" altLang="en-US" sz="2000" dirty="0">
                <a:solidFill>
                  <a:srgbClr val="000000"/>
                </a:solidFill>
              </a:rPr>
              <a:t>.</a:t>
            </a:r>
          </a:p>
        </p:txBody>
      </p:sp>
      <p:pic>
        <p:nvPicPr>
          <p:cNvPr id="81924" name="Picture 5" descr="The image shows two normal curves that describe normal distributions. Both the normal curves are symmetric, single-peaked, and bell-shaped. Both the curves show mean 'mew' and standard deviation 'sigma' sign on it. The mew sign is given on the middle point of horizontal axis. In each curve, two vertical lines are given, and the distance between these vertical lines is given as 'sigma'. The first normal curve show broaded peak than the narrower peak given in the second curve."/>
          <p:cNvPicPr>
            <a:picLocks noChangeAspect="1"/>
          </p:cNvPicPr>
          <p:nvPr/>
        </p:nvPicPr>
        <p:blipFill rotWithShape="1">
          <a:blip r:embed="rId2">
            <a:extLst>
              <a:ext uri="{28A0092B-C50C-407E-A947-70E740481C1C}">
                <a14:useLocalDpi xmlns:a14="http://schemas.microsoft.com/office/drawing/2010/main" val="0"/>
              </a:ext>
            </a:extLst>
          </a:blip>
          <a:srcRect l="-1" t="268" r="147" b="479"/>
          <a:stretch/>
        </p:blipFill>
        <p:spPr bwMode="auto">
          <a:xfrm>
            <a:off x="174625" y="3822357"/>
            <a:ext cx="8822725" cy="2364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rotWithShape="1">
          <a:blip r:embed="rId3"/>
          <a:srcRect l="25833" t="23333" r="28333" b="14445"/>
          <a:stretch/>
        </p:blipFill>
        <p:spPr>
          <a:xfrm>
            <a:off x="3733800" y="3634595"/>
            <a:ext cx="2209800" cy="1687484"/>
          </a:xfrm>
          <a:prstGeom prst="rect">
            <a:avLst/>
          </a:prstGeom>
        </p:spPr>
      </p:pic>
    </p:spTree>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Normal Distributions 2</a:t>
            </a:r>
            <a:endParaRPr lang="en-US" dirty="0"/>
          </a:p>
        </p:txBody>
      </p:sp>
      <p:sp>
        <p:nvSpPr>
          <p:cNvPr id="8294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4F7D1B47-28C7-4CCE-BC49-8FEBE9915538}" type="slidenum">
              <a:rPr lang="en-US" altLang="en-US" sz="1200" smtClean="0">
                <a:solidFill>
                  <a:schemeClr val="accent1"/>
                </a:solidFill>
              </a:rPr>
              <a:pPr>
                <a:lnSpc>
                  <a:spcPct val="80000"/>
                </a:lnSpc>
                <a:spcBef>
                  <a:spcPct val="0"/>
                </a:spcBef>
                <a:buClrTx/>
                <a:buSzTx/>
                <a:buFontTx/>
                <a:buNone/>
              </a:pPr>
              <a:t>55</a:t>
            </a:fld>
            <a:endParaRPr lang="en-US" altLang="en-US" sz="1200">
              <a:solidFill>
                <a:schemeClr val="accent1"/>
              </a:solidFill>
            </a:endParaRPr>
          </a:p>
        </p:txBody>
      </p:sp>
      <p:sp>
        <p:nvSpPr>
          <p:cNvPr id="7" name="TextBox 6"/>
          <p:cNvSpPr txBox="1">
            <a:spLocks noChangeArrowheads="1"/>
          </p:cNvSpPr>
          <p:nvPr/>
        </p:nvSpPr>
        <p:spPr bwMode="auto">
          <a:xfrm>
            <a:off x="728662" y="1720850"/>
            <a:ext cx="7686675" cy="3416300"/>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576263" indent="-346075">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defRPr/>
            </a:pPr>
            <a:endParaRPr lang="en-US" altLang="en-US" sz="600" b="1" u="sng" dirty="0">
              <a:solidFill>
                <a:srgbClr val="000000"/>
              </a:solidFill>
            </a:endParaRPr>
          </a:p>
          <a:p>
            <a:pPr eaLnBrk="1" hangingPunct="1">
              <a:spcBef>
                <a:spcPct val="0"/>
              </a:spcBef>
              <a:spcAft>
                <a:spcPts val="600"/>
              </a:spcAft>
              <a:buClrTx/>
              <a:buSzTx/>
              <a:buFontTx/>
              <a:buNone/>
              <a:defRPr/>
            </a:pPr>
            <a:r>
              <a:rPr lang="en-US" altLang="en-US" dirty="0">
                <a:solidFill>
                  <a:srgbClr val="000000"/>
                </a:solidFill>
              </a:rPr>
              <a:t>A </a:t>
            </a:r>
            <a:r>
              <a:rPr lang="en-US" altLang="en-US" b="1" dirty="0">
                <a:solidFill>
                  <a:srgbClr val="800000"/>
                </a:solidFill>
              </a:rPr>
              <a:t>normal distribution</a:t>
            </a:r>
            <a:r>
              <a:rPr lang="en-US" altLang="en-US" dirty="0">
                <a:solidFill>
                  <a:srgbClr val="800000"/>
                </a:solidFill>
              </a:rPr>
              <a:t> </a:t>
            </a:r>
            <a:r>
              <a:rPr lang="en-US" altLang="en-US" dirty="0">
                <a:solidFill>
                  <a:schemeClr val="tx1"/>
                </a:solidFill>
              </a:rPr>
              <a:t>is described by a normal density curve.  Any particular normal distribution is </a:t>
            </a:r>
            <a:r>
              <a:rPr lang="en-US" altLang="en-US" dirty="0">
                <a:solidFill>
                  <a:srgbClr val="FF0000"/>
                </a:solidFill>
              </a:rPr>
              <a:t>completely specified </a:t>
            </a:r>
            <a:r>
              <a:rPr lang="en-US" altLang="en-US" dirty="0">
                <a:solidFill>
                  <a:schemeClr val="tx1"/>
                </a:solidFill>
              </a:rPr>
              <a:t>by two numbers: its mean </a:t>
            </a:r>
            <a:r>
              <a:rPr lang="en-US" altLang="en-US" i="1" dirty="0">
                <a:solidFill>
                  <a:schemeClr val="tx1"/>
                </a:solidFill>
              </a:rPr>
              <a:t>µ</a:t>
            </a:r>
            <a:r>
              <a:rPr lang="en-US" altLang="en-US" dirty="0">
                <a:solidFill>
                  <a:schemeClr val="tx1"/>
                </a:solidFill>
              </a:rPr>
              <a:t> and standard deviation </a:t>
            </a:r>
            <a:r>
              <a:rPr lang="en-US" altLang="en-US" i="1" dirty="0">
                <a:solidFill>
                  <a:schemeClr val="tx1"/>
                </a:solidFill>
              </a:rPr>
              <a:t>σ</a:t>
            </a:r>
            <a:r>
              <a:rPr lang="en-US" altLang="en-US" dirty="0">
                <a:solidFill>
                  <a:srgbClr val="800000"/>
                </a:solidFill>
              </a:rPr>
              <a:t>. </a:t>
            </a:r>
          </a:p>
          <a:p>
            <a:pPr lvl="1" eaLnBrk="1" hangingPunct="1">
              <a:spcBef>
                <a:spcPct val="0"/>
              </a:spcBef>
              <a:spcAft>
                <a:spcPts val="600"/>
              </a:spcAft>
              <a:buClr>
                <a:schemeClr val="accent1"/>
              </a:buClr>
              <a:buSzTx/>
              <a:buFont typeface="Wingdings" panose="05000000000000000000" pitchFamily="2" charset="2"/>
              <a:buChar char="§"/>
              <a:defRPr/>
            </a:pPr>
            <a:r>
              <a:rPr lang="en-US" altLang="en-US" sz="2000" dirty="0">
                <a:solidFill>
                  <a:schemeClr val="tx1"/>
                </a:solidFill>
              </a:rPr>
              <a:t>The mean of a normal distribution is the center of the symmetric </a:t>
            </a:r>
            <a:r>
              <a:rPr lang="en-US" altLang="en-US" sz="2000" b="1" dirty="0">
                <a:solidFill>
                  <a:srgbClr val="800000"/>
                </a:solidFill>
              </a:rPr>
              <a:t>normal curve</a:t>
            </a:r>
            <a:r>
              <a:rPr lang="en-US" altLang="en-US" sz="2000" dirty="0">
                <a:solidFill>
                  <a:schemeClr val="tx1"/>
                </a:solidFill>
              </a:rPr>
              <a:t>. </a:t>
            </a:r>
          </a:p>
          <a:p>
            <a:pPr lvl="1" eaLnBrk="1" hangingPunct="1">
              <a:spcBef>
                <a:spcPct val="0"/>
              </a:spcBef>
              <a:spcAft>
                <a:spcPts val="600"/>
              </a:spcAft>
              <a:buClr>
                <a:schemeClr val="accent1"/>
              </a:buClr>
              <a:buSzTx/>
              <a:buFont typeface="Wingdings" panose="05000000000000000000" pitchFamily="2" charset="2"/>
              <a:buChar char="§"/>
              <a:defRPr/>
            </a:pPr>
            <a:r>
              <a:rPr lang="en-US" altLang="en-US" sz="2000" dirty="0">
                <a:solidFill>
                  <a:schemeClr val="tx1"/>
                </a:solidFill>
              </a:rPr>
              <a:t>The standard deviation is the distance from the center to the change-of-curvature points on either side.</a:t>
            </a:r>
          </a:p>
          <a:p>
            <a:pPr lvl="1" eaLnBrk="1" hangingPunct="1">
              <a:spcBef>
                <a:spcPct val="0"/>
              </a:spcBef>
              <a:spcAft>
                <a:spcPts val="600"/>
              </a:spcAft>
              <a:buClr>
                <a:schemeClr val="accent1"/>
              </a:buClr>
              <a:buSzTx/>
              <a:buFont typeface="Wingdings" panose="05000000000000000000" pitchFamily="2" charset="2"/>
              <a:buChar char="§"/>
              <a:defRPr/>
            </a:pPr>
            <a:r>
              <a:rPr lang="en-US" altLang="en-US" sz="2000" dirty="0">
                <a:solidFill>
                  <a:schemeClr val="tx1"/>
                </a:solidFill>
              </a:rPr>
              <a:t>We abbreviate the normal distribution with mean </a:t>
            </a:r>
            <a:r>
              <a:rPr lang="en-US" altLang="en-US" sz="2000" i="1" dirty="0">
                <a:solidFill>
                  <a:schemeClr val="tx1"/>
                </a:solidFill>
              </a:rPr>
              <a:t>µ</a:t>
            </a:r>
            <a:r>
              <a:rPr lang="en-US" altLang="en-US" sz="2000" dirty="0">
                <a:solidFill>
                  <a:schemeClr val="tx1"/>
                </a:solidFill>
              </a:rPr>
              <a:t> and standard deviation </a:t>
            </a:r>
            <a:r>
              <a:rPr lang="en-US" altLang="en-US" sz="2000" i="1" dirty="0">
                <a:solidFill>
                  <a:schemeClr val="tx1"/>
                </a:solidFill>
              </a:rPr>
              <a:t>σ</a:t>
            </a:r>
            <a:r>
              <a:rPr lang="en-US" altLang="en-US" sz="2000" dirty="0">
                <a:solidFill>
                  <a:schemeClr val="tx1"/>
                </a:solidFill>
              </a:rPr>
              <a:t> as </a:t>
            </a:r>
            <a:r>
              <a:rPr lang="en-US" altLang="en-US" sz="2000" i="1" dirty="0">
                <a:solidFill>
                  <a:srgbClr val="FF0000"/>
                </a:solidFill>
              </a:rPr>
              <a:t>N</a:t>
            </a:r>
            <a:r>
              <a:rPr lang="en-US" altLang="en-US" sz="2000" dirty="0">
                <a:solidFill>
                  <a:srgbClr val="FF0000"/>
                </a:solidFill>
              </a:rPr>
              <a:t>(</a:t>
            </a:r>
            <a:r>
              <a:rPr lang="en-US" altLang="en-US" sz="2000" i="1" dirty="0">
                <a:solidFill>
                  <a:srgbClr val="FF0000"/>
                </a:solidFill>
              </a:rPr>
              <a:t>µ,σ</a:t>
            </a:r>
            <a:r>
              <a:rPr lang="en-US" altLang="en-US" sz="2000" dirty="0">
                <a:solidFill>
                  <a:srgbClr val="FF0000"/>
                </a:solidFill>
              </a:rPr>
              <a:t>)</a:t>
            </a:r>
            <a:r>
              <a:rPr lang="en-US" altLang="en-US" sz="2000" dirty="0">
                <a:solidFill>
                  <a:schemeClr val="tx1"/>
                </a:solidFill>
              </a:rPr>
              <a:t>.</a:t>
            </a:r>
          </a:p>
          <a:p>
            <a:pPr eaLnBrk="1" hangingPunct="1">
              <a:spcBef>
                <a:spcPct val="0"/>
              </a:spcBef>
              <a:buClrTx/>
              <a:buSzTx/>
              <a:buFontTx/>
              <a:buNone/>
              <a:defRPr/>
            </a:pPr>
            <a:endParaRPr lang="en-US" altLang="en-US" sz="1000" b="1"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1000"/>
                                        <p:tgtEl>
                                          <p:spTgt spid="7">
                                            <p:bg/>
                                          </p:spTgt>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1000"/>
                                        <p:tgtEl>
                                          <p:spTgt spid="7">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fade">
                                      <p:cBhvr>
                                        <p:cTn id="16" dur="1000"/>
                                        <p:tgtEl>
                                          <p:spTgt spid="7">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animEffect transition="in" filter="fade">
                                      <p:cBhvr>
                                        <p:cTn id="26" dur="1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68-95-99.7 Rule 1</a:t>
            </a:r>
            <a:endParaRPr lang="en-US" dirty="0"/>
          </a:p>
        </p:txBody>
      </p:sp>
      <p:sp>
        <p:nvSpPr>
          <p:cNvPr id="8397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98558EF1-CD51-4335-8C27-FF949688DA24}" type="slidenum">
              <a:rPr lang="en-US" altLang="en-US" sz="1200" smtClean="0">
                <a:solidFill>
                  <a:schemeClr val="accent1"/>
                </a:solidFill>
              </a:rPr>
              <a:pPr>
                <a:lnSpc>
                  <a:spcPct val="80000"/>
                </a:lnSpc>
                <a:spcBef>
                  <a:spcPct val="0"/>
                </a:spcBef>
                <a:buClrTx/>
                <a:buSzTx/>
                <a:buFontTx/>
                <a:buNone/>
              </a:pPr>
              <a:t>56</a:t>
            </a:fld>
            <a:endParaRPr lang="en-US" altLang="en-US" sz="1200">
              <a:solidFill>
                <a:schemeClr val="accent1"/>
              </a:solidFill>
            </a:endParaRPr>
          </a:p>
        </p:txBody>
      </p:sp>
      <p:pic>
        <p:nvPicPr>
          <p:cNvPr id="3" name="Picture 2" descr="The animations illustrate the &quot;68-95-99.7 Rule&quot; in a normal distribution curve, which depicts a horizontal integer line ranging from minus 3 to 3. It shows three vertical lines on each side of the mean. This means that approximately 68 percent of the observations fall within standard deviation (sigma) of mean (mew). Approximately 95 percent of the observations fall within 2 times sigma of mew. And lastly, approximately 99.7 percent of the observations fall within 3 times sigma of mew."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8677" y="449263"/>
            <a:ext cx="638175" cy="276225"/>
          </a:xfrm>
          <a:prstGeom prst="rect">
            <a:avLst/>
          </a:prstGeom>
        </p:spPr>
      </p:pic>
      <p:pic>
        <p:nvPicPr>
          <p:cNvPr id="4" name="Picture 3" descr="To skip animation steps, move to the next slide."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2575" y="452118"/>
            <a:ext cx="638175" cy="276225"/>
          </a:xfrm>
          <a:prstGeom prst="rect">
            <a:avLst/>
          </a:prstGeom>
        </p:spPr>
      </p:pic>
      <p:sp>
        <p:nvSpPr>
          <p:cNvPr id="12" name="TextBox 11"/>
          <p:cNvSpPr txBox="1">
            <a:spLocks noChangeArrowheads="1"/>
          </p:cNvSpPr>
          <p:nvPr/>
        </p:nvSpPr>
        <p:spPr bwMode="auto">
          <a:xfrm>
            <a:off x="728662" y="1403030"/>
            <a:ext cx="7686675" cy="1477962"/>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nchor="b">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628650" indent="-1714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defRPr/>
            </a:pPr>
            <a:r>
              <a:rPr lang="en-US" altLang="en-US" dirty="0">
                <a:solidFill>
                  <a:schemeClr val="tx1"/>
                </a:solidFill>
              </a:rPr>
              <a:t>In the normal distribution with mean</a:t>
            </a:r>
            <a:r>
              <a:rPr lang="en-US" altLang="en-US" i="1" dirty="0">
                <a:solidFill>
                  <a:schemeClr val="tx1"/>
                </a:solidFill>
              </a:rPr>
              <a:t> µ</a:t>
            </a:r>
            <a:r>
              <a:rPr lang="en-US" altLang="en-US" dirty="0">
                <a:solidFill>
                  <a:schemeClr val="tx1"/>
                </a:solidFill>
              </a:rPr>
              <a:t> and standard deviation </a:t>
            </a:r>
            <a:r>
              <a:rPr lang="en-US" altLang="en-US" i="1" dirty="0">
                <a:solidFill>
                  <a:schemeClr val="tx1"/>
                </a:solidFill>
              </a:rPr>
              <a:t>σ</a:t>
            </a:r>
            <a:r>
              <a:rPr lang="en-US" altLang="en-US" dirty="0">
                <a:solidFill>
                  <a:schemeClr val="tx1"/>
                </a:solidFill>
              </a:rPr>
              <a:t>:</a:t>
            </a:r>
          </a:p>
          <a:p>
            <a:pPr lvl="1" eaLnBrk="1" hangingPunct="1">
              <a:spcBef>
                <a:spcPct val="0"/>
              </a:spcBef>
              <a:spcAft>
                <a:spcPts val="600"/>
              </a:spcAft>
              <a:buClr>
                <a:schemeClr val="accent1"/>
              </a:buClr>
              <a:buSzTx/>
              <a:buFont typeface="Wingdings" panose="05000000000000000000" pitchFamily="2" charset="2"/>
              <a:buChar char="§"/>
              <a:defRPr/>
            </a:pPr>
            <a:r>
              <a:rPr lang="en-US" altLang="en-US" sz="2000" dirty="0">
                <a:solidFill>
                  <a:schemeClr val="tx1"/>
                </a:solidFill>
              </a:rPr>
              <a:t>approximately </a:t>
            </a:r>
            <a:r>
              <a:rPr lang="en-US" altLang="en-US" sz="2000" b="1" dirty="0">
                <a:solidFill>
                  <a:schemeClr val="tx1"/>
                </a:solidFill>
              </a:rPr>
              <a:t>68% </a:t>
            </a:r>
            <a:r>
              <a:rPr lang="en-US" altLang="en-US" sz="2000" dirty="0">
                <a:solidFill>
                  <a:schemeClr val="tx1"/>
                </a:solidFill>
              </a:rPr>
              <a:t>of the observations fall within </a:t>
            </a:r>
            <a:r>
              <a:rPr lang="en-US" altLang="en-US" sz="2000" i="1" dirty="0">
                <a:solidFill>
                  <a:schemeClr val="tx1"/>
                </a:solidFill>
              </a:rPr>
              <a:t>σ</a:t>
            </a:r>
            <a:r>
              <a:rPr lang="en-US" altLang="en-US" sz="2000" dirty="0">
                <a:solidFill>
                  <a:schemeClr val="tx1"/>
                </a:solidFill>
              </a:rPr>
              <a:t> of </a:t>
            </a:r>
            <a:r>
              <a:rPr lang="en-US" altLang="en-US" sz="2000" i="1" dirty="0">
                <a:solidFill>
                  <a:schemeClr val="tx1"/>
                </a:solidFill>
              </a:rPr>
              <a:t>µ.</a:t>
            </a:r>
          </a:p>
          <a:p>
            <a:pPr lvl="1" eaLnBrk="1" hangingPunct="1">
              <a:spcBef>
                <a:spcPct val="0"/>
              </a:spcBef>
              <a:spcAft>
                <a:spcPts val="600"/>
              </a:spcAft>
              <a:buClr>
                <a:schemeClr val="accent1"/>
              </a:buClr>
              <a:buSzTx/>
              <a:buFont typeface="Wingdings" panose="05000000000000000000" pitchFamily="2" charset="2"/>
              <a:buChar char="§"/>
              <a:defRPr/>
            </a:pPr>
            <a:r>
              <a:rPr lang="en-US" altLang="en-US" sz="2000" dirty="0">
                <a:solidFill>
                  <a:schemeClr val="tx1"/>
                </a:solidFill>
              </a:rPr>
              <a:t>approximately </a:t>
            </a:r>
            <a:r>
              <a:rPr lang="en-US" altLang="en-US" sz="2000" b="1" dirty="0">
                <a:solidFill>
                  <a:schemeClr val="tx1"/>
                </a:solidFill>
              </a:rPr>
              <a:t>95% </a:t>
            </a:r>
            <a:r>
              <a:rPr lang="en-US" altLang="en-US" sz="2000" dirty="0">
                <a:solidFill>
                  <a:schemeClr val="tx1"/>
                </a:solidFill>
              </a:rPr>
              <a:t>of the observations fall within 2</a:t>
            </a:r>
            <a:r>
              <a:rPr lang="en-US" altLang="en-US" sz="2000" i="1" dirty="0">
                <a:solidFill>
                  <a:schemeClr val="tx1"/>
                </a:solidFill>
              </a:rPr>
              <a:t>σ</a:t>
            </a:r>
            <a:r>
              <a:rPr lang="en-US" altLang="en-US" sz="2000" dirty="0">
                <a:solidFill>
                  <a:schemeClr val="tx1"/>
                </a:solidFill>
              </a:rPr>
              <a:t> of </a:t>
            </a:r>
            <a:r>
              <a:rPr lang="en-US" altLang="en-US" sz="2000" i="1" dirty="0">
                <a:solidFill>
                  <a:schemeClr val="tx1"/>
                </a:solidFill>
              </a:rPr>
              <a:t>µ.</a:t>
            </a:r>
          </a:p>
          <a:p>
            <a:pPr lvl="1" eaLnBrk="1" hangingPunct="1">
              <a:spcBef>
                <a:spcPct val="0"/>
              </a:spcBef>
              <a:spcAft>
                <a:spcPts val="600"/>
              </a:spcAft>
              <a:buClr>
                <a:schemeClr val="accent1"/>
              </a:buClr>
              <a:buSzTx/>
              <a:buFont typeface="Wingdings" panose="05000000000000000000" pitchFamily="2" charset="2"/>
              <a:buChar char="§"/>
              <a:defRPr/>
            </a:pPr>
            <a:r>
              <a:rPr lang="en-US" altLang="en-US" sz="2000" dirty="0">
                <a:solidFill>
                  <a:schemeClr val="tx1"/>
                </a:solidFill>
              </a:rPr>
              <a:t>approximately </a:t>
            </a:r>
            <a:r>
              <a:rPr lang="en-US" altLang="en-US" sz="2000" b="1" dirty="0">
                <a:solidFill>
                  <a:schemeClr val="tx1"/>
                </a:solidFill>
              </a:rPr>
              <a:t>99.7% </a:t>
            </a:r>
            <a:r>
              <a:rPr lang="en-US" altLang="en-US" sz="2000" dirty="0">
                <a:solidFill>
                  <a:schemeClr val="tx1"/>
                </a:solidFill>
              </a:rPr>
              <a:t>of the observations fall within 3</a:t>
            </a:r>
            <a:r>
              <a:rPr lang="en-US" altLang="en-US" sz="2000" i="1" dirty="0">
                <a:solidFill>
                  <a:schemeClr val="tx1"/>
                </a:solidFill>
              </a:rPr>
              <a:t>σ</a:t>
            </a:r>
            <a:r>
              <a:rPr lang="en-US" altLang="en-US" sz="2000" dirty="0">
                <a:solidFill>
                  <a:schemeClr val="tx1"/>
                </a:solidFill>
              </a:rPr>
              <a:t> of </a:t>
            </a:r>
            <a:r>
              <a:rPr lang="en-US" altLang="en-US" sz="2000" i="1" dirty="0">
                <a:solidFill>
                  <a:schemeClr val="tx1"/>
                </a:solidFill>
              </a:rPr>
              <a:t>µ.</a:t>
            </a:r>
          </a:p>
        </p:txBody>
      </p:sp>
      <p:pic>
        <p:nvPicPr>
          <p:cNvPr id="83971" name="Picture 9" descr="already described"/>
          <p:cNvPicPr>
            <a:picLocks noChangeAspect="1"/>
          </p:cNvPicPr>
          <p:nvPr/>
        </p:nvPicPr>
        <p:blipFill>
          <a:blip r:embed="rId4" cstate="print">
            <a:extLst>
              <a:ext uri="{28A0092B-C50C-407E-A947-70E740481C1C}">
                <a14:useLocalDpi xmlns:a14="http://schemas.microsoft.com/office/drawing/2010/main" val="0"/>
              </a:ext>
            </a:extLst>
          </a:blip>
          <a:srcRect l="5362" r="4713" b="12131"/>
          <a:stretch>
            <a:fillRect/>
          </a:stretch>
        </p:blipFill>
        <p:spPr bwMode="auto">
          <a:xfrm>
            <a:off x="2417590" y="3233009"/>
            <a:ext cx="4321175" cy="310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descr="already described"/>
          <p:cNvSpPr/>
          <p:nvPr/>
        </p:nvSpPr>
        <p:spPr>
          <a:xfrm>
            <a:off x="4055890" y="4679222"/>
            <a:ext cx="1023938" cy="288925"/>
          </a:xfrm>
          <a:prstGeom prst="rect">
            <a:avLst/>
          </a:prstGeom>
          <a:solidFill>
            <a:srgbClr val="EDF5F4"/>
          </a:solidFill>
          <a:ln>
            <a:noFill/>
          </a:ln>
          <a:effectLst/>
        </p:spPr>
        <p:style>
          <a:lnRef idx="2">
            <a:schemeClr val="accent2"/>
          </a:lnRef>
          <a:fillRef idx="1">
            <a:schemeClr val="lt1"/>
          </a:fillRef>
          <a:effectRef idx="0">
            <a:schemeClr val="accent2"/>
          </a:effectRef>
          <a:fontRef idx="minor">
            <a:schemeClr val="dk1"/>
          </a:fontRef>
        </p:style>
        <p:txBody>
          <a:bodyPr anchor="ctr"/>
          <a:lstStyle/>
          <a:p>
            <a:pPr algn="ctr" eaLnBrk="1" hangingPunct="1">
              <a:defRPr/>
            </a:pPr>
            <a:endParaRPr lang="en-US" dirty="0"/>
          </a:p>
        </p:txBody>
      </p:sp>
      <p:sp>
        <p:nvSpPr>
          <p:cNvPr id="14" name="Rectangle 13" descr="already described"/>
          <p:cNvSpPr/>
          <p:nvPr/>
        </p:nvSpPr>
        <p:spPr>
          <a:xfrm>
            <a:off x="4079703" y="5085622"/>
            <a:ext cx="947737" cy="427037"/>
          </a:xfrm>
          <a:prstGeom prst="rect">
            <a:avLst/>
          </a:prstGeom>
          <a:solidFill>
            <a:srgbClr val="EDF5F4"/>
          </a:solidFill>
          <a:ln>
            <a:noFill/>
          </a:ln>
          <a:effectLst/>
        </p:spPr>
        <p:style>
          <a:lnRef idx="2">
            <a:schemeClr val="accent2"/>
          </a:lnRef>
          <a:fillRef idx="1">
            <a:schemeClr val="lt1"/>
          </a:fillRef>
          <a:effectRef idx="0">
            <a:schemeClr val="accent2"/>
          </a:effectRef>
          <a:fontRef idx="minor">
            <a:schemeClr val="dk1"/>
          </a:fontRef>
        </p:style>
        <p:txBody>
          <a:bodyPr anchor="ctr"/>
          <a:lstStyle/>
          <a:p>
            <a:pPr algn="ctr" eaLnBrk="1" hangingPunct="1">
              <a:defRPr/>
            </a:pPr>
            <a:endParaRPr lang="en-US" dirty="0"/>
          </a:p>
        </p:txBody>
      </p:sp>
      <p:sp>
        <p:nvSpPr>
          <p:cNvPr id="15" name="Rectangle 14" descr="already described"/>
          <p:cNvSpPr/>
          <p:nvPr/>
        </p:nvSpPr>
        <p:spPr>
          <a:xfrm>
            <a:off x="4055890" y="5441222"/>
            <a:ext cx="1023938" cy="517525"/>
          </a:xfrm>
          <a:prstGeom prst="rect">
            <a:avLst/>
          </a:prstGeom>
          <a:solidFill>
            <a:srgbClr val="EDF5F4"/>
          </a:solidFill>
          <a:ln>
            <a:noFill/>
          </a:ln>
          <a:effectLst/>
        </p:spPr>
        <p:style>
          <a:lnRef idx="2">
            <a:schemeClr val="accent2"/>
          </a:lnRef>
          <a:fillRef idx="1">
            <a:schemeClr val="lt1"/>
          </a:fillRef>
          <a:effectRef idx="0">
            <a:schemeClr val="accent2"/>
          </a:effectRef>
          <a:fontRef idx="minor">
            <a:schemeClr val="dk1"/>
          </a:fontRef>
        </p:style>
        <p:txBody>
          <a:bodyPr anchor="ctr"/>
          <a:lstStyle/>
          <a:p>
            <a:pPr algn="ctr" eaLnBrk="1" hangingPunct="1">
              <a:defRPr/>
            </a:pPr>
            <a:endParaRPr lang="en-US" dirty="0"/>
          </a:p>
        </p:txBody>
      </p:sp>
    </p:spTree>
    <p:extLst>
      <p:ext uri="{BB962C8B-B14F-4D97-AF65-F5344CB8AC3E}">
        <p14:creationId xmlns:p14="http://schemas.microsoft.com/office/powerpoint/2010/main" val="70809810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500"/>
                                        <p:tgtEl>
                                          <p:spTgt spid="12">
                                            <p:bg/>
                                          </p:spTgt>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2">
                                            <p:txEl>
                                              <p:pRg st="1" end="1"/>
                                            </p:txEl>
                                          </p:spTgt>
                                        </p:tgtEl>
                                        <p:attrNameLst>
                                          <p:attrName>style.visibility</p:attrName>
                                        </p:attrNameLst>
                                      </p:cBhvr>
                                      <p:to>
                                        <p:strVal val="visible"/>
                                      </p:to>
                                    </p:set>
                                    <p:animEffect transition="in" filter="fade">
                                      <p:cBhvr>
                                        <p:cTn id="16" dur="500"/>
                                        <p:tgtEl>
                                          <p:spTgt spid="12">
                                            <p:txEl>
                                              <p:pRg st="1" end="1"/>
                                            </p:txEl>
                                          </p:spTgt>
                                        </p:tgtEl>
                                      </p:cBhvr>
                                    </p:animEffect>
                                  </p:childTnLst>
                                </p:cTn>
                              </p:par>
                              <p:par>
                                <p:cTn id="17" presetID="10" presetClass="exit" presetSubtype="0" fill="hold" grpId="0" nodeType="withEffect">
                                  <p:stCondLst>
                                    <p:cond delay="0"/>
                                  </p:stCondLst>
                                  <p:childTnLst>
                                    <p:animEffect transition="out" filter="fade">
                                      <p:cBhvr>
                                        <p:cTn id="18" dur="1000"/>
                                        <p:tgtEl>
                                          <p:spTgt spid="13"/>
                                        </p:tgtEl>
                                      </p:cBhvr>
                                    </p:animEffect>
                                    <p:set>
                                      <p:cBhvr>
                                        <p:cTn id="19" dur="1" fill="hold">
                                          <p:stCondLst>
                                            <p:cond delay="999"/>
                                          </p:stCondLst>
                                        </p:cTn>
                                        <p:tgtEl>
                                          <p:spTgt spid="13"/>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2">
                                            <p:txEl>
                                              <p:pRg st="2" end="2"/>
                                            </p:txEl>
                                          </p:spTgt>
                                        </p:tgtEl>
                                        <p:attrNameLst>
                                          <p:attrName>style.visibility</p:attrName>
                                        </p:attrNameLst>
                                      </p:cBhvr>
                                      <p:to>
                                        <p:strVal val="visible"/>
                                      </p:to>
                                    </p:set>
                                    <p:animEffect transition="in" filter="fade">
                                      <p:cBhvr>
                                        <p:cTn id="24" dur="500"/>
                                        <p:tgtEl>
                                          <p:spTgt spid="12">
                                            <p:txEl>
                                              <p:pRg st="2" end="2"/>
                                            </p:txEl>
                                          </p:spTgt>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childTnLst>
                                </p:cTn>
                              </p:par>
                              <p:par>
                                <p:cTn id="28" presetID="10" presetClass="exit" presetSubtype="0" fill="hold" grpId="0" nodeType="withEffect">
                                  <p:stCondLst>
                                    <p:cond delay="0"/>
                                  </p:stCondLst>
                                  <p:childTnLst>
                                    <p:animEffect transition="out" filter="fade">
                                      <p:cBhvr>
                                        <p:cTn id="29" dur="1000"/>
                                        <p:tgtEl>
                                          <p:spTgt spid="14"/>
                                        </p:tgtEl>
                                      </p:cBhvr>
                                    </p:animEffect>
                                    <p:set>
                                      <p:cBhvr>
                                        <p:cTn id="30" dur="1" fill="hold">
                                          <p:stCondLst>
                                            <p:cond delay="999"/>
                                          </p:stCondLst>
                                        </p:cTn>
                                        <p:tgtEl>
                                          <p:spTgt spid="14"/>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xEl>
                                              <p:pRg st="3" end="3"/>
                                            </p:txEl>
                                          </p:spTgt>
                                        </p:tgtEl>
                                        <p:attrNameLst>
                                          <p:attrName>style.visibility</p:attrName>
                                        </p:attrNameLst>
                                      </p:cBhvr>
                                      <p:to>
                                        <p:strVal val="visible"/>
                                      </p:to>
                                    </p:set>
                                    <p:animEffect transition="in" filter="fade">
                                      <p:cBhvr>
                                        <p:cTn id="35" dur="500"/>
                                        <p:tgtEl>
                                          <p:spTgt spid="12">
                                            <p:txEl>
                                              <p:pRg st="3" end="3"/>
                                            </p:txEl>
                                          </p:spTgt>
                                        </p:tgtEl>
                                      </p:cBhvr>
                                    </p:animEffect>
                                  </p:childTnLst>
                                </p:cTn>
                              </p:par>
                              <p:par>
                                <p:cTn id="36" presetID="10" presetClass="entr" presetSubtype="0" fill="hold" grpId="1"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childTnLst>
                                </p:cTn>
                              </p:par>
                              <p:par>
                                <p:cTn id="39" presetID="10" presetClass="exit" presetSubtype="0" fill="hold" grpId="0" nodeType="withEffect">
                                  <p:stCondLst>
                                    <p:cond delay="0"/>
                                  </p:stCondLst>
                                  <p:childTnLst>
                                    <p:animEffect transition="out" filter="fade">
                                      <p:cBhvr>
                                        <p:cTn id="40" dur="1000"/>
                                        <p:tgtEl>
                                          <p:spTgt spid="15"/>
                                        </p:tgtEl>
                                      </p:cBhvr>
                                    </p:animEffect>
                                    <p:set>
                                      <p:cBhvr>
                                        <p:cTn id="41" dur="1" fill="hold">
                                          <p:stCondLst>
                                            <p:cond delay="999"/>
                                          </p:stCondLst>
                                        </p:cTn>
                                        <p:tgtEl>
                                          <p:spTgt spid="15"/>
                                        </p:tgtEl>
                                        <p:attrNameLst>
                                          <p:attrName>style.visibility</p:attrName>
                                        </p:attrNameLst>
                                      </p:cBhvr>
                                      <p:to>
                                        <p:strVal val="hidden"/>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xit" presetSubtype="0" fill="hold" grpId="2" nodeType="clickEffect">
                                  <p:stCondLst>
                                    <p:cond delay="0"/>
                                  </p:stCondLst>
                                  <p:childTnLst>
                                    <p:animEffect transition="out" filter="fade">
                                      <p:cBhvr>
                                        <p:cTn id="45" dur="1000"/>
                                        <p:tgtEl>
                                          <p:spTgt spid="13"/>
                                        </p:tgtEl>
                                      </p:cBhvr>
                                    </p:animEffect>
                                    <p:set>
                                      <p:cBhvr>
                                        <p:cTn id="46" dur="1" fill="hold">
                                          <p:stCondLst>
                                            <p:cond delay="999"/>
                                          </p:stCondLst>
                                        </p:cTn>
                                        <p:tgtEl>
                                          <p:spTgt spid="13"/>
                                        </p:tgtEl>
                                        <p:attrNameLst>
                                          <p:attrName>style.visibility</p:attrName>
                                        </p:attrNameLst>
                                      </p:cBhvr>
                                      <p:to>
                                        <p:strVal val="hidden"/>
                                      </p:to>
                                    </p:set>
                                  </p:childTnLst>
                                </p:cTn>
                              </p:par>
                              <p:par>
                                <p:cTn id="47" presetID="10" presetClass="exit" presetSubtype="0" fill="hold" grpId="2" nodeType="withEffect">
                                  <p:stCondLst>
                                    <p:cond delay="0"/>
                                  </p:stCondLst>
                                  <p:childTnLst>
                                    <p:animEffect transition="out" filter="fade">
                                      <p:cBhvr>
                                        <p:cTn id="48" dur="1000"/>
                                        <p:tgtEl>
                                          <p:spTgt spid="14"/>
                                        </p:tgtEl>
                                      </p:cBhvr>
                                    </p:animEffect>
                                    <p:set>
                                      <p:cBhvr>
                                        <p:cTn id="49" dur="1" fill="hold">
                                          <p:stCondLst>
                                            <p:cond delay="9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5" animBg="1"/>
      <p:bldP spid="13" grpId="0" animBg="1"/>
      <p:bldP spid="13" grpId="1" animBg="1"/>
      <p:bldP spid="13" grpId="2" animBg="1"/>
      <p:bldP spid="14" grpId="0" animBg="1"/>
      <p:bldP spid="14" grpId="1" animBg="1"/>
      <p:bldP spid="14" grpId="2" animBg="1"/>
      <p:bldP spid="15"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68-95-99.7 Rule 2</a:t>
            </a:r>
            <a:endParaRPr lang="en-US" dirty="0"/>
          </a:p>
        </p:txBody>
      </p:sp>
      <p:sp>
        <p:nvSpPr>
          <p:cNvPr id="8499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D8285B03-3E69-4BF5-98B0-A3BB24620F22}" type="slidenum">
              <a:rPr lang="en-US" altLang="en-US" sz="1200" smtClean="0">
                <a:solidFill>
                  <a:schemeClr val="accent1"/>
                </a:solidFill>
              </a:rPr>
              <a:pPr>
                <a:lnSpc>
                  <a:spcPct val="80000"/>
                </a:lnSpc>
                <a:spcBef>
                  <a:spcPct val="0"/>
                </a:spcBef>
                <a:buClrTx/>
                <a:buSzTx/>
                <a:buFontTx/>
                <a:buNone/>
              </a:pPr>
              <a:t>57</a:t>
            </a:fld>
            <a:endParaRPr lang="en-US" altLang="en-US" sz="1200">
              <a:solidFill>
                <a:schemeClr val="accent1"/>
              </a:solidFill>
            </a:endParaRPr>
          </a:p>
        </p:txBody>
      </p:sp>
      <p:sp>
        <p:nvSpPr>
          <p:cNvPr id="84995" name="Rectangle 3"/>
          <p:cNvSpPr txBox="1">
            <a:spLocks noChangeArrowheads="1"/>
          </p:cNvSpPr>
          <p:nvPr/>
        </p:nvSpPr>
        <p:spPr bwMode="auto">
          <a:xfrm>
            <a:off x="304800" y="1168400"/>
            <a:ext cx="8534400" cy="232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accent2"/>
              </a:buClr>
              <a:buSzPct val="60000"/>
              <a:buFontTx/>
              <a:buNone/>
            </a:pPr>
            <a:r>
              <a:rPr lang="en-US" altLang="en-US" dirty="0">
                <a:solidFill>
                  <a:srgbClr val="000000"/>
                </a:solidFill>
              </a:rPr>
              <a:t>The distribution of Iowa Test of Basic Skills (ITBS) vocabulary scores for 7</a:t>
            </a:r>
            <a:r>
              <a:rPr lang="en-US" altLang="en-US" baseline="30000" dirty="0">
                <a:solidFill>
                  <a:srgbClr val="000000"/>
                </a:solidFill>
              </a:rPr>
              <a:t>th</a:t>
            </a:r>
            <a:r>
              <a:rPr lang="en-US" altLang="en-US" dirty="0">
                <a:solidFill>
                  <a:srgbClr val="000000"/>
                </a:solidFill>
              </a:rPr>
              <a:t> grade students in Gary, Indiana, is close to normal. Suppose the distribution is </a:t>
            </a:r>
            <a:r>
              <a:rPr lang="en-US" altLang="en-US" i="1" dirty="0">
                <a:solidFill>
                  <a:srgbClr val="000000"/>
                </a:solidFill>
              </a:rPr>
              <a:t>N</a:t>
            </a:r>
            <a:r>
              <a:rPr lang="en-US" altLang="en-US" dirty="0">
                <a:solidFill>
                  <a:srgbClr val="000000"/>
                </a:solidFill>
              </a:rPr>
              <a:t>(6.84, 1.55).</a:t>
            </a:r>
          </a:p>
          <a:p>
            <a:pPr eaLnBrk="1" hangingPunct="1">
              <a:spcBef>
                <a:spcPct val="40000"/>
              </a:spcBef>
              <a:buClr>
                <a:srgbClr val="800000"/>
              </a:buClr>
              <a:buSzPct val="60000"/>
              <a:buFont typeface="Wingdings" panose="05000000000000000000" pitchFamily="2" charset="2"/>
              <a:buChar char="ü"/>
            </a:pPr>
            <a:r>
              <a:rPr lang="en-US" altLang="en-US" dirty="0">
                <a:solidFill>
                  <a:srgbClr val="000000"/>
                </a:solidFill>
              </a:rPr>
              <a:t>Sketch the normal density curve for this distribution.</a:t>
            </a:r>
          </a:p>
          <a:p>
            <a:pPr eaLnBrk="1" hangingPunct="1">
              <a:spcBef>
                <a:spcPct val="40000"/>
              </a:spcBef>
              <a:buClr>
                <a:srgbClr val="800000"/>
              </a:buClr>
              <a:buSzPct val="60000"/>
              <a:buFont typeface="Wingdings" panose="05000000000000000000" pitchFamily="2" charset="2"/>
              <a:buChar char="ü"/>
            </a:pPr>
            <a:r>
              <a:rPr lang="en-US" altLang="en-US" dirty="0">
                <a:solidFill>
                  <a:srgbClr val="000000"/>
                </a:solidFill>
              </a:rPr>
              <a:t>What percent of ITBS vocabulary scores is less than 3.74?</a:t>
            </a:r>
          </a:p>
          <a:p>
            <a:pPr eaLnBrk="1" hangingPunct="1">
              <a:spcBef>
                <a:spcPct val="40000"/>
              </a:spcBef>
              <a:buClr>
                <a:srgbClr val="800000"/>
              </a:buClr>
              <a:buSzPct val="60000"/>
              <a:buFont typeface="Wingdings" panose="05000000000000000000" pitchFamily="2" charset="2"/>
              <a:buChar char="ü"/>
            </a:pPr>
            <a:r>
              <a:rPr lang="en-US" altLang="en-US" dirty="0">
                <a:solidFill>
                  <a:srgbClr val="000000"/>
                </a:solidFill>
              </a:rPr>
              <a:t>What percent of the scores is between 5.29 and 9.94?</a:t>
            </a:r>
          </a:p>
        </p:txBody>
      </p:sp>
      <p:pic>
        <p:nvPicPr>
          <p:cNvPr id="42" name="Picture 41" descr="The image shows a normal distribution graph, which discusses Iowa Test of Basic Skills (ITBS) vocabulary scores for 7th grade students in Gary, Indiana. The data in the distribution depicts the value 'N bracket open 6.84, 1.55 bracket close.' The horizontal axis shows an integer line ranging from 2.19 to 11.49 with a mean value 6.84, and standard deviation 1.55. &#10;"/>
          <p:cNvPicPr>
            <a:picLocks noChangeAspect="1"/>
          </p:cNvPicPr>
          <p:nvPr/>
        </p:nvPicPr>
        <p:blipFill rotWithShape="1">
          <a:blip r:embed="rId2">
            <a:extLst>
              <a:ext uri="{28A0092B-C50C-407E-A947-70E740481C1C}">
                <a14:useLocalDpi xmlns:a14="http://schemas.microsoft.com/office/drawing/2010/main" val="0"/>
              </a:ext>
            </a:extLst>
          </a:blip>
          <a:srcRect l="1719" t="3115" r="2352" b="3446"/>
          <a:stretch/>
        </p:blipFill>
        <p:spPr bwMode="auto">
          <a:xfrm>
            <a:off x="87086" y="4255162"/>
            <a:ext cx="2832100" cy="219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2" descr="The image shows a normal distribution graph, which discusses Iowa Test of Basic Skills (ITBS) vocabulary scores for 7th grade students in Gary, Indiana. The data in the distribution depicts the mean value 6.84, and standard deviation 1.55. The horizontal axis shows an integer line ranging from 2.19 to 11.49. There is a red shaded region in this graph which mentions &quot;About 95 percent of scores are within twice the value of standard deviation, that is 2 sigma, of mean 'mew.' There is also a green shaded region in this graph which mentions &quot;About 2.5 percent of scores are less than 3.74.&quot;"/>
          <p:cNvPicPr>
            <a:picLocks noChangeAspect="1"/>
          </p:cNvPicPr>
          <p:nvPr/>
        </p:nvPicPr>
        <p:blipFill rotWithShape="1">
          <a:blip r:embed="rId3">
            <a:extLst>
              <a:ext uri="{28A0092B-C50C-407E-A947-70E740481C1C}">
                <a14:useLocalDpi xmlns:a14="http://schemas.microsoft.com/office/drawing/2010/main" val="0"/>
              </a:ext>
            </a:extLst>
          </a:blip>
          <a:srcRect l="1315" t="2287" r="1859" b="3586"/>
          <a:stretch/>
        </p:blipFill>
        <p:spPr bwMode="auto">
          <a:xfrm>
            <a:off x="3155950" y="4259606"/>
            <a:ext cx="2832099"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3" descr="The image shows a normal distribution graph, which discusses Iowa Test of Basic Skills (ITBS) vocabulary scores for 7th grade students in Gary, Indiana. The data in the distribution depicts the mean value 6.84, and standard deviation 1.55. The horizontal axis shows an integer line ranging from 2.19 to 11.49. There is a red shaded region in this graph which mentions &quot;About 68 percent of scores.&quot; There is also a green shaded region in this graph which mentions &quot;Area approximately equals to 95 percent minus 68 percent divide by 2, equals to 13.5 percent.&quot; The graph also mentions that approximately 95 percent of scores within 2 sigma of mew, that is twice the value of standard deviation of mean."/>
          <p:cNvPicPr>
            <a:picLocks noChangeAspect="1"/>
          </p:cNvPicPr>
          <p:nvPr/>
        </p:nvPicPr>
        <p:blipFill rotWithShape="1">
          <a:blip r:embed="rId4">
            <a:extLst>
              <a:ext uri="{28A0092B-C50C-407E-A947-70E740481C1C}">
                <a14:useLocalDpi xmlns:a14="http://schemas.microsoft.com/office/drawing/2010/main" val="0"/>
              </a:ext>
            </a:extLst>
          </a:blip>
          <a:srcRect l="3478" t="6234" r="3512" b="3222"/>
          <a:stretch/>
        </p:blipFill>
        <p:spPr bwMode="auto">
          <a:xfrm>
            <a:off x="6224813" y="4259606"/>
            <a:ext cx="2832101"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1000"/>
                                        <p:tgtEl>
                                          <p:spTgt spid="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Standardizing Observations 2</a:t>
            </a:r>
            <a:endParaRPr lang="en-US" dirty="0"/>
          </a:p>
        </p:txBody>
      </p:sp>
      <p:sp>
        <p:nvSpPr>
          <p:cNvPr id="8601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767BC58F-16F0-4657-8044-3414A2DC1D96}" type="slidenum">
              <a:rPr lang="en-US" altLang="en-US" sz="1200" smtClean="0">
                <a:solidFill>
                  <a:schemeClr val="accent1"/>
                </a:solidFill>
              </a:rPr>
              <a:pPr>
                <a:lnSpc>
                  <a:spcPct val="80000"/>
                </a:lnSpc>
                <a:spcBef>
                  <a:spcPct val="0"/>
                </a:spcBef>
                <a:buClrTx/>
                <a:buSzTx/>
                <a:buFontTx/>
                <a:buNone/>
              </a:pPr>
              <a:t>58</a:t>
            </a:fld>
            <a:endParaRPr lang="en-US" altLang="en-US" sz="1200">
              <a:solidFill>
                <a:schemeClr val="accent1"/>
              </a:solidFill>
            </a:endParaRPr>
          </a:p>
        </p:txBody>
      </p:sp>
      <p:sp>
        <p:nvSpPr>
          <p:cNvPr id="75779" name="Rectangle 3"/>
          <p:cNvSpPr txBox="1">
            <a:spLocks noChangeArrowheads="1"/>
          </p:cNvSpPr>
          <p:nvPr/>
        </p:nvSpPr>
        <p:spPr bwMode="auto">
          <a:xfrm>
            <a:off x="314325" y="3225032"/>
            <a:ext cx="8534400" cy="988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accent2"/>
              </a:buClr>
              <a:buSzPct val="60000"/>
              <a:buFontTx/>
              <a:buNone/>
            </a:pPr>
            <a:r>
              <a:rPr lang="en-US" altLang="en-US" dirty="0">
                <a:solidFill>
                  <a:srgbClr val="000000"/>
                </a:solidFill>
              </a:rPr>
              <a:t>After standardization, all normal distributions can be expressed on the same scale (i.e., the standard normal distribution), with mean 0 and standard deviation 1.</a:t>
            </a:r>
            <a:endParaRPr lang="en-US" altLang="en-US" dirty="0">
              <a:solidFill>
                <a:srgbClr val="FF0000"/>
              </a:solidFill>
            </a:endParaRPr>
          </a:p>
        </p:txBody>
      </p:sp>
      <p:sp>
        <p:nvSpPr>
          <p:cNvPr id="11" name="Rectangle 10"/>
          <p:cNvSpPr>
            <a:spLocks noChangeArrowheads="1"/>
          </p:cNvSpPr>
          <p:nvPr/>
        </p:nvSpPr>
        <p:spPr bwMode="auto">
          <a:xfrm>
            <a:off x="304800" y="4418013"/>
            <a:ext cx="4276725" cy="1631950"/>
          </a:xfrm>
          <a:prstGeom prst="rect">
            <a:avLst/>
          </a:prstGeom>
          <a:solidFill>
            <a:srgbClr val="EEEFD6"/>
          </a:solidFill>
          <a:ln>
            <a:noFill/>
          </a:ln>
          <a:effectLst>
            <a:outerShdw blurRad="50800" dist="38100" dir="2700000" rotWithShape="0">
              <a:srgbClr val="808080">
                <a:alpha val="42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en-US" sz="2000" dirty="0">
                <a:latin typeface="Arial" charset="0"/>
                <a:ea typeface="ＭＳ Ｐゴシック" pitchFamily="-1" charset="-128"/>
              </a:rPr>
              <a:t>The </a:t>
            </a:r>
            <a:r>
              <a:rPr lang="en-US" sz="2000" b="1" dirty="0">
                <a:solidFill>
                  <a:srgbClr val="800000"/>
                </a:solidFill>
                <a:latin typeface="Arial" charset="0"/>
                <a:ea typeface="ＭＳ Ｐゴシック" pitchFamily="-1" charset="-128"/>
              </a:rPr>
              <a:t>standard normal distribution</a:t>
            </a:r>
            <a:r>
              <a:rPr lang="en-US" sz="2000" dirty="0">
                <a:solidFill>
                  <a:srgbClr val="800000"/>
                </a:solidFill>
                <a:latin typeface="Arial" charset="0"/>
                <a:ea typeface="ＭＳ Ｐゴシック" pitchFamily="-1" charset="-128"/>
              </a:rPr>
              <a:t> </a:t>
            </a:r>
            <a:r>
              <a:rPr lang="en-US" sz="2000" dirty="0">
                <a:latin typeface="Arial" charset="0"/>
                <a:ea typeface="ＭＳ Ｐゴシック" pitchFamily="-1" charset="-128"/>
              </a:rPr>
              <a:t>is the normal distribution with mean 0 and standard deviation 1. That is, the standard normal distribution is </a:t>
            </a:r>
            <a:r>
              <a:rPr lang="en-US" sz="2000" i="1" dirty="0">
                <a:latin typeface="Arial" charset="0"/>
                <a:ea typeface="ＭＳ Ｐゴシック" pitchFamily="-1" charset="-128"/>
              </a:rPr>
              <a:t>N</a:t>
            </a:r>
            <a:r>
              <a:rPr lang="en-US" sz="2000" dirty="0">
                <a:latin typeface="Arial" charset="0"/>
                <a:ea typeface="ＭＳ Ｐゴシック" pitchFamily="-1" charset="-128"/>
              </a:rPr>
              <a:t>(0,1).</a:t>
            </a:r>
          </a:p>
        </p:txBody>
      </p:sp>
      <p:pic>
        <p:nvPicPr>
          <p:cNvPr id="12" name="Picture 11" descr="The image shows a normal distribution graph with mean 0 and standard deviation 1. This means standard Normal distribution is &quot;N bracket open 0 comma 1 bracket close.&quot; The horizontal integer line ranges from minus 3 to 3."/>
          <p:cNvPicPr>
            <a:picLocks noChangeAspect="1"/>
          </p:cNvPicPr>
          <p:nvPr/>
        </p:nvPicPr>
        <p:blipFill>
          <a:blip r:embed="rId3"/>
          <a:stretch>
            <a:fillRect/>
          </a:stretch>
        </p:blipFill>
        <p:spPr>
          <a:xfrm>
            <a:off x="4942503" y="4601843"/>
            <a:ext cx="3850977" cy="1311888"/>
          </a:xfrm>
          <a:prstGeom prst="rect">
            <a:avLst/>
          </a:prstGeom>
          <a:ln>
            <a:noFill/>
          </a:ln>
          <a:effectLst>
            <a:glow rad="63500">
              <a:schemeClr val="accent4">
                <a:alpha val="75000"/>
              </a:schemeClr>
            </a:glow>
          </a:effectLst>
        </p:spPr>
      </p:pic>
      <mc:AlternateContent xmlns:mc="http://schemas.openxmlformats.org/markup-compatibility/2006" xmlns:a14="http://schemas.microsoft.com/office/drawing/2010/main">
        <mc:Choice Requires="a14">
          <p:sp>
            <p:nvSpPr>
              <p:cNvPr id="13" name="TextBox 12"/>
              <p:cNvSpPr txBox="1">
                <a:spLocks noChangeArrowheads="1"/>
              </p:cNvSpPr>
              <p:nvPr/>
            </p:nvSpPr>
            <p:spPr bwMode="auto">
              <a:xfrm>
                <a:off x="772320" y="1429568"/>
                <a:ext cx="7618410" cy="1491434"/>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spcAft>
                    <a:spcPts val="2000"/>
                  </a:spcAft>
                  <a:buClrTx/>
                  <a:buSzTx/>
                  <a:buFontTx/>
                  <a:buNone/>
                  <a:defRPr/>
                </a:pPr>
                <a:r>
                  <a:rPr lang="en-US" altLang="en-US" dirty="0">
                    <a:solidFill>
                      <a:schemeClr val="tx1"/>
                    </a:solidFill>
                  </a:rPr>
                  <a:t>If a variable </a:t>
                </a:r>
                <a:r>
                  <a:rPr lang="en-US" altLang="en-US" i="1" dirty="0">
                    <a:solidFill>
                      <a:schemeClr val="tx1"/>
                    </a:solidFill>
                  </a:rPr>
                  <a:t>x</a:t>
                </a:r>
                <a:r>
                  <a:rPr lang="en-US" altLang="en-US" dirty="0">
                    <a:solidFill>
                      <a:schemeClr val="tx1"/>
                    </a:solidFill>
                  </a:rPr>
                  <a:t> has a distribution with mean </a:t>
                </a:r>
                <a:r>
                  <a:rPr lang="en-US" altLang="en-US" i="1" dirty="0">
                    <a:solidFill>
                      <a:schemeClr val="tx1"/>
                    </a:solidFill>
                  </a:rPr>
                  <a:t>µ</a:t>
                </a:r>
                <a:r>
                  <a:rPr lang="en-US" altLang="en-US" dirty="0">
                    <a:solidFill>
                      <a:schemeClr val="tx1"/>
                    </a:solidFill>
                  </a:rPr>
                  <a:t> and standard deviation </a:t>
                </a:r>
                <a:r>
                  <a:rPr lang="en-US" altLang="en-US" i="1" dirty="0">
                    <a:solidFill>
                      <a:schemeClr val="tx1"/>
                    </a:solidFill>
                  </a:rPr>
                  <a:t>σ</a:t>
                </a:r>
                <a:r>
                  <a:rPr lang="en-US" altLang="en-US" dirty="0">
                    <a:solidFill>
                      <a:schemeClr val="tx1"/>
                    </a:solidFill>
                  </a:rPr>
                  <a:t>, then the </a:t>
                </a:r>
                <a:r>
                  <a:rPr lang="en-US" altLang="en-US" b="1" dirty="0">
                    <a:solidFill>
                      <a:srgbClr val="800000"/>
                    </a:solidFill>
                  </a:rPr>
                  <a:t>standardized value</a:t>
                </a:r>
                <a:r>
                  <a:rPr lang="en-US" altLang="en-US" dirty="0">
                    <a:solidFill>
                      <a:schemeClr val="tx1"/>
                    </a:solidFill>
                  </a:rPr>
                  <a:t> of </a:t>
                </a:r>
                <a:r>
                  <a:rPr lang="en-US" altLang="en-US" i="1" dirty="0">
                    <a:solidFill>
                      <a:schemeClr val="tx1"/>
                    </a:solidFill>
                  </a:rPr>
                  <a:t>x</a:t>
                </a:r>
                <a:r>
                  <a:rPr lang="en-US" altLang="en-US" dirty="0">
                    <a:solidFill>
                      <a:schemeClr val="tx1"/>
                    </a:solidFill>
                  </a:rPr>
                  <a:t>, or its </a:t>
                </a:r>
                <a:r>
                  <a:rPr lang="en-US" altLang="en-US" b="1" i="1" dirty="0">
                    <a:solidFill>
                      <a:srgbClr val="800000"/>
                    </a:solidFill>
                  </a:rPr>
                  <a:t>z</a:t>
                </a:r>
                <a:r>
                  <a:rPr lang="en-US" altLang="en-US" b="1" dirty="0">
                    <a:solidFill>
                      <a:srgbClr val="800000"/>
                    </a:solidFill>
                  </a:rPr>
                  <a:t>-score</a:t>
                </a:r>
                <a:r>
                  <a:rPr lang="en-US" altLang="en-US" dirty="0">
                    <a:solidFill>
                      <a:schemeClr val="tx1"/>
                    </a:solidFill>
                  </a:rPr>
                  <a:t>, is</a:t>
                </a:r>
              </a:p>
              <a:p>
                <a:pPr eaLnBrk="1" hangingPunct="1">
                  <a:spcBef>
                    <a:spcPct val="0"/>
                  </a:spcBef>
                  <a:buClrTx/>
                  <a:buSzTx/>
                  <a:buFontTx/>
                  <a:buNone/>
                  <a:defRPr/>
                </a:pPr>
                <a14:m>
                  <m:oMathPara xmlns:m="http://schemas.openxmlformats.org/officeDocument/2006/math">
                    <m:oMathParaPr>
                      <m:jc m:val="centerGroup"/>
                    </m:oMathParaPr>
                    <m:oMath xmlns:m="http://schemas.openxmlformats.org/officeDocument/2006/math">
                      <m:r>
                        <a:rPr lang="en-US" altLang="en-US" b="0" i="1" smtClean="0">
                          <a:solidFill>
                            <a:schemeClr val="tx1"/>
                          </a:solidFill>
                          <a:latin typeface="Cambria Math" panose="02040503050406030204" pitchFamily="18" charset="0"/>
                        </a:rPr>
                        <m:t>𝑧</m:t>
                      </m:r>
                      <m:r>
                        <a:rPr lang="en-US" altLang="en-US" b="0" i="1" smtClean="0">
                          <a:solidFill>
                            <a:schemeClr val="tx1"/>
                          </a:solidFill>
                          <a:latin typeface="Cambria Math" panose="02040503050406030204" pitchFamily="18" charset="0"/>
                        </a:rPr>
                        <m:t>=</m:t>
                      </m:r>
                      <m:f>
                        <m:fPr>
                          <m:ctrlPr>
                            <a:rPr lang="en-US" altLang="en-US" b="0" i="1" smtClean="0">
                              <a:solidFill>
                                <a:schemeClr val="tx1"/>
                              </a:solidFill>
                              <a:latin typeface="Cambria Math" panose="02040503050406030204" pitchFamily="18" charset="0"/>
                            </a:rPr>
                          </m:ctrlPr>
                        </m:fPr>
                        <m:num>
                          <m:r>
                            <a:rPr lang="en-US" altLang="en-US" b="0" i="1" smtClean="0">
                              <a:solidFill>
                                <a:schemeClr val="tx1"/>
                              </a:solidFill>
                              <a:latin typeface="Cambria Math" panose="02040503050406030204" pitchFamily="18" charset="0"/>
                            </a:rPr>
                            <m:t>𝑥</m:t>
                          </m:r>
                          <m:r>
                            <a:rPr lang="en-US" altLang="en-US" b="0" i="1" smtClean="0">
                              <a:solidFill>
                                <a:schemeClr val="tx1"/>
                              </a:solidFill>
                              <a:latin typeface="Cambria Math" panose="02040503050406030204" pitchFamily="18" charset="0"/>
                            </a:rPr>
                            <m:t>−</m:t>
                          </m:r>
                          <m:r>
                            <a:rPr lang="en-US" altLang="en-US" b="0" i="1" smtClean="0">
                              <a:solidFill>
                                <a:schemeClr val="tx1"/>
                              </a:solidFill>
                              <a:latin typeface="Cambria Math" panose="02040503050406030204" pitchFamily="18" charset="0"/>
                              <a:ea typeface="Cambria Math" panose="02040503050406030204" pitchFamily="18" charset="0"/>
                            </a:rPr>
                            <m:t>𝜇</m:t>
                          </m:r>
                        </m:num>
                        <m:den>
                          <m:r>
                            <a:rPr lang="en-US" altLang="en-US" b="0" i="1" smtClean="0">
                              <a:solidFill>
                                <a:schemeClr val="tx1"/>
                              </a:solidFill>
                              <a:latin typeface="Cambria Math" panose="02040503050406030204" pitchFamily="18" charset="0"/>
                              <a:ea typeface="Cambria Math" panose="02040503050406030204" pitchFamily="18" charset="0"/>
                            </a:rPr>
                            <m:t>𝜎</m:t>
                          </m:r>
                        </m:den>
                      </m:f>
                    </m:oMath>
                  </m:oMathPara>
                </a14:m>
                <a:endParaRPr lang="en-US" altLang="en-US" i="1" dirty="0">
                  <a:solidFill>
                    <a:schemeClr val="tx1"/>
                  </a:solidFill>
                </a:endParaRPr>
              </a:p>
            </p:txBody>
          </p:sp>
        </mc:Choice>
        <mc:Fallback xmlns="">
          <p:sp>
            <p:nvSpPr>
              <p:cNvPr id="13" name="TextBox 12"/>
              <p:cNvSpPr txBox="1">
                <a:spLocks noRot="1" noChangeAspect="1" noMove="1" noResize="1" noEditPoints="1" noAdjustHandles="1" noChangeArrowheads="1" noChangeShapeType="1" noTextEdit="1"/>
              </p:cNvSpPr>
              <p:nvPr/>
            </p:nvSpPr>
            <p:spPr bwMode="auto">
              <a:xfrm>
                <a:off x="772320" y="1429568"/>
                <a:ext cx="7618410" cy="1491434"/>
              </a:xfrm>
              <a:prstGeom prst="rect">
                <a:avLst/>
              </a:prstGeom>
              <a:blipFill rotWithShape="0">
                <a:blip r:embed="rId4"/>
                <a:stretch>
                  <a:fillRect/>
                </a:stretch>
              </a:blipFill>
              <a:ln w="10000">
                <a:solidFill>
                  <a:srgbClr val="D2DA7A"/>
                </a:solidFill>
                <a:miter lim="800000"/>
                <a:headEnd/>
                <a:tailEnd/>
              </a:ln>
              <a:effectLst>
                <a:outerShdw blurRad="38100" dist="30000" dir="5400000" rotWithShape="0">
                  <a:srgbClr val="808080">
                    <a:alpha val="45000"/>
                  </a:srgbClr>
                </a:outerShdw>
              </a:effectLst>
            </p:spPr>
            <p:txBody>
              <a:bodyPr/>
              <a:lstStyle/>
              <a:p>
                <a:r>
                  <a:rPr lang="en-US">
                    <a:noFill/>
                  </a:rPr>
                  <a:t> </a:t>
                </a:r>
              </a:p>
            </p:txBody>
          </p:sp>
        </mc:Fallback>
      </mc:AlternateContent>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5779"/>
                                        </p:tgtEl>
                                        <p:attrNameLst>
                                          <p:attrName>style.visibility</p:attrName>
                                        </p:attrNameLst>
                                      </p:cBhvr>
                                      <p:to>
                                        <p:strVal val="visible"/>
                                      </p:to>
                                    </p:set>
                                    <p:animEffect transition="in" filter="circle(in)">
                                      <p:cBhvr>
                                        <p:cTn id="7" dur="1000"/>
                                        <p:tgtEl>
                                          <p:spTgt spid="757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1000"/>
                                        <p:tgtEl>
                                          <p:spTgt spid="11"/>
                                        </p:tgtEl>
                                      </p:cBhvr>
                                    </p:animEffect>
                                  </p:childTnLst>
                                </p:cTn>
                              </p:par>
                              <p:par>
                                <p:cTn id="13" presetID="20" presetClass="entr" presetSubtype="0" fill="hold" nodeType="withEffect">
                                  <p:stCondLst>
                                    <p:cond delay="1000"/>
                                  </p:stCondLst>
                                  <p:childTnLst>
                                    <p:set>
                                      <p:cBhvr>
                                        <p:cTn id="14" dur="1" fill="hold">
                                          <p:stCondLst>
                                            <p:cond delay="0"/>
                                          </p:stCondLst>
                                        </p:cTn>
                                        <p:tgtEl>
                                          <p:spTgt spid="12"/>
                                        </p:tgtEl>
                                        <p:attrNameLst>
                                          <p:attrName>style.visibility</p:attrName>
                                        </p:attrNameLst>
                                      </p:cBhvr>
                                      <p:to>
                                        <p:strVal val="visible"/>
                                      </p:to>
                                    </p:set>
                                    <p:animEffect transition="in" filter="wedge">
                                      <p:cBhvr>
                                        <p:cTn id="1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p:bldP spid="11"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Standard Normal Table 1</a:t>
            </a:r>
            <a:endParaRPr lang="en-US" dirty="0"/>
          </a:p>
        </p:txBody>
      </p:sp>
      <p:sp>
        <p:nvSpPr>
          <p:cNvPr id="8704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EE6B95C6-CF79-4BFC-ADFE-CB1AD6A72B5E}" type="slidenum">
              <a:rPr lang="en-US" altLang="en-US" sz="1200" smtClean="0">
                <a:solidFill>
                  <a:schemeClr val="accent1"/>
                </a:solidFill>
              </a:rPr>
              <a:pPr>
                <a:lnSpc>
                  <a:spcPct val="80000"/>
                </a:lnSpc>
                <a:spcBef>
                  <a:spcPct val="0"/>
                </a:spcBef>
                <a:buClrTx/>
                <a:buSzTx/>
                <a:buFontTx/>
                <a:buNone/>
              </a:pPr>
              <a:t>59</a:t>
            </a:fld>
            <a:endParaRPr lang="en-US" altLang="en-US" sz="1200">
              <a:solidFill>
                <a:schemeClr val="accent1"/>
              </a:solidFill>
            </a:endParaRPr>
          </a:p>
        </p:txBody>
      </p:sp>
      <p:sp>
        <p:nvSpPr>
          <p:cNvPr id="87043" name="Rectangle 3"/>
          <p:cNvSpPr txBox="1">
            <a:spLocks noChangeArrowheads="1"/>
          </p:cNvSpPr>
          <p:nvPr/>
        </p:nvSpPr>
        <p:spPr bwMode="auto">
          <a:xfrm>
            <a:off x="304800" y="985764"/>
            <a:ext cx="8534400" cy="67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40000"/>
              </a:spcBef>
              <a:buClr>
                <a:schemeClr val="accent2"/>
              </a:buClr>
              <a:buSzPct val="60000"/>
              <a:buFontTx/>
              <a:buNone/>
            </a:pPr>
            <a:r>
              <a:rPr lang="en-US" altLang="en-US" dirty="0">
                <a:solidFill>
                  <a:srgbClr val="000000"/>
                </a:solidFill>
              </a:rPr>
              <a:t>Because all normal distributions are the same when we standardize, we can find areas under any normal curve from a single table.</a:t>
            </a:r>
          </a:p>
        </p:txBody>
      </p:sp>
      <p:pic>
        <p:nvPicPr>
          <p:cNvPr id="87046" name="Picture 3" descr="The image shows a Standard Normal probabilities table. It is a table of areas under the standard Normal curve. The table entry for each value z is the area under the curve to the left of z. The column 1 row 1 is labeled &quot;z.&quot;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0562" y="2998788"/>
            <a:ext cx="5222875" cy="379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26"/>
          <p:cNvSpPr txBox="1">
            <a:spLocks noChangeArrowheads="1"/>
          </p:cNvSpPr>
          <p:nvPr/>
        </p:nvSpPr>
        <p:spPr bwMode="auto">
          <a:xfrm>
            <a:off x="497681" y="1752600"/>
            <a:ext cx="8148638" cy="1108075"/>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defRPr/>
            </a:pPr>
            <a:r>
              <a:rPr lang="en-US" altLang="en-US" b="1" dirty="0">
                <a:solidFill>
                  <a:srgbClr val="800000"/>
                </a:solidFill>
              </a:rPr>
              <a:t>The Standard Normal Table</a:t>
            </a:r>
            <a:endParaRPr lang="en-US" altLang="en-US" b="1" u="sng" dirty="0">
              <a:solidFill>
                <a:srgbClr val="800000"/>
              </a:solidFill>
            </a:endParaRPr>
          </a:p>
          <a:p>
            <a:pPr eaLnBrk="1" hangingPunct="1">
              <a:spcBef>
                <a:spcPct val="0"/>
              </a:spcBef>
              <a:buClrTx/>
              <a:buSzTx/>
              <a:buFontTx/>
              <a:buNone/>
              <a:defRPr/>
            </a:pPr>
            <a:endParaRPr lang="en-US" altLang="en-US" sz="600" b="1" u="sng" dirty="0">
              <a:solidFill>
                <a:srgbClr val="E81F30"/>
              </a:solidFill>
            </a:endParaRPr>
          </a:p>
          <a:p>
            <a:pPr eaLnBrk="1" hangingPunct="1">
              <a:spcBef>
                <a:spcPct val="0"/>
              </a:spcBef>
              <a:spcAft>
                <a:spcPts val="600"/>
              </a:spcAft>
              <a:buClrTx/>
              <a:buSzTx/>
              <a:buFontTx/>
              <a:buNone/>
              <a:defRPr/>
            </a:pPr>
            <a:r>
              <a:rPr lang="en-US" altLang="en-US" b="1" dirty="0">
                <a:solidFill>
                  <a:schemeClr val="tx1"/>
                </a:solidFill>
              </a:rPr>
              <a:t>Table A</a:t>
            </a:r>
            <a:r>
              <a:rPr lang="en-US" altLang="en-US" dirty="0">
                <a:solidFill>
                  <a:schemeClr val="tx1"/>
                </a:solidFill>
              </a:rPr>
              <a:t> is a table of areas under the standard normal curve. The table entry for each value </a:t>
            </a:r>
            <a:r>
              <a:rPr lang="en-US" altLang="en-US" i="1" dirty="0">
                <a:solidFill>
                  <a:schemeClr val="tx1"/>
                </a:solidFill>
              </a:rPr>
              <a:t>z</a:t>
            </a:r>
            <a:r>
              <a:rPr lang="en-US" altLang="en-US" dirty="0">
                <a:solidFill>
                  <a:schemeClr val="tx1"/>
                </a:solidFill>
              </a:rPr>
              <a:t> is the area under the curve </a:t>
            </a:r>
            <a:r>
              <a:rPr lang="en-US" altLang="en-US" dirty="0">
                <a:solidFill>
                  <a:srgbClr val="FF0000"/>
                </a:solidFill>
              </a:rPr>
              <a:t>to the left </a:t>
            </a:r>
            <a:r>
              <a:rPr lang="en-US" altLang="en-US" dirty="0">
                <a:solidFill>
                  <a:schemeClr val="tx1"/>
                </a:solidFill>
              </a:rPr>
              <a:t>of </a:t>
            </a:r>
            <a:r>
              <a:rPr lang="en-US" altLang="en-US" i="1" dirty="0">
                <a:solidFill>
                  <a:schemeClr val="tx1"/>
                </a:solidFill>
              </a:rPr>
              <a:t>z</a:t>
            </a:r>
            <a:r>
              <a:rPr lang="en-US" altLang="en-US" dirty="0">
                <a:solidFill>
                  <a:schemeClr val="tx1"/>
                </a:solidFill>
              </a:rPr>
              <a:t>.</a:t>
            </a:r>
            <a:endParaRPr lang="en-US" altLang="en-US" b="1"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5" animBg="1"/>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a:t>The Standard Normal Table 2</a:t>
            </a:r>
            <a:endParaRPr lang="en-US" dirty="0"/>
          </a:p>
        </p:txBody>
      </p:sp>
      <p:sp>
        <p:nvSpPr>
          <p:cNvPr id="8806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BE2463DC-EB3A-45F8-8139-53594A14E35D}" type="slidenum">
              <a:rPr lang="en-US" altLang="en-US" sz="1200" smtClean="0">
                <a:solidFill>
                  <a:schemeClr val="accent1"/>
                </a:solidFill>
              </a:rPr>
              <a:pPr>
                <a:lnSpc>
                  <a:spcPct val="80000"/>
                </a:lnSpc>
                <a:spcBef>
                  <a:spcPct val="0"/>
                </a:spcBef>
                <a:buClrTx/>
                <a:buSzTx/>
                <a:buFontTx/>
                <a:buNone/>
              </a:pPr>
              <a:t>60</a:t>
            </a:fld>
            <a:endParaRPr lang="en-US" altLang="en-US" sz="1200">
              <a:solidFill>
                <a:schemeClr val="accent1"/>
              </a:solidFill>
            </a:endParaRPr>
          </a:p>
        </p:txBody>
      </p:sp>
      <p:pic>
        <p:nvPicPr>
          <p:cNvPr id="5" name="Picture 4" descr="The animation shows how the proportion of observations from a standard normal distribution graph can be found using the standard normal table. For z equals 0.81, first locate 0.8 in the row heading of the standard normal table. Then, locate 0.01 in the column heading of the table. In the table, the value 0.7910 coincides for &quot;0.8&quot; row heading and &quot;0.01&quot; column heading. Therefore, the table entry for z equals 0.81 is 0.7910, or the proportion of observations that are less than 0.81 is 0.7910."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9700" y="337121"/>
            <a:ext cx="638175" cy="276225"/>
          </a:xfrm>
          <a:prstGeom prst="rect">
            <a:avLst/>
          </a:prstGeom>
        </p:spPr>
      </p:pic>
      <p:pic>
        <p:nvPicPr>
          <p:cNvPr id="6" name="Picture 5" descr="To skip animation steps, move to the next slide."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2265" y="500867"/>
            <a:ext cx="638175" cy="276225"/>
          </a:xfrm>
          <a:prstGeom prst="rect">
            <a:avLst/>
          </a:prstGeom>
        </p:spPr>
      </p:pic>
      <p:sp>
        <p:nvSpPr>
          <p:cNvPr id="31" name="TextBox 30"/>
          <p:cNvSpPr txBox="1">
            <a:spLocks noChangeArrowheads="1"/>
          </p:cNvSpPr>
          <p:nvPr/>
        </p:nvSpPr>
        <p:spPr bwMode="auto">
          <a:xfrm>
            <a:off x="565150" y="1206500"/>
            <a:ext cx="80137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dirty="0">
                <a:solidFill>
                  <a:schemeClr val="tx1"/>
                </a:solidFill>
              </a:rPr>
              <a:t>Suppose we want to find the proportion of observations from the standard normal distribution that are less than 0.81.  </a:t>
            </a:r>
          </a:p>
          <a:p>
            <a:pPr eaLnBrk="1" hangingPunct="1">
              <a:spcBef>
                <a:spcPct val="0"/>
              </a:spcBef>
              <a:buClrTx/>
              <a:buSzTx/>
              <a:buFontTx/>
              <a:buNone/>
            </a:pPr>
            <a:r>
              <a:rPr lang="en-US" altLang="en-US" dirty="0">
                <a:solidFill>
                  <a:schemeClr val="tx1"/>
                </a:solidFill>
              </a:rPr>
              <a:t>We can use Table A.</a:t>
            </a:r>
          </a:p>
        </p:txBody>
      </p:sp>
      <p:sp>
        <p:nvSpPr>
          <p:cNvPr id="29" name="TextBox 28"/>
          <p:cNvSpPr txBox="1">
            <a:spLocks noChangeArrowheads="1"/>
          </p:cNvSpPr>
          <p:nvPr/>
        </p:nvSpPr>
        <p:spPr bwMode="auto">
          <a:xfrm>
            <a:off x="5330825" y="2967038"/>
            <a:ext cx="19637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400" b="1" dirty="0">
                <a:solidFill>
                  <a:schemeClr val="tx1"/>
                </a:solidFill>
              </a:rPr>
              <a:t>P(</a:t>
            </a:r>
            <a:r>
              <a:rPr lang="en-US" altLang="en-US" sz="2400" b="1" i="1" dirty="0">
                <a:solidFill>
                  <a:schemeClr val="tx1"/>
                </a:solidFill>
              </a:rPr>
              <a:t>z </a:t>
            </a:r>
            <a:r>
              <a:rPr lang="en-US" altLang="en-US" sz="2400" b="1" dirty="0">
                <a:solidFill>
                  <a:schemeClr val="tx1"/>
                </a:solidFill>
              </a:rPr>
              <a:t>&lt; 0.81) =</a:t>
            </a:r>
          </a:p>
        </p:txBody>
      </p:sp>
      <p:graphicFrame>
        <p:nvGraphicFramePr>
          <p:cNvPr id="28" name="Table 27" descr="already described"/>
          <p:cNvGraphicFramePr>
            <a:graphicFrameLocks noGrp="1"/>
          </p:cNvGraphicFramePr>
          <p:nvPr>
            <p:extLst>
              <p:ext uri="{D42A27DB-BD31-4B8C-83A1-F6EECF244321}">
                <p14:modId xmlns:p14="http://schemas.microsoft.com/office/powerpoint/2010/main" val="1056697409"/>
              </p:ext>
            </p:extLst>
          </p:nvPr>
        </p:nvGraphicFramePr>
        <p:xfrm>
          <a:off x="457200" y="4040188"/>
          <a:ext cx="4481513" cy="1485900"/>
        </p:xfrm>
        <a:graphic>
          <a:graphicData uri="http://schemas.openxmlformats.org/drawingml/2006/table">
            <a:tbl>
              <a:tblPr firstRow="1"/>
              <a:tblGrid>
                <a:gridCol w="1120775">
                  <a:extLst>
                    <a:ext uri="{9D8B030D-6E8A-4147-A177-3AD203B41FA5}">
                      <a16:colId xmlns:a16="http://schemas.microsoft.com/office/drawing/2014/main" val="20000"/>
                    </a:ext>
                  </a:extLst>
                </a:gridCol>
                <a:gridCol w="1119188">
                  <a:extLst>
                    <a:ext uri="{9D8B030D-6E8A-4147-A177-3AD203B41FA5}">
                      <a16:colId xmlns:a16="http://schemas.microsoft.com/office/drawing/2014/main" val="20001"/>
                    </a:ext>
                  </a:extLst>
                </a:gridCol>
                <a:gridCol w="1120775">
                  <a:extLst>
                    <a:ext uri="{9D8B030D-6E8A-4147-A177-3AD203B41FA5}">
                      <a16:colId xmlns:a16="http://schemas.microsoft.com/office/drawing/2014/main" val="20002"/>
                    </a:ext>
                  </a:extLst>
                </a:gridCol>
                <a:gridCol w="1120775">
                  <a:extLst>
                    <a:ext uri="{9D8B030D-6E8A-4147-A177-3AD203B41FA5}">
                      <a16:colId xmlns:a16="http://schemas.microsoft.com/office/drawing/2014/main" val="20003"/>
                    </a:ext>
                  </a:extLst>
                </a:gridCol>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dirty="0">
                          <a:ln>
                            <a:noFill/>
                          </a:ln>
                          <a:solidFill>
                            <a:schemeClr val="tx1"/>
                          </a:solidFill>
                          <a:effectLst/>
                          <a:latin typeface="Arial" charset="0"/>
                          <a:ea typeface="ＭＳ Ｐゴシック" charset="0"/>
                          <a:cs typeface="ＭＳ Ｐゴシック" charset="0"/>
                        </a:rPr>
                        <a:t>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ea typeface="ＭＳ Ｐゴシック" charset="0"/>
                          <a:cs typeface="ＭＳ Ｐゴシック" charset="0"/>
                        </a:rPr>
                        <a:t>.00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ea typeface="ＭＳ Ｐゴシック" charset="0"/>
                          <a:cs typeface="ＭＳ Ｐゴシック" charset="0"/>
                        </a:rPr>
                        <a:t>.01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ea typeface="ＭＳ Ｐゴシック" charset="0"/>
                          <a:cs typeface="ＭＳ Ｐゴシック" charset="0"/>
                        </a:rPr>
                        <a:t>.02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ea typeface="ＭＳ Ｐゴシック" charset="0"/>
                          <a:cs typeface="ＭＳ Ｐゴシック" charset="0"/>
                        </a:rPr>
                        <a:t>0.7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.7580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.7611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.7642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ea typeface="ＭＳ Ｐゴシック" charset="0"/>
                          <a:cs typeface="ＭＳ Ｐゴシック" charset="0"/>
                        </a:rPr>
                        <a:t>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.7881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.7910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.7939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ea typeface="ＭＳ Ｐゴシック" charset="0"/>
                          <a:cs typeface="ＭＳ Ｐゴシック" charset="0"/>
                        </a:rPr>
                        <a:t>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.8159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.8186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ea typeface="ＭＳ Ｐゴシック" charset="0"/>
                          <a:cs typeface="ＭＳ Ｐゴシック" charset="0"/>
                        </a:rPr>
                        <a:t>.8212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pSp>
        <p:nvGrpSpPr>
          <p:cNvPr id="2" name="Group 24" descr="already described"/>
          <p:cNvGrpSpPr>
            <a:grpSpLocks/>
          </p:cNvGrpSpPr>
          <p:nvPr/>
        </p:nvGrpSpPr>
        <p:grpSpPr bwMode="auto">
          <a:xfrm>
            <a:off x="457200" y="3019425"/>
            <a:ext cx="6199188" cy="2141538"/>
            <a:chOff x="495277" y="4080919"/>
            <a:chExt cx="6199902" cy="2141927"/>
          </a:xfrm>
        </p:grpSpPr>
        <p:sp>
          <p:nvSpPr>
            <p:cNvPr id="22" name="Rectangle 21"/>
            <p:cNvSpPr/>
            <p:nvPr/>
          </p:nvSpPr>
          <p:spPr>
            <a:xfrm>
              <a:off x="495277" y="5830662"/>
              <a:ext cx="4480441" cy="392184"/>
            </a:xfrm>
            <a:prstGeom prst="rect">
              <a:avLst/>
            </a:prstGeom>
            <a:solidFill>
              <a:srgbClr val="FFFF00">
                <a:alpha val="50000"/>
              </a:srgbClr>
            </a:solidFill>
            <a:ln>
              <a:noFill/>
            </a:ln>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endParaRPr lang="en-US" dirty="0"/>
            </a:p>
          </p:txBody>
        </p:sp>
        <p:sp>
          <p:nvSpPr>
            <p:cNvPr id="23" name="Rectangle 22"/>
            <p:cNvSpPr/>
            <p:nvPr/>
          </p:nvSpPr>
          <p:spPr>
            <a:xfrm>
              <a:off x="6196647" y="4080919"/>
              <a:ext cx="498532" cy="392184"/>
            </a:xfrm>
            <a:prstGeom prst="rect">
              <a:avLst/>
            </a:prstGeom>
            <a:solidFill>
              <a:srgbClr val="FFFF00">
                <a:alpha val="50000"/>
              </a:srgbClr>
            </a:solidFill>
            <a:ln>
              <a:noFill/>
            </a:ln>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endParaRPr lang="en-US" dirty="0"/>
            </a:p>
          </p:txBody>
        </p:sp>
      </p:grpSp>
      <p:grpSp>
        <p:nvGrpSpPr>
          <p:cNvPr id="3" name="Group 25" descr="already described"/>
          <p:cNvGrpSpPr>
            <a:grpSpLocks/>
          </p:cNvGrpSpPr>
          <p:nvPr/>
        </p:nvGrpSpPr>
        <p:grpSpPr bwMode="auto">
          <a:xfrm>
            <a:off x="2709863" y="3019425"/>
            <a:ext cx="4098925" cy="2505075"/>
            <a:chOff x="2747817" y="4080954"/>
            <a:chExt cx="4098638" cy="2505344"/>
          </a:xfrm>
        </p:grpSpPr>
        <p:sp>
          <p:nvSpPr>
            <p:cNvPr id="25" name="Rectangle 24"/>
            <p:cNvSpPr/>
            <p:nvPr/>
          </p:nvSpPr>
          <p:spPr>
            <a:xfrm flipH="1">
              <a:off x="2747817" y="5103414"/>
              <a:ext cx="1120697" cy="1482884"/>
            </a:xfrm>
            <a:prstGeom prst="rect">
              <a:avLst/>
            </a:prstGeom>
            <a:solidFill>
              <a:srgbClr val="3366FF">
                <a:alpha val="62000"/>
              </a:srgbClr>
            </a:solidFill>
            <a:ln>
              <a:solidFill>
                <a:srgbClr val="3366FF"/>
              </a:solidFill>
            </a:ln>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endParaRPr lang="en-US" dirty="0"/>
            </a:p>
          </p:txBody>
        </p:sp>
        <p:sp>
          <p:nvSpPr>
            <p:cNvPr id="26" name="Rectangle 25"/>
            <p:cNvSpPr/>
            <p:nvPr/>
          </p:nvSpPr>
          <p:spPr>
            <a:xfrm>
              <a:off x="6695653" y="4080954"/>
              <a:ext cx="150802" cy="392155"/>
            </a:xfrm>
            <a:prstGeom prst="rect">
              <a:avLst/>
            </a:prstGeom>
            <a:solidFill>
              <a:srgbClr val="3366FF">
                <a:alpha val="50000"/>
              </a:srgbClr>
            </a:solidFill>
            <a:ln>
              <a:noFill/>
            </a:ln>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endParaRPr lang="en-US" dirty="0"/>
            </a:p>
          </p:txBody>
        </p:sp>
      </p:grpSp>
      <p:sp>
        <p:nvSpPr>
          <p:cNvPr id="32" name="Curved Up Arrow 31" descr="already described"/>
          <p:cNvSpPr/>
          <p:nvPr/>
        </p:nvSpPr>
        <p:spPr>
          <a:xfrm rot="20222494" flipV="1">
            <a:off x="2575182" y="2152251"/>
            <a:ext cx="5416034" cy="801469"/>
          </a:xfrm>
          <a:prstGeom prst="curvedUpArrow">
            <a:avLst>
              <a:gd name="adj1" fmla="val 47151"/>
              <a:gd name="adj2" fmla="val 113590"/>
              <a:gd name="adj3" fmla="val 35236"/>
            </a:avLst>
          </a:prstGeom>
        </p:spPr>
        <p:style>
          <a:lnRef idx="0">
            <a:schemeClr val="accent1"/>
          </a:lnRef>
          <a:fillRef idx="3">
            <a:schemeClr val="accent1"/>
          </a:fillRef>
          <a:effectRef idx="3">
            <a:schemeClr val="accent1"/>
          </a:effectRef>
          <a:fontRef idx="minor">
            <a:schemeClr val="lt1"/>
          </a:fontRef>
        </p:style>
        <p:txBody>
          <a:bodyPr anchor="ctr"/>
          <a:lstStyle/>
          <a:p>
            <a:pPr algn="ctr" eaLnBrk="1" hangingPunct="1">
              <a:defRPr/>
            </a:pPr>
            <a:endParaRPr lang="en-US" dirty="0">
              <a:solidFill>
                <a:schemeClr val="tx1"/>
              </a:solidFill>
            </a:endParaRPr>
          </a:p>
        </p:txBody>
      </p:sp>
      <p:pic>
        <p:nvPicPr>
          <p:cNvPr id="33" name="Picture 32" descr="already described"/>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83200" y="3556000"/>
            <a:ext cx="3225800"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29"/>
          <p:cNvSpPr txBox="1">
            <a:spLocks noChangeArrowheads="1"/>
          </p:cNvSpPr>
          <p:nvPr/>
        </p:nvSpPr>
        <p:spPr bwMode="auto">
          <a:xfrm>
            <a:off x="7294563" y="2967038"/>
            <a:ext cx="954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400" b="1">
                <a:solidFill>
                  <a:schemeClr val="tx1"/>
                </a:solidFill>
              </a:rPr>
              <a:t>.7910</a:t>
            </a:r>
          </a:p>
        </p:txBody>
      </p:sp>
    </p:spTree>
    <p:extLst>
      <p:ext uri="{BB962C8B-B14F-4D97-AF65-F5344CB8AC3E}">
        <p14:creationId xmlns:p14="http://schemas.microsoft.com/office/powerpoint/2010/main" val="6338502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1000"/>
                                        <p:tgtEl>
                                          <p:spTgt spid="2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1000"/>
                                        <p:tgtEl>
                                          <p:spTgt spid="30"/>
                                        </p:tgtEl>
                                      </p:cBhvr>
                                    </p:animEffect>
                                  </p:childTnLst>
                                </p:cTn>
                              </p:par>
                              <p:par>
                                <p:cTn id="29" presetID="10"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1000"/>
                                        <p:tgtEl>
                                          <p:spTgt spid="32"/>
                                        </p:tgtEl>
                                      </p:cBhvr>
                                    </p:animEffect>
                                  </p:childTnLst>
                                </p:cTn>
                              </p:par>
                              <p:par>
                                <p:cTn id="32" presetID="10" presetClass="entr" presetSubtype="0"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9" grpId="0"/>
      <p:bldP spid="30" grpId="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Normal Calculations 1</a:t>
            </a:r>
            <a:endParaRPr lang="en-US" dirty="0"/>
          </a:p>
        </p:txBody>
      </p:sp>
      <p:sp>
        <p:nvSpPr>
          <p:cNvPr id="8909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1C93AF6E-6E2F-4E5F-B56B-71DC08B0CE1F}" type="slidenum">
              <a:rPr lang="en-US" altLang="en-US" sz="1200" smtClean="0">
                <a:solidFill>
                  <a:schemeClr val="accent1"/>
                </a:solidFill>
              </a:rPr>
              <a:pPr>
                <a:lnSpc>
                  <a:spcPct val="80000"/>
                </a:lnSpc>
                <a:spcBef>
                  <a:spcPct val="0"/>
                </a:spcBef>
                <a:buClrTx/>
                <a:buSzTx/>
                <a:buFontTx/>
                <a:buNone/>
              </a:pPr>
              <a:t>61</a:t>
            </a:fld>
            <a:endParaRPr lang="en-US" altLang="en-US" sz="1200">
              <a:solidFill>
                <a:schemeClr val="accent1"/>
              </a:solidFill>
            </a:endParaRPr>
          </a:p>
        </p:txBody>
      </p:sp>
      <p:pic>
        <p:nvPicPr>
          <p:cNvPr id="3" name="Picture 2" descr="The animations discuss two approaches for calculating the proportion of observations from the standard normal distribution that are between minus 1.25 and 0.81. The normal distribution curve shows an integer line that ranges from minus 3 to 3. First approach: the proportion of observations between minus 1.25 and 0.81 is 0.6854, which is calculated by subtracting &quot;0.1056&quot; from &quot;0.7910&quot; that is subtracting the area to the left of &quot;z equals minus 1.25&quot; from the area to the left of &quot;z equals 0.81.&quot; Second Approach: the proportion of observations between minus 1.25 and 0.81 is calculated by adding 0.1056 and 0.2090, and the result is subtracted from 1 to give 0.6854. That is the area to the left of &quot;z equals minus 1.25&quot; is added to the area to the right of &quot;z equals 0.81&quot; and the result is subtracted from 1 to give the same proportion &quot;0.6854&quot; as calculated by first approach."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5225" y="439738"/>
            <a:ext cx="638175" cy="276225"/>
          </a:xfrm>
          <a:prstGeom prst="rect">
            <a:avLst/>
          </a:prstGeom>
        </p:spPr>
      </p:pic>
      <p:pic>
        <p:nvPicPr>
          <p:cNvPr id="4" name="Picture 3" descr="To skip animation steps, move to the next slide."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0" y="545447"/>
            <a:ext cx="638175" cy="276225"/>
          </a:xfrm>
          <a:prstGeom prst="rect">
            <a:avLst/>
          </a:prstGeom>
        </p:spPr>
      </p:pic>
      <p:sp>
        <p:nvSpPr>
          <p:cNvPr id="12" name="TextBox 7"/>
          <p:cNvSpPr txBox="1">
            <a:spLocks noChangeArrowheads="1"/>
          </p:cNvSpPr>
          <p:nvPr/>
        </p:nvSpPr>
        <p:spPr bwMode="auto">
          <a:xfrm>
            <a:off x="174625" y="1258898"/>
            <a:ext cx="84661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dirty="0">
                <a:solidFill>
                  <a:schemeClr val="tx1"/>
                </a:solidFill>
              </a:rPr>
              <a:t>Find the proportion of observations from the standard normal distribution that are between –1.25 and 0.81.</a:t>
            </a:r>
          </a:p>
        </p:txBody>
      </p:sp>
      <p:pic>
        <p:nvPicPr>
          <p:cNvPr id="13" name="Picture 10" descr="already describe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7806" y="2346645"/>
            <a:ext cx="7666038"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7"/>
          <p:cNvSpPr txBox="1">
            <a:spLocks noChangeArrowheads="1"/>
          </p:cNvSpPr>
          <p:nvPr/>
        </p:nvSpPr>
        <p:spPr bwMode="auto">
          <a:xfrm>
            <a:off x="174625" y="4371722"/>
            <a:ext cx="71993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dirty="0">
                <a:solidFill>
                  <a:schemeClr val="tx1"/>
                </a:solidFill>
              </a:rPr>
              <a:t>Can you find the same proportion using a different approach?</a:t>
            </a:r>
          </a:p>
        </p:txBody>
      </p:sp>
      <p:pic>
        <p:nvPicPr>
          <p:cNvPr id="15" name="Picture 14" descr="already described"/>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806" y="4795838"/>
            <a:ext cx="3705225"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7"/>
          <p:cNvSpPr txBox="1">
            <a:spLocks noChangeArrowheads="1"/>
          </p:cNvSpPr>
          <p:nvPr/>
        </p:nvSpPr>
        <p:spPr bwMode="auto">
          <a:xfrm>
            <a:off x="3933031" y="5313362"/>
            <a:ext cx="48958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400" dirty="0">
                <a:solidFill>
                  <a:schemeClr val="tx1"/>
                </a:solidFill>
              </a:rPr>
              <a:t>1 – (0.1056+0.2090) = 1 – 0.3146</a:t>
            </a:r>
          </a:p>
          <a:p>
            <a:pPr eaLnBrk="1" hangingPunct="1">
              <a:spcBef>
                <a:spcPct val="0"/>
              </a:spcBef>
              <a:buClrTx/>
              <a:buSzTx/>
              <a:buFontTx/>
              <a:buNone/>
            </a:pPr>
            <a:r>
              <a:rPr lang="en-US" altLang="en-US" sz="3200" dirty="0">
                <a:solidFill>
                  <a:schemeClr val="tx1"/>
                </a:solidFill>
              </a:rPr>
              <a:t>				         </a:t>
            </a:r>
            <a:r>
              <a:rPr lang="en-US" altLang="en-US" sz="2400" dirty="0">
                <a:solidFill>
                  <a:schemeClr val="tx1"/>
                </a:solidFill>
              </a:rPr>
              <a:t>= </a:t>
            </a:r>
            <a:r>
              <a:rPr lang="en-US" altLang="en-US" sz="2400" b="1" dirty="0">
                <a:solidFill>
                  <a:schemeClr val="tx1"/>
                </a:solidFill>
              </a:rPr>
              <a:t>0.6854</a:t>
            </a:r>
            <a:endParaRPr lang="en-US" altLang="en-US" sz="3200" b="1" dirty="0">
              <a:solidFill>
                <a:schemeClr val="tx1"/>
              </a:solidFill>
            </a:endParaRPr>
          </a:p>
        </p:txBody>
      </p:sp>
      <p:sp>
        <p:nvSpPr>
          <p:cNvPr id="17" name="Rectangle 16" descr="already described"/>
          <p:cNvSpPr/>
          <p:nvPr/>
        </p:nvSpPr>
        <p:spPr>
          <a:xfrm>
            <a:off x="227806" y="2291876"/>
            <a:ext cx="2383588" cy="212725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anchor="ctr"/>
          <a:lstStyle/>
          <a:p>
            <a:pPr algn="ctr" eaLnBrk="1" hangingPunct="1">
              <a:defRPr/>
            </a:pPr>
            <a:endParaRPr lang="en-US" dirty="0">
              <a:cs typeface="Arial"/>
            </a:endParaRPr>
          </a:p>
        </p:txBody>
      </p:sp>
      <p:sp>
        <p:nvSpPr>
          <p:cNvPr id="21" name="Rectangle 20" descr="already described"/>
          <p:cNvSpPr/>
          <p:nvPr/>
        </p:nvSpPr>
        <p:spPr>
          <a:xfrm>
            <a:off x="2611394" y="2291876"/>
            <a:ext cx="2611394" cy="212725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anchor="ctr"/>
          <a:lstStyle/>
          <a:p>
            <a:pPr algn="ctr" eaLnBrk="1" hangingPunct="1">
              <a:defRPr/>
            </a:pPr>
            <a:endParaRPr lang="en-US" dirty="0">
              <a:cs typeface="Arial"/>
            </a:endParaRPr>
          </a:p>
        </p:txBody>
      </p:sp>
      <p:sp>
        <p:nvSpPr>
          <p:cNvPr id="22" name="Rectangle 21" descr="already described"/>
          <p:cNvSpPr/>
          <p:nvPr/>
        </p:nvSpPr>
        <p:spPr>
          <a:xfrm>
            <a:off x="5222789" y="2291876"/>
            <a:ext cx="2671055" cy="2094328"/>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anchor="ctr"/>
          <a:lstStyle/>
          <a:p>
            <a:pPr algn="ctr" eaLnBrk="1" hangingPunct="1">
              <a:defRPr/>
            </a:pPr>
            <a:endParaRPr lang="en-US" dirty="0">
              <a:cs typeface="Arial"/>
            </a:endParaRPr>
          </a:p>
        </p:txBody>
      </p:sp>
    </p:spTree>
    <p:extLst>
      <p:ext uri="{BB962C8B-B14F-4D97-AF65-F5344CB8AC3E}">
        <p14:creationId xmlns:p14="http://schemas.microsoft.com/office/powerpoint/2010/main" val="69319393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17"/>
                                        </p:tgtEl>
                                      </p:cBhvr>
                                    </p:animEffect>
                                    <p:set>
                                      <p:cBhvr>
                                        <p:cTn id="7" dur="1" fill="hold">
                                          <p:stCondLst>
                                            <p:cond delay="999"/>
                                          </p:stCondLst>
                                        </p:cTn>
                                        <p:tgtEl>
                                          <p:spTgt spid="1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1000"/>
                                        <p:tgtEl>
                                          <p:spTgt spid="21"/>
                                        </p:tgtEl>
                                      </p:cBhvr>
                                    </p:animEffect>
                                    <p:set>
                                      <p:cBhvr>
                                        <p:cTn id="12" dur="1" fill="hold">
                                          <p:stCondLst>
                                            <p:cond delay="999"/>
                                          </p:stCondLst>
                                        </p:cTn>
                                        <p:tgtEl>
                                          <p:spTgt spid="2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1000"/>
                                        <p:tgtEl>
                                          <p:spTgt spid="22"/>
                                        </p:tgtEl>
                                      </p:cBhvr>
                                    </p:animEffect>
                                    <p:set>
                                      <p:cBhvr>
                                        <p:cTn id="17" dur="1" fill="hold">
                                          <p:stCondLst>
                                            <p:cond delay="999"/>
                                          </p:stCondLst>
                                        </p:cTn>
                                        <p:tgtEl>
                                          <p:spTgt spid="2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animBg="1"/>
      <p:bldP spid="21" grpId="0" animBg="1"/>
      <p:bldP spid="22" grpId="0" animBg="1"/>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Normal Calculations 2</a:t>
            </a:r>
            <a:endParaRPr lang="en-US" dirty="0"/>
          </a:p>
        </p:txBody>
      </p:sp>
      <p:sp>
        <p:nvSpPr>
          <p:cNvPr id="9011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31E9917F-58F3-4BF4-A550-13401D46ABD1}" type="slidenum">
              <a:rPr lang="en-US" altLang="en-US" sz="1200" smtClean="0">
                <a:solidFill>
                  <a:schemeClr val="accent1"/>
                </a:solidFill>
              </a:rPr>
              <a:pPr>
                <a:lnSpc>
                  <a:spcPct val="80000"/>
                </a:lnSpc>
                <a:spcBef>
                  <a:spcPct val="0"/>
                </a:spcBef>
                <a:buClrTx/>
                <a:buSzTx/>
                <a:buFontTx/>
                <a:buNone/>
              </a:pPr>
              <a:t>62</a:t>
            </a:fld>
            <a:endParaRPr lang="en-US" altLang="en-US" sz="1200">
              <a:solidFill>
                <a:schemeClr val="accent1"/>
              </a:solidFill>
            </a:endParaRPr>
          </a:p>
        </p:txBody>
      </p:sp>
      <p:sp>
        <p:nvSpPr>
          <p:cNvPr id="8" name="TextBox 7"/>
          <p:cNvSpPr txBox="1">
            <a:spLocks noChangeArrowheads="1"/>
          </p:cNvSpPr>
          <p:nvPr/>
        </p:nvSpPr>
        <p:spPr bwMode="auto">
          <a:xfrm>
            <a:off x="1039019" y="1376363"/>
            <a:ext cx="7042150" cy="368300"/>
          </a:xfrm>
          <a:prstGeom prst="rect">
            <a:avLst/>
          </a:prstGeom>
          <a:solidFill>
            <a:srgbClr val="C9CCD8"/>
          </a:solidFill>
          <a:ln w="10000">
            <a:solidFill>
              <a:schemeClr val="accent1"/>
            </a:solidFill>
            <a:miter lim="800000"/>
            <a:headEnd/>
            <a:tailEnd/>
          </a:ln>
          <a:effectLst>
            <a:outerShdw blurRad="38100" dist="30000" dir="5400000" rotWithShape="0">
              <a:srgbClr val="808080">
                <a:alpha val="45000"/>
              </a:srgbClr>
            </a:outerShdw>
          </a:effectLst>
        </p:spPr>
        <p:txBody>
          <a:bodyPr>
            <a:spAutoFit/>
          </a:bodyPr>
          <a:lstStyle/>
          <a:p>
            <a:pPr algn="ctr" eaLnBrk="1" hangingPunct="1">
              <a:defRPr/>
            </a:pPr>
            <a:r>
              <a:rPr lang="en-US" b="1" dirty="0">
                <a:latin typeface="+mn-lt"/>
                <a:ea typeface="ＭＳ Ｐゴシック" charset="-128"/>
                <a:cs typeface="ＭＳ Ｐゴシック" charset="-128"/>
              </a:rPr>
              <a:t>How to Solve Problems Involving Normal Distributions</a:t>
            </a:r>
          </a:p>
        </p:txBody>
      </p:sp>
      <p:sp>
        <p:nvSpPr>
          <p:cNvPr id="7" name="TextBox 6"/>
          <p:cNvSpPr txBox="1">
            <a:spLocks noChangeArrowheads="1"/>
          </p:cNvSpPr>
          <p:nvPr/>
        </p:nvSpPr>
        <p:spPr bwMode="auto">
          <a:xfrm>
            <a:off x="731838" y="1744663"/>
            <a:ext cx="7656512" cy="4293483"/>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628650" indent="-1714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spcAft>
                <a:spcPts val="1800"/>
              </a:spcAft>
              <a:buClrTx/>
              <a:buSzTx/>
              <a:buFontTx/>
              <a:buNone/>
              <a:defRPr/>
            </a:pPr>
            <a:endParaRPr lang="en-US" altLang="en-US" sz="800" dirty="0">
              <a:solidFill>
                <a:srgbClr val="000000"/>
              </a:solidFill>
            </a:endParaRPr>
          </a:p>
          <a:p>
            <a:pPr eaLnBrk="1" hangingPunct="1">
              <a:spcBef>
                <a:spcPct val="0"/>
              </a:spcBef>
              <a:spcAft>
                <a:spcPts val="1800"/>
              </a:spcAft>
              <a:buClrTx/>
              <a:buSzTx/>
              <a:buFontTx/>
              <a:buNone/>
              <a:defRPr/>
            </a:pPr>
            <a:r>
              <a:rPr lang="en-US" altLang="en-US" dirty="0">
                <a:solidFill>
                  <a:srgbClr val="000000"/>
                </a:solidFill>
              </a:rPr>
              <a:t>Express the problem in terms of the observed variable </a:t>
            </a:r>
            <a:r>
              <a:rPr lang="en-US" altLang="en-US" i="1" dirty="0">
                <a:solidFill>
                  <a:srgbClr val="000000"/>
                </a:solidFill>
              </a:rPr>
              <a:t>x</a:t>
            </a:r>
            <a:r>
              <a:rPr lang="en-US" altLang="en-US" dirty="0">
                <a:solidFill>
                  <a:srgbClr val="000000"/>
                </a:solidFill>
              </a:rPr>
              <a:t>.</a:t>
            </a:r>
          </a:p>
          <a:p>
            <a:pPr eaLnBrk="1" hangingPunct="1">
              <a:spcBef>
                <a:spcPct val="0"/>
              </a:spcBef>
              <a:spcAft>
                <a:spcPts val="1800"/>
              </a:spcAft>
              <a:buClrTx/>
              <a:buSzTx/>
              <a:buFontTx/>
              <a:buNone/>
              <a:defRPr/>
            </a:pPr>
            <a:r>
              <a:rPr lang="en-US" altLang="en-US" dirty="0">
                <a:solidFill>
                  <a:srgbClr val="000000"/>
                </a:solidFill>
              </a:rPr>
              <a:t>Draw a picture of the distribution and shade the area of interest under the curve.</a:t>
            </a:r>
          </a:p>
          <a:p>
            <a:pPr eaLnBrk="1" hangingPunct="1">
              <a:spcBef>
                <a:spcPct val="0"/>
              </a:spcBef>
              <a:spcAft>
                <a:spcPts val="600"/>
              </a:spcAft>
              <a:buClrTx/>
              <a:buSzTx/>
              <a:buFontTx/>
              <a:buNone/>
              <a:defRPr/>
            </a:pPr>
            <a:r>
              <a:rPr lang="en-US" altLang="en-US" dirty="0">
                <a:solidFill>
                  <a:srgbClr val="000000"/>
                </a:solidFill>
              </a:rPr>
              <a:t>Perform calculations.</a:t>
            </a:r>
          </a:p>
          <a:p>
            <a:pPr lvl="1" eaLnBrk="1" hangingPunct="1">
              <a:spcBef>
                <a:spcPct val="0"/>
              </a:spcBef>
              <a:buClr>
                <a:schemeClr val="accent1"/>
              </a:buClr>
              <a:buSzTx/>
              <a:buFont typeface="Wingdings" panose="05000000000000000000" pitchFamily="2" charset="2"/>
              <a:buChar char="§"/>
              <a:defRPr/>
            </a:pPr>
            <a:r>
              <a:rPr lang="en-US" altLang="en-US" sz="2000" b="1" i="1" dirty="0">
                <a:solidFill>
                  <a:srgbClr val="000000"/>
                </a:solidFill>
              </a:rPr>
              <a:t>Standardize</a:t>
            </a:r>
            <a:r>
              <a:rPr lang="en-US" altLang="en-US" sz="2000" b="1" dirty="0">
                <a:solidFill>
                  <a:srgbClr val="000000"/>
                </a:solidFill>
              </a:rPr>
              <a:t> </a:t>
            </a:r>
            <a:r>
              <a:rPr lang="en-US" altLang="en-US" sz="2000" i="1" dirty="0">
                <a:solidFill>
                  <a:srgbClr val="000000"/>
                </a:solidFill>
              </a:rPr>
              <a:t>x</a:t>
            </a:r>
            <a:r>
              <a:rPr lang="en-US" altLang="en-US" sz="2000" dirty="0">
                <a:solidFill>
                  <a:srgbClr val="000000"/>
                </a:solidFill>
              </a:rPr>
              <a:t> to restate the problem in terms of a standard Normal variable </a:t>
            </a:r>
            <a:r>
              <a:rPr lang="en-US" altLang="en-US" sz="2000" i="1" dirty="0">
                <a:solidFill>
                  <a:srgbClr val="000000"/>
                </a:solidFill>
              </a:rPr>
              <a:t>z</a:t>
            </a:r>
            <a:r>
              <a:rPr lang="en-US" altLang="en-US" sz="2000" dirty="0">
                <a:solidFill>
                  <a:srgbClr val="000000"/>
                </a:solidFill>
              </a:rPr>
              <a:t>.</a:t>
            </a:r>
          </a:p>
          <a:p>
            <a:pPr lvl="1" eaLnBrk="1" hangingPunct="1">
              <a:spcBef>
                <a:spcPct val="0"/>
              </a:spcBef>
              <a:spcAft>
                <a:spcPts val="1800"/>
              </a:spcAft>
              <a:buClr>
                <a:schemeClr val="accent1"/>
              </a:buClr>
              <a:buSzTx/>
              <a:buFont typeface="Wingdings" panose="05000000000000000000" pitchFamily="2" charset="2"/>
              <a:buChar char="§"/>
              <a:defRPr/>
            </a:pPr>
            <a:r>
              <a:rPr lang="en-US" altLang="en-US" sz="2000" b="1" i="1" dirty="0">
                <a:solidFill>
                  <a:srgbClr val="000000"/>
                </a:solidFill>
              </a:rPr>
              <a:t>Use Table A</a:t>
            </a:r>
            <a:r>
              <a:rPr lang="en-US" altLang="en-US" sz="2000" dirty="0">
                <a:solidFill>
                  <a:srgbClr val="000000"/>
                </a:solidFill>
              </a:rPr>
              <a:t> and the fact that the total area under the curve is 1 to find the required area under the standard normal curve.</a:t>
            </a:r>
          </a:p>
          <a:p>
            <a:pPr eaLnBrk="1" hangingPunct="1">
              <a:spcBef>
                <a:spcPct val="0"/>
              </a:spcBef>
              <a:spcAft>
                <a:spcPts val="1800"/>
              </a:spcAft>
              <a:buClrTx/>
              <a:buSzTx/>
              <a:buFontTx/>
              <a:buNone/>
              <a:defRPr/>
            </a:pPr>
            <a:r>
              <a:rPr lang="en-US" altLang="en-US" dirty="0">
                <a:solidFill>
                  <a:srgbClr val="000000"/>
                </a:solidFill>
              </a:rPr>
              <a:t>Write your conclusion in the context of the problem.</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bg/>
                                          </p:spTgt>
                                        </p:tgtEl>
                                        <p:attrNameLst>
                                          <p:attrName>style.visibility</p:attrName>
                                        </p:attrNameLst>
                                      </p:cBhvr>
                                      <p:to>
                                        <p:strVal val="visible"/>
                                      </p:to>
                                    </p:set>
                                    <p:animEffect transition="in" filter="fade">
                                      <p:cBhvr>
                                        <p:cTn id="10" dur="1000"/>
                                        <p:tgtEl>
                                          <p:spTgt spid="7">
                                            <p:bg/>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1000"/>
                                        <p:tgtEl>
                                          <p:spTgt spid="7">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1000"/>
                                        <p:tgtEl>
                                          <p:spTgt spid="7">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Effect transition="in" filter="fade">
                                      <p:cBhvr>
                                        <p:cTn id="25" dur="1000"/>
                                        <p:tgtEl>
                                          <p:spTgt spid="7">
                                            <p:txEl>
                                              <p:pRg st="3" end="3"/>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xEl>
                                              <p:pRg st="4" end="4"/>
                                            </p:txEl>
                                          </p:spTgt>
                                        </p:tgtEl>
                                        <p:attrNameLst>
                                          <p:attrName>style.visibility</p:attrName>
                                        </p:attrNameLst>
                                      </p:cBhvr>
                                      <p:to>
                                        <p:strVal val="visible"/>
                                      </p:to>
                                    </p:set>
                                    <p:animEffect transition="in" filter="fade">
                                      <p:cBhvr>
                                        <p:cTn id="30" dur="1000"/>
                                        <p:tgtEl>
                                          <p:spTgt spid="7">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animEffect transition="in" filter="fade">
                                      <p:cBhvr>
                                        <p:cTn id="35" dur="1000"/>
                                        <p:tgtEl>
                                          <p:spTgt spid="7">
                                            <p:txEl>
                                              <p:pRg st="5" end="5"/>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
                                            <p:txEl>
                                              <p:pRg st="6" end="6"/>
                                            </p:txEl>
                                          </p:spTgt>
                                        </p:tgtEl>
                                        <p:attrNameLst>
                                          <p:attrName>style.visibility</p:attrName>
                                        </p:attrNameLst>
                                      </p:cBhvr>
                                      <p:to>
                                        <p:strVal val="visible"/>
                                      </p:to>
                                    </p:set>
                                    <p:animEffect transition="in" filter="fade">
                                      <p:cBhvr>
                                        <p:cTn id="40" dur="1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ltLang="en-US" dirty="0"/>
              <a:t>Normal Calculations 3 </a:t>
            </a:r>
            <a:endParaRPr lang="en-US" dirty="0"/>
          </a:p>
        </p:txBody>
      </p:sp>
      <p:sp>
        <p:nvSpPr>
          <p:cNvPr id="9113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12F0139D-E823-409D-9AB8-42F8D76CAC92}" type="slidenum">
              <a:rPr lang="en-US" altLang="en-US" sz="1200" smtClean="0">
                <a:solidFill>
                  <a:schemeClr val="accent1"/>
                </a:solidFill>
              </a:rPr>
              <a:pPr>
                <a:lnSpc>
                  <a:spcPct val="80000"/>
                </a:lnSpc>
                <a:spcBef>
                  <a:spcPct val="0"/>
                </a:spcBef>
                <a:buClrTx/>
                <a:buSzTx/>
                <a:buFontTx/>
                <a:buNone/>
              </a:pPr>
              <a:t>63</a:t>
            </a:fld>
            <a:endParaRPr lang="en-US" altLang="en-US" sz="1200">
              <a:solidFill>
                <a:schemeClr val="accent1"/>
              </a:solidFill>
            </a:endParaRPr>
          </a:p>
        </p:txBody>
      </p:sp>
      <p:sp>
        <p:nvSpPr>
          <p:cNvPr id="91139" name="Rectangle 3"/>
          <p:cNvSpPr>
            <a:spLocks noGrp="1" noChangeArrowheads="1"/>
          </p:cNvSpPr>
          <p:nvPr>
            <p:ph sz="quarter" idx="4294967295"/>
          </p:nvPr>
        </p:nvSpPr>
        <p:spPr>
          <a:xfrm>
            <a:off x="495300" y="1357153"/>
            <a:ext cx="8153400" cy="820737"/>
          </a:xfrm>
        </p:spPr>
        <p:txBody>
          <a:bodyPr/>
          <a:lstStyle/>
          <a:p>
            <a:pPr marL="0" indent="0" eaLnBrk="1" hangingPunct="1">
              <a:lnSpc>
                <a:spcPct val="110000"/>
              </a:lnSpc>
              <a:buFont typeface="Wingdings 2" panose="05020102010507070707" pitchFamily="18" charset="2"/>
              <a:buNone/>
            </a:pPr>
            <a:r>
              <a:rPr lang="en-US" altLang="en-US" dirty="0">
                <a:solidFill>
                  <a:schemeClr val="tx1"/>
                </a:solidFill>
                <a:ea typeface="ＭＳ Ｐゴシック" panose="020B0600070205080204" pitchFamily="34" charset="-128"/>
              </a:rPr>
              <a:t>According to the National Health and Nutrition Examination Study (NHANES) of 1976–1980, the heights (in inches) of men aged 18–24 are </a:t>
            </a:r>
            <a:r>
              <a:rPr lang="en-US" altLang="en-US" i="1" dirty="0">
                <a:solidFill>
                  <a:schemeClr val="tx1"/>
                </a:solidFill>
                <a:ea typeface="ＭＳ Ｐゴシック" panose="020B0600070205080204" pitchFamily="34" charset="-128"/>
              </a:rPr>
              <a:t>N</a:t>
            </a:r>
            <a:r>
              <a:rPr lang="en-US" altLang="en-US" dirty="0">
                <a:solidFill>
                  <a:schemeClr val="tx1"/>
                </a:solidFill>
                <a:ea typeface="ＭＳ Ｐゴシック" panose="020B0600070205080204" pitchFamily="34" charset="-128"/>
              </a:rPr>
              <a:t>(70, 2.8).</a:t>
            </a:r>
          </a:p>
        </p:txBody>
      </p:sp>
      <p:sp>
        <p:nvSpPr>
          <p:cNvPr id="91140" name="Rectangle 4"/>
          <p:cNvSpPr txBox="1">
            <a:spLocks noChangeArrowheads="1"/>
          </p:cNvSpPr>
          <p:nvPr/>
        </p:nvSpPr>
        <p:spPr bwMode="auto">
          <a:xfrm>
            <a:off x="489122" y="2605088"/>
            <a:ext cx="8153400"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19088" indent="-319088">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ts val="700"/>
              </a:spcBef>
              <a:buClr>
                <a:schemeClr val="accent2"/>
              </a:buClr>
              <a:buSzPct val="60000"/>
              <a:buFontTx/>
              <a:buNone/>
            </a:pPr>
            <a:r>
              <a:rPr lang="en-US" altLang="en-US" dirty="0">
                <a:solidFill>
                  <a:schemeClr val="tx1"/>
                </a:solidFill>
              </a:rPr>
              <a:t>If exactly 10% of men aged 18–24 are shorter than a particular</a:t>
            </a:r>
          </a:p>
          <a:p>
            <a:pPr>
              <a:spcBef>
                <a:spcPts val="0"/>
              </a:spcBef>
              <a:buClr>
                <a:schemeClr val="accent2"/>
              </a:buClr>
              <a:buSzPct val="60000"/>
              <a:buFontTx/>
              <a:buNone/>
            </a:pPr>
            <a:r>
              <a:rPr lang="en-US" altLang="en-US" dirty="0">
                <a:solidFill>
                  <a:schemeClr val="tx1"/>
                </a:solidFill>
              </a:rPr>
              <a:t>man, how tall is he?</a:t>
            </a:r>
          </a:p>
        </p:txBody>
      </p:sp>
      <p:grpSp>
        <p:nvGrpSpPr>
          <p:cNvPr id="91141" name="Group 16" descr="The image shows a normal distribution curve with mean 70 and standard deviation 2.8. There is a blue shaded region to the left side of the graph that depicts 0.10 value in it. There is a question mark shown to the left side of mean value 70. "/>
          <p:cNvGrpSpPr>
            <a:grpSpLocks/>
          </p:cNvGrpSpPr>
          <p:nvPr/>
        </p:nvGrpSpPr>
        <p:grpSpPr bwMode="auto">
          <a:xfrm>
            <a:off x="1628775" y="3436257"/>
            <a:ext cx="5786438" cy="2649537"/>
            <a:chOff x="1122" y="1820"/>
            <a:chExt cx="3645" cy="1669"/>
          </a:xfrm>
        </p:grpSpPr>
        <p:graphicFrame>
          <p:nvGraphicFramePr>
            <p:cNvPr id="2" name="Object 12"/>
            <p:cNvGraphicFramePr>
              <a:graphicFrameLocks/>
            </p:cNvGraphicFramePr>
            <p:nvPr/>
          </p:nvGraphicFramePr>
          <p:xfrm>
            <a:off x="1122" y="1820"/>
            <a:ext cx="3645" cy="13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3"/>
            <p:cNvSpPr>
              <a:spLocks noChangeArrowheads="1"/>
            </p:cNvSpPr>
            <p:nvPr/>
          </p:nvSpPr>
          <p:spPr bwMode="auto">
            <a:xfrm>
              <a:off x="1932" y="2716"/>
              <a:ext cx="387" cy="291"/>
            </a:xfrm>
            <a:prstGeom prst="rect">
              <a:avLst/>
            </a:prstGeom>
            <a:noFill/>
            <a:ln>
              <a:noFill/>
            </a:ln>
            <a:effectLst/>
          </p:spPr>
          <p:txBody>
            <a:bodyPr wrap="none" lIns="92075" tIns="46038" rIns="92075" bIns="46038">
              <a:spAutoFit/>
            </a:bodyPr>
            <a:lstStyle/>
            <a:p>
              <a:pPr eaLnBrk="1" hangingPunct="1">
                <a:defRPr/>
              </a:pPr>
              <a:r>
                <a:rPr lang="en-US" sz="2400" b="1" dirty="0">
                  <a:solidFill>
                    <a:schemeClr val="accent4"/>
                  </a:solidFill>
                  <a:latin typeface="Arial" charset="0"/>
                  <a:ea typeface="ＭＳ Ｐゴシック" charset="0"/>
                  <a:cs typeface="ＭＳ Ｐゴシック" charset="0"/>
                </a:rPr>
                <a:t>.10</a:t>
              </a:r>
            </a:p>
          </p:txBody>
        </p:sp>
        <p:sp>
          <p:nvSpPr>
            <p:cNvPr id="91146" name="Line 14"/>
            <p:cNvSpPr>
              <a:spLocks noChangeShapeType="1"/>
            </p:cNvSpPr>
            <p:nvPr/>
          </p:nvSpPr>
          <p:spPr bwMode="auto">
            <a:xfrm>
              <a:off x="2880" y="3037"/>
              <a:ext cx="0" cy="96"/>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1147" name="Rectangle 15"/>
            <p:cNvSpPr>
              <a:spLocks noChangeArrowheads="1"/>
            </p:cNvSpPr>
            <p:nvPr/>
          </p:nvSpPr>
          <p:spPr bwMode="auto">
            <a:xfrm>
              <a:off x="2308" y="3120"/>
              <a:ext cx="1136"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400" dirty="0">
                  <a:solidFill>
                    <a:schemeClr val="tx1"/>
                  </a:solidFill>
                </a:rPr>
                <a:t> ?     70 </a:t>
              </a:r>
              <a:r>
                <a:rPr lang="en-US" altLang="en-US" sz="3200" dirty="0">
                  <a:solidFill>
                    <a:schemeClr val="tx1"/>
                  </a:solidFill>
                </a:rPr>
                <a:t>   </a:t>
              </a:r>
              <a:endParaRPr lang="en-US" altLang="en-US" sz="2400" dirty="0">
                <a:solidFill>
                  <a:schemeClr val="tx1"/>
                </a:solidFill>
              </a:endParaRPr>
            </a:p>
          </p:txBody>
        </p:sp>
      </p:grpSp>
      <p:sp>
        <p:nvSpPr>
          <p:cNvPr id="91142" name="Rectangle 1"/>
          <p:cNvSpPr>
            <a:spLocks noChangeArrowheads="1"/>
          </p:cNvSpPr>
          <p:nvPr/>
        </p:nvSpPr>
        <p:spPr bwMode="auto">
          <a:xfrm>
            <a:off x="5046663" y="3796619"/>
            <a:ext cx="12112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800" i="1" dirty="0">
                <a:solidFill>
                  <a:schemeClr val="tx1"/>
                </a:solidFill>
              </a:rPr>
              <a:t>N</a:t>
            </a:r>
            <a:r>
              <a:rPr lang="en-US" altLang="en-US" sz="1800" dirty="0">
                <a:solidFill>
                  <a:schemeClr val="tx1"/>
                </a:solidFill>
              </a:rPr>
              <a:t>(70, 2.8)</a:t>
            </a:r>
          </a:p>
        </p:txBody>
      </p:sp>
    </p:spTree>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t>Normal Calculations 4</a:t>
            </a:r>
            <a:endParaRPr lang="en-US" dirty="0"/>
          </a:p>
        </p:txBody>
      </p:sp>
      <p:sp>
        <p:nvSpPr>
          <p:cNvPr id="9318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015BA9B8-E89B-4E74-810B-C2C74B707EA6}" type="slidenum">
              <a:rPr lang="en-US" altLang="en-US" sz="1200" smtClean="0">
                <a:solidFill>
                  <a:srgbClr val="073779"/>
                </a:solidFill>
              </a:rPr>
              <a:pPr>
                <a:lnSpc>
                  <a:spcPct val="80000"/>
                </a:lnSpc>
                <a:spcBef>
                  <a:spcPct val="0"/>
                </a:spcBef>
                <a:buClrTx/>
                <a:buSzTx/>
                <a:buFontTx/>
                <a:buNone/>
              </a:pPr>
              <a:t>64</a:t>
            </a:fld>
            <a:endParaRPr lang="en-US" altLang="en-US" sz="1200">
              <a:solidFill>
                <a:srgbClr val="073779"/>
              </a:solidFill>
            </a:endParaRPr>
          </a:p>
        </p:txBody>
      </p:sp>
      <p:pic>
        <p:nvPicPr>
          <p:cNvPr id="7" name="Picture 6" descr="The animations describe the approach of obtaining a standardized score, or &quot;z score&quot; from the standard normal table for the probability value of 0.10. A standard normal distribution graph is presented, which includes a mean value of 70, a standard deviation of 2.8, and 0.1 is the proportion of observations depicted in blue color on the left tail.&#10;&#10;In the table, the probability &quot;0.1003&quot; is located, since it is the closest value to 0.10. The column heading &quot;0.08&quot; and the row heading &quot;z=minus 1.2&quot; correspond to the probability &quot;0.1003&quot; in the table. Hence, the standardized score corresponding to the probability 0.1 is determined as &quot;z=minus 1.28,&quot; which means the raw score is below the mean. The distance between the raw score and the mean in units of the standard deviation is equal to the absolute value of z score."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7162" y="476329"/>
            <a:ext cx="638175" cy="276225"/>
          </a:xfrm>
          <a:prstGeom prst="rect">
            <a:avLst/>
          </a:prstGeom>
        </p:spPr>
      </p:pic>
      <p:pic>
        <p:nvPicPr>
          <p:cNvPr id="8" name="Picture 7" descr="To skip animation steps, move to the next slide." hidden="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1680" y="520729"/>
            <a:ext cx="638175" cy="276225"/>
          </a:xfrm>
          <a:prstGeom prst="rect">
            <a:avLst/>
          </a:prstGeom>
        </p:spPr>
      </p:pic>
      <p:sp>
        <p:nvSpPr>
          <p:cNvPr id="93206" name="Rectangle 4"/>
          <p:cNvSpPr txBox="1">
            <a:spLocks noChangeArrowheads="1"/>
          </p:cNvSpPr>
          <p:nvPr/>
        </p:nvSpPr>
        <p:spPr bwMode="auto">
          <a:xfrm>
            <a:off x="292100" y="1509713"/>
            <a:ext cx="4052183"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457200" eaLnBrk="0" fontAlgn="base" hangingPunct="0">
              <a:lnSpc>
                <a:spcPct val="90000"/>
              </a:lnSpc>
              <a:spcBef>
                <a:spcPts val="700"/>
              </a:spcBef>
              <a:spcAft>
                <a:spcPct val="0"/>
              </a:spcAft>
              <a:buClr>
                <a:srgbClr val="8FD9FB"/>
              </a:buClr>
              <a:buSzPct val="60000"/>
              <a:buFontTx/>
              <a:buNone/>
            </a:pPr>
            <a:r>
              <a:rPr lang="en-US" altLang="en-US" dirty="0">
                <a:solidFill>
                  <a:prstClr val="black"/>
                </a:solidFill>
              </a:rPr>
              <a:t>If exactly 10% of men aged 18–24 are shorter than a particular</a:t>
            </a:r>
          </a:p>
          <a:p>
            <a:pPr defTabSz="457200" eaLnBrk="0" fontAlgn="base" hangingPunct="0">
              <a:lnSpc>
                <a:spcPct val="90000"/>
              </a:lnSpc>
              <a:spcBef>
                <a:spcPts val="700"/>
              </a:spcBef>
              <a:spcAft>
                <a:spcPct val="0"/>
              </a:spcAft>
              <a:buClr>
                <a:srgbClr val="8FD9FB"/>
              </a:buClr>
              <a:buSzPct val="60000"/>
              <a:buFontTx/>
              <a:buNone/>
            </a:pPr>
            <a:r>
              <a:rPr lang="en-US" altLang="en-US" dirty="0">
                <a:solidFill>
                  <a:prstClr val="black"/>
                </a:solidFill>
              </a:rPr>
              <a:t>man, how tall is he?</a:t>
            </a:r>
          </a:p>
        </p:txBody>
      </p:sp>
      <p:sp>
        <p:nvSpPr>
          <p:cNvPr id="93208" name="Rectangle 2"/>
          <p:cNvSpPr>
            <a:spLocks noChangeArrowheads="1"/>
          </p:cNvSpPr>
          <p:nvPr/>
        </p:nvSpPr>
        <p:spPr bwMode="auto">
          <a:xfrm>
            <a:off x="288925" y="2974975"/>
            <a:ext cx="3592513"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457200" fontAlgn="base">
              <a:spcBef>
                <a:spcPct val="50000"/>
              </a:spcBef>
              <a:spcAft>
                <a:spcPct val="0"/>
              </a:spcAft>
              <a:buClrTx/>
              <a:buSzTx/>
              <a:buFontTx/>
              <a:buNone/>
            </a:pPr>
            <a:r>
              <a:rPr lang="en-US" altLang="en-US" dirty="0">
                <a:solidFill>
                  <a:prstClr val="black"/>
                </a:solidFill>
              </a:rPr>
              <a:t>Look up the probability closest to 0.10 in the table.</a:t>
            </a:r>
          </a:p>
          <a:p>
            <a:pPr defTabSz="457200" fontAlgn="base">
              <a:spcBef>
                <a:spcPct val="50000"/>
              </a:spcBef>
              <a:spcAft>
                <a:spcPct val="0"/>
              </a:spcAft>
              <a:buClrTx/>
              <a:buSzTx/>
              <a:buFontTx/>
              <a:buNone/>
            </a:pPr>
            <a:r>
              <a:rPr lang="en-US" altLang="en-US" dirty="0">
                <a:solidFill>
                  <a:prstClr val="black"/>
                </a:solidFill>
              </a:rPr>
              <a:t>Find the corresponding </a:t>
            </a:r>
            <a:r>
              <a:rPr lang="en-US" altLang="en-US" b="1" dirty="0">
                <a:solidFill>
                  <a:srgbClr val="800000"/>
                </a:solidFill>
              </a:rPr>
              <a:t>standardized score</a:t>
            </a:r>
            <a:r>
              <a:rPr lang="en-US" altLang="en-US" dirty="0">
                <a:solidFill>
                  <a:prstClr val="black"/>
                </a:solidFill>
              </a:rPr>
              <a:t>.</a:t>
            </a:r>
            <a:endParaRPr lang="en-US" altLang="en-US" b="1" dirty="0">
              <a:solidFill>
                <a:srgbClr val="800000"/>
              </a:solidFill>
            </a:endParaRPr>
          </a:p>
          <a:p>
            <a:pPr defTabSz="457200" fontAlgn="base">
              <a:spcBef>
                <a:spcPct val="50000"/>
              </a:spcBef>
              <a:spcAft>
                <a:spcPct val="0"/>
              </a:spcAft>
              <a:buClrTx/>
              <a:buSzTx/>
              <a:buFontTx/>
              <a:buNone/>
            </a:pPr>
            <a:r>
              <a:rPr lang="en-US" altLang="en-US" dirty="0">
                <a:solidFill>
                  <a:prstClr val="black"/>
                </a:solidFill>
              </a:rPr>
              <a:t>The value you seek is </a:t>
            </a:r>
            <a:r>
              <a:rPr lang="en-US" altLang="en-US" dirty="0">
                <a:solidFill>
                  <a:srgbClr val="FF0000"/>
                </a:solidFill>
              </a:rPr>
              <a:t>that many standard deviations </a:t>
            </a:r>
            <a:r>
              <a:rPr lang="en-US" altLang="en-US" dirty="0">
                <a:solidFill>
                  <a:prstClr val="black"/>
                </a:solidFill>
              </a:rPr>
              <a:t>from the mean.</a:t>
            </a:r>
          </a:p>
        </p:txBody>
      </p:sp>
      <p:graphicFrame>
        <p:nvGraphicFramePr>
          <p:cNvPr id="16" name="Group 3" descr="already described"/>
          <p:cNvGraphicFramePr>
            <a:graphicFrameLocks noGrp="1"/>
          </p:cNvGraphicFramePr>
          <p:nvPr>
            <p:ph idx="4294967295"/>
            <p:extLst>
              <p:ext uri="{D42A27DB-BD31-4B8C-83A1-F6EECF244321}">
                <p14:modId xmlns:p14="http://schemas.microsoft.com/office/powerpoint/2010/main" val="2889591286"/>
              </p:ext>
            </p:extLst>
          </p:nvPr>
        </p:nvGraphicFramePr>
        <p:xfrm>
          <a:off x="4070350" y="3378200"/>
          <a:ext cx="5073650" cy="2273300"/>
        </p:xfrm>
        <a:graphic>
          <a:graphicData uri="http://schemas.openxmlformats.org/drawingml/2006/table">
            <a:tbl>
              <a:tblPr firstRow="1"/>
              <a:tblGrid>
                <a:gridCol w="1268412">
                  <a:extLst>
                    <a:ext uri="{9D8B030D-6E8A-4147-A177-3AD203B41FA5}">
                      <a16:colId xmlns:a16="http://schemas.microsoft.com/office/drawing/2014/main" val="20000"/>
                    </a:ext>
                  </a:extLst>
                </a:gridCol>
                <a:gridCol w="1268413">
                  <a:extLst>
                    <a:ext uri="{9D8B030D-6E8A-4147-A177-3AD203B41FA5}">
                      <a16:colId xmlns:a16="http://schemas.microsoft.com/office/drawing/2014/main" val="20001"/>
                    </a:ext>
                  </a:extLst>
                </a:gridCol>
                <a:gridCol w="1268412">
                  <a:extLst>
                    <a:ext uri="{9D8B030D-6E8A-4147-A177-3AD203B41FA5}">
                      <a16:colId xmlns:a16="http://schemas.microsoft.com/office/drawing/2014/main" val="20002"/>
                    </a:ext>
                  </a:extLst>
                </a:gridCol>
                <a:gridCol w="1268413">
                  <a:extLst>
                    <a:ext uri="{9D8B030D-6E8A-4147-A177-3AD203B41FA5}">
                      <a16:colId xmlns:a16="http://schemas.microsoft.com/office/drawing/2014/main" val="20003"/>
                    </a:ext>
                  </a:extLst>
                </a:gridCol>
              </a:tblGrid>
              <a:tr h="56832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1" u="none" strike="noStrike" cap="none" normalizeH="0" baseline="0" dirty="0">
                          <a:ln>
                            <a:noFill/>
                          </a:ln>
                          <a:solidFill>
                            <a:srgbClr val="000000"/>
                          </a:solidFill>
                          <a:effectLst/>
                          <a:latin typeface="Arial" charset="0"/>
                          <a:ea typeface="ＭＳ Ｐゴシック" charset="-128"/>
                        </a:rPr>
                        <a:t>z</a:t>
                      </a:r>
                      <a:endParaRPr kumimoji="0" lang="en-US" altLang="en-US" sz="2000" b="0" i="1"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0" u="none" strike="noStrike" cap="none" normalizeH="0" baseline="0" dirty="0">
                          <a:ln>
                            <a:noFill/>
                          </a:ln>
                          <a:solidFill>
                            <a:srgbClr val="000000"/>
                          </a:solidFill>
                          <a:effectLst/>
                          <a:latin typeface="Arial" charset="0"/>
                          <a:ea typeface="ＭＳ Ｐゴシック" charset="-128"/>
                        </a:rPr>
                        <a:t>.07</a:t>
                      </a:r>
                      <a:endParaRPr kumimoji="0" lang="en-US" altLang="en-US" sz="2000" b="0" i="0"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0" u="none" strike="noStrike" cap="none" normalizeH="0" baseline="0" dirty="0">
                          <a:ln>
                            <a:noFill/>
                          </a:ln>
                          <a:solidFill>
                            <a:srgbClr val="000000"/>
                          </a:solidFill>
                          <a:effectLst/>
                          <a:latin typeface="Arial" charset="0"/>
                          <a:ea typeface="ＭＳ Ｐゴシック" charset="-128"/>
                        </a:rPr>
                        <a:t>.08</a:t>
                      </a:r>
                      <a:endParaRPr kumimoji="0" lang="en-US" altLang="en-US" sz="2000" b="0" i="0"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0" u="none" strike="noStrike" cap="none" normalizeH="0" baseline="0" dirty="0">
                          <a:ln>
                            <a:noFill/>
                          </a:ln>
                          <a:solidFill>
                            <a:srgbClr val="000000"/>
                          </a:solidFill>
                          <a:effectLst/>
                          <a:latin typeface="Arial" charset="0"/>
                          <a:ea typeface="ＭＳ Ｐゴシック" charset="-128"/>
                        </a:rPr>
                        <a:t>.09</a:t>
                      </a:r>
                      <a:endParaRPr kumimoji="0" lang="en-US" altLang="en-US" sz="2000" b="0" i="0"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extLst>
                  <a:ext uri="{0D108BD9-81ED-4DB2-BD59-A6C34878D82A}">
                    <a16:rowId xmlns:a16="http://schemas.microsoft.com/office/drawing/2014/main" val="10000"/>
                  </a:ext>
                </a:extLst>
              </a:tr>
              <a:tr h="56832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1" u="none" strike="noStrike" cap="none" normalizeH="0" baseline="0" dirty="0">
                          <a:ln>
                            <a:noFill/>
                          </a:ln>
                          <a:solidFill>
                            <a:srgbClr val="000000"/>
                          </a:solidFill>
                          <a:effectLst/>
                          <a:latin typeface="Arial" charset="0"/>
                          <a:ea typeface="ＭＳ Ｐゴシック" charset="-128"/>
                        </a:rPr>
                        <a:t>–</a:t>
                      </a:r>
                      <a:r>
                        <a:rPr kumimoji="0" lang="en-US" altLang="en-US" sz="2000" b="0" i="0" u="none" strike="noStrike" cap="none" normalizeH="0" baseline="0" dirty="0">
                          <a:ln>
                            <a:noFill/>
                          </a:ln>
                          <a:solidFill>
                            <a:srgbClr val="000000"/>
                          </a:solidFill>
                          <a:effectLst/>
                          <a:latin typeface="Arial" charset="0"/>
                          <a:ea typeface="ＭＳ Ｐゴシック" charset="-128"/>
                        </a:rPr>
                        <a:t>1.3</a:t>
                      </a:r>
                      <a:endParaRPr kumimoji="0" lang="en-US" altLang="en-US" sz="2000" b="0" i="0"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a:noFill/>
                    </a:lnT>
                    <a:lnB>
                      <a:noFill/>
                    </a:lnB>
                    <a:lnTlToBr>
                      <a:noFill/>
                    </a:lnTlToBr>
                    <a:lnBlToTr>
                      <a:noFill/>
                    </a:lnBlToTr>
                    <a:solidFill>
                      <a:schemeClr val="bg1"/>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0" u="none" strike="noStrike" cap="none" normalizeH="0" baseline="0" dirty="0">
                          <a:ln>
                            <a:noFill/>
                          </a:ln>
                          <a:solidFill>
                            <a:srgbClr val="000000"/>
                          </a:solidFill>
                          <a:effectLst/>
                          <a:latin typeface="Arial" charset="0"/>
                          <a:ea typeface="ＭＳ Ｐゴシック" charset="-128"/>
                        </a:rPr>
                        <a:t>.0853</a:t>
                      </a:r>
                      <a:endParaRPr kumimoji="0" lang="en-US" altLang="en-US" sz="2000" b="0" i="0"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a:noFill/>
                    </a:lnT>
                    <a:lnB>
                      <a:noFill/>
                    </a:lnB>
                    <a:lnTlToBr>
                      <a:noFill/>
                    </a:lnTlToBr>
                    <a:lnBlToTr>
                      <a:noFill/>
                    </a:lnBlToTr>
                    <a:solidFill>
                      <a:schemeClr val="bg1"/>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0" u="none" strike="noStrike" cap="none" normalizeH="0" baseline="0" dirty="0">
                          <a:ln>
                            <a:noFill/>
                          </a:ln>
                          <a:solidFill>
                            <a:srgbClr val="000000"/>
                          </a:solidFill>
                          <a:effectLst/>
                          <a:latin typeface="Arial" charset="0"/>
                          <a:ea typeface="ＭＳ Ｐゴシック" charset="-128"/>
                        </a:rPr>
                        <a:t>.0838</a:t>
                      </a:r>
                      <a:endParaRPr kumimoji="0" lang="en-US" altLang="en-US" sz="2000" b="0" i="0"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a:noFill/>
                    </a:lnT>
                    <a:lnB>
                      <a:noFill/>
                    </a:lnB>
                    <a:lnTlToBr>
                      <a:noFill/>
                    </a:lnTlToBr>
                    <a:lnBlToTr>
                      <a:noFill/>
                    </a:lnBlToTr>
                    <a:solidFill>
                      <a:schemeClr val="bg1"/>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0" u="none" strike="noStrike" cap="none" normalizeH="0" baseline="0" dirty="0">
                          <a:ln>
                            <a:noFill/>
                          </a:ln>
                          <a:solidFill>
                            <a:srgbClr val="000000"/>
                          </a:solidFill>
                          <a:effectLst/>
                          <a:latin typeface="Arial" charset="0"/>
                          <a:ea typeface="ＭＳ Ｐゴシック" charset="-128"/>
                        </a:rPr>
                        <a:t>.0823</a:t>
                      </a:r>
                      <a:endParaRPr kumimoji="0" lang="en-US" altLang="en-US" sz="2000" b="0" i="0"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1"/>
                  </a:ext>
                </a:extLst>
              </a:tr>
              <a:tr h="56832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1" u="none" strike="noStrike" cap="none" normalizeH="0" baseline="0" dirty="0">
                          <a:ln>
                            <a:noFill/>
                          </a:ln>
                          <a:solidFill>
                            <a:srgbClr val="000000"/>
                          </a:solidFill>
                          <a:effectLst/>
                          <a:latin typeface="Arial" charset="0"/>
                          <a:ea typeface="ＭＳ Ｐゴシック" charset="-128"/>
                        </a:rPr>
                        <a:t>–</a:t>
                      </a:r>
                      <a:r>
                        <a:rPr kumimoji="0" lang="en-US" altLang="en-US" sz="2000" b="0" i="0" u="none" strike="noStrike" cap="none" normalizeH="0" baseline="0" dirty="0">
                          <a:ln>
                            <a:noFill/>
                          </a:ln>
                          <a:solidFill>
                            <a:srgbClr val="000000"/>
                          </a:solidFill>
                          <a:effectLst/>
                          <a:latin typeface="Arial" charset="0"/>
                          <a:ea typeface="ＭＳ Ｐゴシック" charset="-128"/>
                        </a:rPr>
                        <a:t>1.2</a:t>
                      </a:r>
                      <a:endParaRPr kumimoji="0" lang="en-US" altLang="en-US" sz="2000" b="0" i="0"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a:noFill/>
                    </a:lnT>
                    <a:lnB>
                      <a:noFill/>
                    </a:lnB>
                    <a:lnTlToBr>
                      <a:noFill/>
                    </a:lnTlToBr>
                    <a:lnBlToTr>
                      <a:noFill/>
                    </a:lnBlToTr>
                    <a:solidFill>
                      <a:schemeClr val="bg1"/>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0" u="none" strike="noStrike" cap="none" normalizeH="0" baseline="0" dirty="0">
                          <a:ln>
                            <a:noFill/>
                          </a:ln>
                          <a:solidFill>
                            <a:srgbClr val="000000"/>
                          </a:solidFill>
                          <a:effectLst/>
                          <a:latin typeface="Arial" charset="0"/>
                          <a:ea typeface="ＭＳ Ｐゴシック" charset="-128"/>
                        </a:rPr>
                        <a:t>.1020</a:t>
                      </a:r>
                      <a:endParaRPr kumimoji="0" lang="en-US" altLang="en-US" sz="2000" b="0" i="0"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a:noFill/>
                    </a:lnT>
                    <a:lnB>
                      <a:noFill/>
                    </a:lnB>
                    <a:lnTlToBr>
                      <a:noFill/>
                    </a:lnTlToBr>
                    <a:lnBlToTr>
                      <a:noFill/>
                    </a:lnBlToTr>
                    <a:solidFill>
                      <a:schemeClr val="bg1"/>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0" u="none" strike="noStrike" cap="none" normalizeH="0" baseline="0" dirty="0">
                          <a:ln>
                            <a:noFill/>
                          </a:ln>
                          <a:solidFill>
                            <a:srgbClr val="000000"/>
                          </a:solidFill>
                          <a:effectLst/>
                          <a:latin typeface="Arial" charset="0"/>
                          <a:ea typeface="ＭＳ Ｐゴシック" charset="-128"/>
                        </a:rPr>
                        <a:t>.1003</a:t>
                      </a:r>
                      <a:endParaRPr kumimoji="0" lang="en-US" altLang="en-US" sz="2000" b="0" i="0"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a:noFill/>
                    </a:lnT>
                    <a:lnB>
                      <a:noFill/>
                    </a:lnB>
                    <a:lnTlToBr>
                      <a:noFill/>
                    </a:lnTlToBr>
                    <a:lnBlToTr>
                      <a:noFill/>
                    </a:lnBlToTr>
                    <a:solidFill>
                      <a:schemeClr val="bg1"/>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0" u="none" strike="noStrike" cap="none" normalizeH="0" baseline="0" dirty="0">
                          <a:ln>
                            <a:noFill/>
                          </a:ln>
                          <a:solidFill>
                            <a:srgbClr val="000000"/>
                          </a:solidFill>
                          <a:effectLst/>
                          <a:latin typeface="Arial" charset="0"/>
                          <a:ea typeface="ＭＳ Ｐゴシック" charset="-128"/>
                        </a:rPr>
                        <a:t>.0985</a:t>
                      </a:r>
                      <a:endParaRPr kumimoji="0" lang="en-US" altLang="en-US" sz="2000" b="0" i="0"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a:noFill/>
                    </a:lnT>
                    <a:lnB>
                      <a:noFill/>
                    </a:lnB>
                    <a:lnTlToBr>
                      <a:noFill/>
                    </a:lnTlToBr>
                    <a:lnBlToTr>
                      <a:noFill/>
                    </a:lnBlToTr>
                    <a:solidFill>
                      <a:schemeClr val="bg1"/>
                    </a:solidFill>
                  </a:tcPr>
                </a:tc>
                <a:extLst>
                  <a:ext uri="{0D108BD9-81ED-4DB2-BD59-A6C34878D82A}">
                    <a16:rowId xmlns:a16="http://schemas.microsoft.com/office/drawing/2014/main" val="10002"/>
                  </a:ext>
                </a:extLst>
              </a:tr>
              <a:tr h="568325">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1" u="none" strike="noStrike" cap="none" normalizeH="0" baseline="0" dirty="0">
                          <a:ln>
                            <a:noFill/>
                          </a:ln>
                          <a:solidFill>
                            <a:srgbClr val="000000"/>
                          </a:solidFill>
                          <a:effectLst/>
                          <a:latin typeface="Arial" charset="0"/>
                          <a:ea typeface="ＭＳ Ｐゴシック" charset="-128"/>
                        </a:rPr>
                        <a:t>–</a:t>
                      </a:r>
                      <a:r>
                        <a:rPr kumimoji="0" lang="en-US" altLang="en-US" sz="2000" b="0" i="0" u="none" strike="noStrike" cap="none" normalizeH="0" baseline="0" dirty="0">
                          <a:ln>
                            <a:noFill/>
                          </a:ln>
                          <a:solidFill>
                            <a:srgbClr val="000000"/>
                          </a:solidFill>
                          <a:effectLst/>
                          <a:latin typeface="Arial" charset="0"/>
                          <a:ea typeface="ＭＳ Ｐゴシック" charset="-128"/>
                        </a:rPr>
                        <a:t>1.1</a:t>
                      </a:r>
                      <a:endParaRPr kumimoji="0" lang="en-US" altLang="en-US" sz="2000" b="0" i="0"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0" u="none" strike="noStrike" cap="none" normalizeH="0" baseline="0" dirty="0">
                          <a:ln>
                            <a:noFill/>
                          </a:ln>
                          <a:solidFill>
                            <a:srgbClr val="000000"/>
                          </a:solidFill>
                          <a:effectLst/>
                          <a:latin typeface="Arial" charset="0"/>
                          <a:ea typeface="ＭＳ Ｐゴシック" charset="-128"/>
                        </a:rPr>
                        <a:t>.1210</a:t>
                      </a:r>
                      <a:endParaRPr kumimoji="0" lang="en-US" altLang="en-US" sz="2000" b="0" i="0"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0" u="none" strike="noStrike" cap="none" normalizeH="0" baseline="0" dirty="0">
                          <a:ln>
                            <a:noFill/>
                          </a:ln>
                          <a:solidFill>
                            <a:srgbClr val="000000"/>
                          </a:solidFill>
                          <a:effectLst/>
                          <a:latin typeface="Arial" charset="0"/>
                          <a:ea typeface="ＭＳ Ｐゴシック" charset="-128"/>
                        </a:rPr>
                        <a:t>.1190</a:t>
                      </a:r>
                      <a:endParaRPr kumimoji="0" lang="en-US" altLang="en-US" sz="2000" b="0" i="0"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ts val="1800"/>
                        </a:spcBef>
                        <a:buClr>
                          <a:schemeClr val="accent1"/>
                        </a:buClr>
                        <a:buSzPct val="100000"/>
                        <a:buFont typeface="Wingdings 2" charset="2"/>
                        <a:defRPr>
                          <a:solidFill>
                            <a:schemeClr val="tx2"/>
                          </a:solidFill>
                          <a:latin typeface="Arial" charset="0"/>
                          <a:ea typeface="ＭＳ Ｐゴシック" charset="-128"/>
                        </a:defRPr>
                      </a:lvl1pPr>
                      <a:lvl2pPr marL="742950" indent="-28575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2pPr>
                      <a:lvl3pPr marL="11430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3pPr>
                      <a:lvl4pPr marL="1600200" indent="-228600" eaLnBrk="0" hangingPunct="0">
                        <a:spcBef>
                          <a:spcPts val="600"/>
                        </a:spcBef>
                        <a:buClr>
                          <a:srgbClr val="031B3C"/>
                        </a:buClr>
                        <a:buSzPct val="100000"/>
                        <a:buFont typeface="Wingdings 2" charset="2"/>
                        <a:defRPr sz="1600">
                          <a:solidFill>
                            <a:schemeClr val="tx2"/>
                          </a:solidFill>
                          <a:latin typeface="Arial" charset="0"/>
                          <a:ea typeface="ＭＳ Ｐゴシック" charset="-128"/>
                        </a:defRPr>
                      </a:lvl4pPr>
                      <a:lvl5pPr marL="2057400" indent="-228600" eaLnBrk="0" hangingPunct="0">
                        <a:spcBef>
                          <a:spcPts val="600"/>
                        </a:spcBef>
                        <a:buClr>
                          <a:schemeClr val="accent1"/>
                        </a:buClr>
                        <a:buSzPct val="100000"/>
                        <a:buFont typeface="Wingdings 2" charset="2"/>
                        <a:defRPr sz="1600">
                          <a:solidFill>
                            <a:schemeClr val="tx2"/>
                          </a:solidFill>
                          <a:latin typeface="Arial" charset="0"/>
                          <a:ea typeface="ＭＳ Ｐゴシック" charset="-128"/>
                        </a:defRPr>
                      </a:lvl5pPr>
                      <a:lvl6pPr marL="25146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6pPr>
                      <a:lvl7pPr marL="29718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7pPr>
                      <a:lvl8pPr marL="34290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8pPr>
                      <a:lvl9pPr marL="3886200" indent="-228600" eaLnBrk="0" fontAlgn="base" hangingPunct="0">
                        <a:spcBef>
                          <a:spcPts val="600"/>
                        </a:spcBef>
                        <a:spcAft>
                          <a:spcPct val="0"/>
                        </a:spcAft>
                        <a:buClr>
                          <a:schemeClr val="accent1"/>
                        </a:buClr>
                        <a:buSzPct val="100000"/>
                        <a:buFont typeface="Wingdings 2" charset="2"/>
                        <a:defRPr sz="1600">
                          <a:solidFill>
                            <a:schemeClr val="tx2"/>
                          </a:solidFill>
                          <a:latin typeface="Arial" charset="0"/>
                          <a:ea typeface="ＭＳ Ｐゴシック" charset="-128"/>
                        </a:defRPr>
                      </a:lvl9pPr>
                    </a:lstStyle>
                    <a:p>
                      <a:pPr marL="0" marR="0" lvl="0" indent="0" algn="ctr" defTabSz="914400" rtl="0" eaLnBrk="0" fontAlgn="base" latinLnBrk="0" hangingPunct="0">
                        <a:lnSpc>
                          <a:spcPct val="100000"/>
                        </a:lnSpc>
                        <a:spcBef>
                          <a:spcPct val="20000"/>
                        </a:spcBef>
                        <a:spcAft>
                          <a:spcPct val="0"/>
                        </a:spcAft>
                        <a:buClr>
                          <a:schemeClr val="tx2"/>
                        </a:buClr>
                        <a:buSzPct val="75000"/>
                        <a:buFont typeface="Monotype Sorts" charset="2"/>
                        <a:buNone/>
                        <a:tabLst/>
                      </a:pPr>
                      <a:r>
                        <a:rPr kumimoji="0" lang="en-US" altLang="en-US" sz="2000" b="0" i="0" u="none" strike="noStrike" cap="none" normalizeH="0" baseline="0" dirty="0">
                          <a:ln>
                            <a:noFill/>
                          </a:ln>
                          <a:solidFill>
                            <a:srgbClr val="000000"/>
                          </a:solidFill>
                          <a:effectLst/>
                          <a:latin typeface="Arial" charset="0"/>
                          <a:ea typeface="ＭＳ Ｐゴシック" charset="-128"/>
                        </a:rPr>
                        <a:t>.1170</a:t>
                      </a:r>
                      <a:endParaRPr kumimoji="0" lang="en-US" altLang="en-US" sz="2000" b="0" i="0" u="none" strike="noStrike" cap="none" normalizeH="0" baseline="0" dirty="0">
                        <a:ln>
                          <a:noFill/>
                        </a:ln>
                        <a:solidFill>
                          <a:schemeClr val="tx1"/>
                        </a:solidFill>
                        <a:effectLst/>
                        <a:latin typeface="Arial" charset="0"/>
                        <a:ea typeface="ＭＳ Ｐゴシック" charset="-128"/>
                      </a:endParaRPr>
                    </a:p>
                  </a:txBody>
                  <a:tcPr anchor="ctr" anchorCtr="1"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grpSp>
        <p:nvGrpSpPr>
          <p:cNvPr id="93207" name="Group 1" descr="already described"/>
          <p:cNvGrpSpPr>
            <a:grpSpLocks/>
          </p:cNvGrpSpPr>
          <p:nvPr/>
        </p:nvGrpSpPr>
        <p:grpSpPr bwMode="auto">
          <a:xfrm>
            <a:off x="4478009" y="1070212"/>
            <a:ext cx="3778579" cy="1991837"/>
            <a:chOff x="5331997" y="2024830"/>
            <a:chExt cx="3778828" cy="1992091"/>
          </a:xfrm>
        </p:grpSpPr>
        <p:grpSp>
          <p:nvGrpSpPr>
            <p:cNvPr id="93214" name="Group 16"/>
            <p:cNvGrpSpPr>
              <a:grpSpLocks/>
            </p:cNvGrpSpPr>
            <p:nvPr/>
          </p:nvGrpSpPr>
          <p:grpSpPr bwMode="auto">
            <a:xfrm>
              <a:off x="5331997" y="2024830"/>
              <a:ext cx="3778828" cy="1992091"/>
              <a:chOff x="1122" y="1820"/>
              <a:chExt cx="3645" cy="1587"/>
            </a:xfrm>
          </p:grpSpPr>
          <p:graphicFrame>
            <p:nvGraphicFramePr>
              <p:cNvPr id="2" name="Object 12"/>
              <p:cNvGraphicFramePr>
                <a:graphicFrameLocks/>
              </p:cNvGraphicFramePr>
              <p:nvPr/>
            </p:nvGraphicFramePr>
            <p:xfrm>
              <a:off x="1122" y="1820"/>
              <a:ext cx="3645" cy="1300"/>
            </p:xfrm>
            <a:graphic>
              <a:graphicData uri="http://schemas.openxmlformats.org/drawingml/2006/chart">
                <c:chart xmlns:c="http://schemas.openxmlformats.org/drawingml/2006/chart" xmlns:r="http://schemas.openxmlformats.org/officeDocument/2006/relationships" r:id="rId4"/>
              </a:graphicData>
            </a:graphic>
          </p:graphicFrame>
          <p:sp>
            <p:nvSpPr>
              <p:cNvPr id="12" name="Rectangle 13"/>
              <p:cNvSpPr>
                <a:spLocks noChangeArrowheads="1"/>
              </p:cNvSpPr>
              <p:nvPr/>
            </p:nvSpPr>
            <p:spPr bwMode="auto">
              <a:xfrm>
                <a:off x="1932" y="2716"/>
                <a:ext cx="387" cy="291"/>
              </a:xfrm>
              <a:prstGeom prst="rect">
                <a:avLst/>
              </a:prstGeom>
              <a:noFill/>
              <a:ln>
                <a:noFill/>
              </a:ln>
              <a:effectLst/>
            </p:spPr>
            <p:txBody>
              <a:bodyPr wrap="none" lIns="92075" tIns="46038" rIns="92075" bIns="46038">
                <a:spAutoFit/>
              </a:bodyPr>
              <a:lstStyle/>
              <a:p>
                <a:pPr defTabSz="457200" fontAlgn="base">
                  <a:spcBef>
                    <a:spcPct val="0"/>
                  </a:spcBef>
                  <a:spcAft>
                    <a:spcPct val="0"/>
                  </a:spcAft>
                  <a:defRPr/>
                </a:pPr>
                <a:r>
                  <a:rPr lang="en-US" sz="2400" b="1" dirty="0">
                    <a:solidFill>
                      <a:srgbClr val="EB6615"/>
                    </a:solidFill>
                    <a:ea typeface="ＭＳ Ｐゴシック" charset="0"/>
                    <a:cs typeface="ＭＳ Ｐゴシック" charset="0"/>
                  </a:rPr>
                  <a:t>.10</a:t>
                </a:r>
              </a:p>
            </p:txBody>
          </p:sp>
          <p:sp>
            <p:nvSpPr>
              <p:cNvPr id="93218" name="Line 14"/>
              <p:cNvSpPr>
                <a:spLocks noChangeShapeType="1"/>
              </p:cNvSpPr>
              <p:nvPr/>
            </p:nvSpPr>
            <p:spPr bwMode="auto">
              <a:xfrm>
                <a:off x="2880" y="3036"/>
                <a:ext cx="0" cy="96"/>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defTabSz="457200" eaLnBrk="0" fontAlgn="base" hangingPunct="0">
                  <a:spcBef>
                    <a:spcPct val="0"/>
                  </a:spcBef>
                  <a:spcAft>
                    <a:spcPct val="0"/>
                  </a:spcAft>
                </a:pPr>
                <a:endParaRPr lang="en-US">
                  <a:solidFill>
                    <a:prstClr val="black"/>
                  </a:solidFill>
                  <a:ea typeface="ＭＳ Ｐゴシック" panose="020B0600070205080204" pitchFamily="34" charset="-128"/>
                </a:endParaRPr>
              </a:p>
            </p:txBody>
          </p:sp>
          <p:sp>
            <p:nvSpPr>
              <p:cNvPr id="93219" name="Rectangle 15"/>
              <p:cNvSpPr>
                <a:spLocks noChangeArrowheads="1"/>
              </p:cNvSpPr>
              <p:nvPr/>
            </p:nvSpPr>
            <p:spPr bwMode="auto">
              <a:xfrm>
                <a:off x="2265" y="3039"/>
                <a:ext cx="113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457200" fontAlgn="base">
                  <a:spcBef>
                    <a:spcPct val="0"/>
                  </a:spcBef>
                  <a:spcAft>
                    <a:spcPct val="0"/>
                  </a:spcAft>
                  <a:buClrTx/>
                  <a:buSzTx/>
                  <a:buFontTx/>
                  <a:buNone/>
                </a:pPr>
                <a:r>
                  <a:rPr lang="en-US" altLang="en-US" sz="1800">
                    <a:solidFill>
                      <a:prstClr val="black"/>
                    </a:solidFill>
                  </a:rPr>
                  <a:t> ?    70 </a:t>
                </a:r>
                <a:r>
                  <a:rPr lang="en-US" altLang="en-US" sz="2400">
                    <a:solidFill>
                      <a:prstClr val="black"/>
                    </a:solidFill>
                  </a:rPr>
                  <a:t>   </a:t>
                </a:r>
                <a:endParaRPr lang="en-US" altLang="en-US" sz="1800">
                  <a:solidFill>
                    <a:prstClr val="black"/>
                  </a:solidFill>
                </a:endParaRPr>
              </a:p>
            </p:txBody>
          </p:sp>
        </p:grpSp>
        <p:sp>
          <p:nvSpPr>
            <p:cNvPr id="93215" name="Rectangle 14"/>
            <p:cNvSpPr>
              <a:spLocks noChangeArrowheads="1"/>
            </p:cNvSpPr>
            <p:nvPr/>
          </p:nvSpPr>
          <p:spPr bwMode="auto">
            <a:xfrm>
              <a:off x="7694424" y="2371083"/>
              <a:ext cx="1211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457200" fontAlgn="base">
                <a:spcBef>
                  <a:spcPct val="0"/>
                </a:spcBef>
                <a:spcAft>
                  <a:spcPct val="0"/>
                </a:spcAft>
                <a:buClrTx/>
                <a:buSzTx/>
                <a:buFontTx/>
                <a:buNone/>
              </a:pPr>
              <a:r>
                <a:rPr lang="en-US" altLang="en-US" sz="1800" i="1">
                  <a:solidFill>
                    <a:prstClr val="black"/>
                  </a:solidFill>
                </a:rPr>
                <a:t>N</a:t>
              </a:r>
              <a:r>
                <a:rPr lang="en-US" altLang="en-US" sz="1800">
                  <a:solidFill>
                    <a:prstClr val="black"/>
                  </a:solidFill>
                </a:rPr>
                <a:t>(70, 2.8)</a:t>
              </a:r>
            </a:p>
          </p:txBody>
        </p:sp>
      </p:grpSp>
      <p:sp>
        <p:nvSpPr>
          <p:cNvPr id="6" name="TextBox 5"/>
          <p:cNvSpPr txBox="1">
            <a:spLocks noChangeArrowheads="1"/>
          </p:cNvSpPr>
          <p:nvPr/>
        </p:nvSpPr>
        <p:spPr bwMode="auto">
          <a:xfrm>
            <a:off x="5556250" y="5811838"/>
            <a:ext cx="1714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defTabSz="457200" fontAlgn="base">
              <a:spcBef>
                <a:spcPct val="0"/>
              </a:spcBef>
              <a:spcAft>
                <a:spcPct val="0"/>
              </a:spcAft>
              <a:buClrTx/>
              <a:buSzTx/>
              <a:buFontTx/>
              <a:buNone/>
            </a:pPr>
            <a:r>
              <a:rPr lang="en-US" altLang="en-US" sz="2800" b="1" i="1">
                <a:solidFill>
                  <a:prstClr val="black"/>
                </a:solidFill>
              </a:rPr>
              <a:t>Z</a:t>
            </a:r>
            <a:r>
              <a:rPr lang="en-US" altLang="en-US" sz="2800" b="1">
                <a:solidFill>
                  <a:prstClr val="black"/>
                </a:solidFill>
              </a:rPr>
              <a:t> = –1.28</a:t>
            </a:r>
          </a:p>
        </p:txBody>
      </p:sp>
      <p:sp>
        <p:nvSpPr>
          <p:cNvPr id="4" name="Donut 3" descr="already described"/>
          <p:cNvSpPr>
            <a:spLocks/>
          </p:cNvSpPr>
          <p:nvPr/>
        </p:nvSpPr>
        <p:spPr bwMode="auto">
          <a:xfrm>
            <a:off x="6628988" y="4488194"/>
            <a:ext cx="1281113" cy="635000"/>
          </a:xfrm>
          <a:custGeom>
            <a:avLst/>
            <a:gdLst>
              <a:gd name="T0" fmla="*/ 0 w 1281112"/>
              <a:gd name="T1" fmla="*/ 317500 h 635000"/>
              <a:gd name="T2" fmla="*/ 640561 w 1281112"/>
              <a:gd name="T3" fmla="*/ 0 h 635000"/>
              <a:gd name="T4" fmla="*/ 1281117 w 1281112"/>
              <a:gd name="T5" fmla="*/ 317500 h 635000"/>
              <a:gd name="T6" fmla="*/ 640561 w 1281112"/>
              <a:gd name="T7" fmla="*/ 635000 h 635000"/>
              <a:gd name="T8" fmla="*/ 0 w 1281112"/>
              <a:gd name="T9" fmla="*/ 317500 h 635000"/>
              <a:gd name="T10" fmla="*/ 158750 w 1281112"/>
              <a:gd name="T11" fmla="*/ 317500 h 635000"/>
              <a:gd name="T12" fmla="*/ 640561 w 1281112"/>
              <a:gd name="T13" fmla="*/ 476250 h 635000"/>
              <a:gd name="T14" fmla="*/ 1122367 w 1281112"/>
              <a:gd name="T15" fmla="*/ 317500 h 635000"/>
              <a:gd name="T16" fmla="*/ 640561 w 1281112"/>
              <a:gd name="T17" fmla="*/ 158750 h 635000"/>
              <a:gd name="T18" fmla="*/ 158750 w 1281112"/>
              <a:gd name="T19" fmla="*/ 317500 h 635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81112"/>
              <a:gd name="T31" fmla="*/ 0 h 635000"/>
              <a:gd name="T32" fmla="*/ 1281112 w 1281112"/>
              <a:gd name="T33" fmla="*/ 635000 h 635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81112" h="635000">
                <a:moveTo>
                  <a:pt x="0" y="317500"/>
                </a:moveTo>
                <a:cubicBezTo>
                  <a:pt x="0" y="142150"/>
                  <a:pt x="286787" y="0"/>
                  <a:pt x="640556" y="0"/>
                </a:cubicBezTo>
                <a:cubicBezTo>
                  <a:pt x="994325" y="0"/>
                  <a:pt x="1281112" y="142150"/>
                  <a:pt x="1281112" y="317500"/>
                </a:cubicBezTo>
                <a:cubicBezTo>
                  <a:pt x="1281112" y="492850"/>
                  <a:pt x="994325" y="635000"/>
                  <a:pt x="640556" y="635000"/>
                </a:cubicBezTo>
                <a:cubicBezTo>
                  <a:pt x="286787" y="635000"/>
                  <a:pt x="0" y="492850"/>
                  <a:pt x="0" y="317500"/>
                </a:cubicBezTo>
                <a:close/>
                <a:moveTo>
                  <a:pt x="158750" y="317500"/>
                </a:moveTo>
                <a:cubicBezTo>
                  <a:pt x="158750" y="405175"/>
                  <a:pt x="374462" y="476250"/>
                  <a:pt x="640556" y="476250"/>
                </a:cubicBezTo>
                <a:cubicBezTo>
                  <a:pt x="906650" y="476250"/>
                  <a:pt x="1122362" y="405175"/>
                  <a:pt x="1122362" y="317500"/>
                </a:cubicBezTo>
                <a:cubicBezTo>
                  <a:pt x="1122362" y="229825"/>
                  <a:pt x="906650" y="158750"/>
                  <a:pt x="640556" y="158750"/>
                </a:cubicBezTo>
                <a:cubicBezTo>
                  <a:pt x="374462" y="158750"/>
                  <a:pt x="158750" y="229825"/>
                  <a:pt x="158750" y="317500"/>
                </a:cubicBezTo>
                <a:close/>
              </a:path>
            </a:pathLst>
          </a:custGeom>
          <a:solidFill>
            <a:srgbClr val="DF584A"/>
          </a:solidFill>
          <a:ln w="6350">
            <a:solidFill>
              <a:schemeClr val="accent1"/>
            </a:solidFill>
            <a:round/>
            <a:headEnd/>
            <a:tailEnd/>
          </a:ln>
          <a:effectLst>
            <a:outerShdw blurRad="38100" dist="30000" dir="5400000" rotWithShape="0">
              <a:srgbClr val="808080">
                <a:alpha val="45000"/>
              </a:srgbClr>
            </a:outerShdw>
          </a:effectLst>
        </p:spPr>
        <p:txBody>
          <a:bodyPr anchor="ctr"/>
          <a:lstStyle/>
          <a:p>
            <a:pPr defTabSz="457200" eaLnBrk="0" fontAlgn="base" hangingPunct="0">
              <a:spcBef>
                <a:spcPct val="0"/>
              </a:spcBef>
              <a:spcAft>
                <a:spcPct val="0"/>
              </a:spcAft>
              <a:defRPr/>
            </a:pPr>
            <a:endParaRPr lang="en-US">
              <a:solidFill>
                <a:prstClr val="black"/>
              </a:solidFill>
              <a:ea typeface="ＭＳ Ｐゴシック" panose="020B0600070205080204" pitchFamily="34" charset="-128"/>
            </a:endParaRPr>
          </a:p>
        </p:txBody>
      </p:sp>
      <p:sp>
        <p:nvSpPr>
          <p:cNvPr id="5" name="Left Arrow 4" descr="already described"/>
          <p:cNvSpPr/>
          <p:nvPr/>
        </p:nvSpPr>
        <p:spPr>
          <a:xfrm>
            <a:off x="5103168" y="4571756"/>
            <a:ext cx="1544870" cy="467876"/>
          </a:xfrm>
          <a:prstGeom prst="leftArrow">
            <a:avLst/>
          </a:prstGeom>
        </p:spPr>
        <p:style>
          <a:lnRef idx="0">
            <a:schemeClr val="accent4"/>
          </a:lnRef>
          <a:fillRef idx="3">
            <a:schemeClr val="accent4"/>
          </a:fillRef>
          <a:effectRef idx="3">
            <a:schemeClr val="accent4"/>
          </a:effectRef>
          <a:fontRef idx="minor">
            <a:schemeClr val="lt1"/>
          </a:fontRef>
        </p:style>
        <p:txBody>
          <a:bodyPr anchor="ctr"/>
          <a:lstStyle/>
          <a:p>
            <a:pPr algn="ctr" defTabSz="457200" fontAlgn="base">
              <a:spcBef>
                <a:spcPct val="0"/>
              </a:spcBef>
              <a:spcAft>
                <a:spcPct val="0"/>
              </a:spcAft>
              <a:defRPr/>
            </a:pPr>
            <a:endParaRPr lang="en-US" dirty="0">
              <a:solidFill>
                <a:prstClr val="white"/>
              </a:solidFill>
            </a:endParaRPr>
          </a:p>
        </p:txBody>
      </p:sp>
      <p:sp>
        <p:nvSpPr>
          <p:cNvPr id="17" name="Left Arrow 16" descr="already described"/>
          <p:cNvSpPr/>
          <p:nvPr/>
        </p:nvSpPr>
        <p:spPr>
          <a:xfrm rot="5400000">
            <a:off x="6945407" y="3854090"/>
            <a:ext cx="678057" cy="467876"/>
          </a:xfrm>
          <a:prstGeom prst="leftArrow">
            <a:avLst/>
          </a:prstGeom>
        </p:spPr>
        <p:style>
          <a:lnRef idx="0">
            <a:schemeClr val="accent4"/>
          </a:lnRef>
          <a:fillRef idx="3">
            <a:schemeClr val="accent4"/>
          </a:fillRef>
          <a:effectRef idx="3">
            <a:schemeClr val="accent4"/>
          </a:effectRef>
          <a:fontRef idx="minor">
            <a:schemeClr val="lt1"/>
          </a:fontRef>
        </p:style>
        <p:txBody>
          <a:bodyPr anchor="ctr"/>
          <a:lstStyle/>
          <a:p>
            <a:pPr algn="ctr" defTabSz="457200" fontAlgn="base">
              <a:spcBef>
                <a:spcPct val="0"/>
              </a:spcBef>
              <a:spcAft>
                <a:spcPct val="0"/>
              </a:spcAft>
              <a:defRPr/>
            </a:pPr>
            <a:endParaRPr lang="en-US" dirty="0">
              <a:solidFill>
                <a:prstClr val="white"/>
              </a:solidFill>
            </a:endParaRPr>
          </a:p>
        </p:txBody>
      </p:sp>
    </p:spTree>
    <p:extLst>
      <p:ext uri="{BB962C8B-B14F-4D97-AF65-F5344CB8AC3E}">
        <p14:creationId xmlns:p14="http://schemas.microsoft.com/office/powerpoint/2010/main" val="123222933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2"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1+#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37"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900" decel="100000" fill="hold"/>
                                        <p:tgtEl>
                                          <p:spTgt spid="6"/>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t>Normal Calculations 5</a:t>
            </a:r>
            <a:endParaRPr lang="en-US" dirty="0"/>
          </a:p>
        </p:txBody>
      </p:sp>
      <p:sp>
        <p:nvSpPr>
          <p:cNvPr id="9523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9A8001DE-EF56-48C2-906A-F0ED879710CE}" type="slidenum">
              <a:rPr lang="en-US" altLang="en-US" sz="1200" smtClean="0">
                <a:solidFill>
                  <a:schemeClr val="accent1"/>
                </a:solidFill>
              </a:rPr>
              <a:pPr>
                <a:lnSpc>
                  <a:spcPct val="80000"/>
                </a:lnSpc>
                <a:spcBef>
                  <a:spcPct val="0"/>
                </a:spcBef>
                <a:buClrTx/>
                <a:buSzTx/>
                <a:buFontTx/>
                <a:buNone/>
              </a:pPr>
              <a:t>65</a:t>
            </a:fld>
            <a:endParaRPr lang="en-US" altLang="en-US" sz="1200">
              <a:solidFill>
                <a:schemeClr val="accent1"/>
              </a:solidFill>
            </a:endParaRPr>
          </a:p>
        </p:txBody>
      </p:sp>
      <p:sp>
        <p:nvSpPr>
          <p:cNvPr id="95235" name="Rectangle 4"/>
          <p:cNvSpPr txBox="1">
            <a:spLocks noChangeArrowheads="1"/>
          </p:cNvSpPr>
          <p:nvPr/>
        </p:nvSpPr>
        <p:spPr bwMode="auto">
          <a:xfrm>
            <a:off x="379413" y="1281113"/>
            <a:ext cx="4497387"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ts val="700"/>
              </a:spcBef>
              <a:buClr>
                <a:schemeClr val="accent2"/>
              </a:buClr>
              <a:buSzPct val="60000"/>
              <a:buFontTx/>
              <a:buNone/>
            </a:pPr>
            <a:r>
              <a:rPr lang="en-US" altLang="en-US" dirty="0">
                <a:solidFill>
                  <a:schemeClr val="tx1"/>
                </a:solidFill>
              </a:rPr>
              <a:t>If exactly 10% of men aged 18–24 are shorter than a particular</a:t>
            </a:r>
          </a:p>
          <a:p>
            <a:pPr>
              <a:spcBef>
                <a:spcPts val="0"/>
              </a:spcBef>
              <a:buClr>
                <a:schemeClr val="accent2"/>
              </a:buClr>
              <a:buSzPct val="60000"/>
              <a:buFontTx/>
              <a:buNone/>
            </a:pPr>
            <a:r>
              <a:rPr lang="en-US" altLang="en-US" dirty="0">
                <a:solidFill>
                  <a:schemeClr val="tx1"/>
                </a:solidFill>
              </a:rPr>
              <a:t>man, how tall is he?</a:t>
            </a:r>
          </a:p>
        </p:txBody>
      </p:sp>
      <p:sp>
        <p:nvSpPr>
          <p:cNvPr id="95238" name="TextBox 5"/>
          <p:cNvSpPr txBox="1">
            <a:spLocks noChangeArrowheads="1"/>
          </p:cNvSpPr>
          <p:nvPr/>
        </p:nvSpPr>
        <p:spPr bwMode="auto">
          <a:xfrm>
            <a:off x="2144713" y="2362200"/>
            <a:ext cx="1714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2800" b="1" i="1" dirty="0">
                <a:solidFill>
                  <a:schemeClr val="tx1"/>
                </a:solidFill>
              </a:rPr>
              <a:t>Z</a:t>
            </a:r>
            <a:r>
              <a:rPr lang="en-US" altLang="en-US" sz="2800" b="1" dirty="0">
                <a:solidFill>
                  <a:schemeClr val="tx1"/>
                </a:solidFill>
              </a:rPr>
              <a:t> = –1.28</a:t>
            </a:r>
          </a:p>
        </p:txBody>
      </p:sp>
      <p:grpSp>
        <p:nvGrpSpPr>
          <p:cNvPr id="95236" name="Group 1" descr="The image shows a normal distribution curve with mean 70 and standard deviation 2.8. There is a blue shaded region to the left side of the graph that depicts 0.10 value in it. There is a question mark shown to the left side of mean value 70. "/>
          <p:cNvGrpSpPr>
            <a:grpSpLocks/>
          </p:cNvGrpSpPr>
          <p:nvPr/>
        </p:nvGrpSpPr>
        <p:grpSpPr bwMode="auto">
          <a:xfrm>
            <a:off x="5005222" y="1121251"/>
            <a:ext cx="3778579" cy="1991837"/>
            <a:chOff x="5331997" y="2024830"/>
            <a:chExt cx="3778828" cy="1992091"/>
          </a:xfrm>
        </p:grpSpPr>
        <p:grpSp>
          <p:nvGrpSpPr>
            <p:cNvPr id="95246" name="Group 16"/>
            <p:cNvGrpSpPr>
              <a:grpSpLocks/>
            </p:cNvGrpSpPr>
            <p:nvPr/>
          </p:nvGrpSpPr>
          <p:grpSpPr bwMode="auto">
            <a:xfrm>
              <a:off x="5331997" y="2024830"/>
              <a:ext cx="3778828" cy="1992091"/>
              <a:chOff x="1122" y="1820"/>
              <a:chExt cx="3645" cy="1587"/>
            </a:xfrm>
          </p:grpSpPr>
          <p:graphicFrame>
            <p:nvGraphicFramePr>
              <p:cNvPr id="2" name="Object 12"/>
              <p:cNvGraphicFramePr>
                <a:graphicFrameLocks/>
              </p:cNvGraphicFramePr>
              <p:nvPr/>
            </p:nvGraphicFramePr>
            <p:xfrm>
              <a:off x="1122" y="1820"/>
              <a:ext cx="3645" cy="13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3"/>
              <p:cNvSpPr>
                <a:spLocks noChangeArrowheads="1"/>
              </p:cNvSpPr>
              <p:nvPr/>
            </p:nvSpPr>
            <p:spPr bwMode="auto">
              <a:xfrm>
                <a:off x="1932" y="2716"/>
                <a:ext cx="387" cy="291"/>
              </a:xfrm>
              <a:prstGeom prst="rect">
                <a:avLst/>
              </a:prstGeom>
              <a:noFill/>
              <a:ln>
                <a:noFill/>
              </a:ln>
              <a:effectLst/>
            </p:spPr>
            <p:txBody>
              <a:bodyPr wrap="none" lIns="92075" tIns="46038" rIns="92075" bIns="46038">
                <a:spAutoFit/>
              </a:bodyPr>
              <a:lstStyle/>
              <a:p>
                <a:pPr eaLnBrk="1" hangingPunct="1">
                  <a:defRPr/>
                </a:pPr>
                <a:r>
                  <a:rPr lang="en-US" sz="2400" b="1" dirty="0">
                    <a:solidFill>
                      <a:schemeClr val="accent4"/>
                    </a:solidFill>
                    <a:latin typeface="Arial" charset="0"/>
                    <a:ea typeface="ＭＳ Ｐゴシック" charset="0"/>
                    <a:cs typeface="ＭＳ Ｐゴシック" charset="0"/>
                  </a:rPr>
                  <a:t>.10</a:t>
                </a:r>
              </a:p>
            </p:txBody>
          </p:sp>
          <p:sp>
            <p:nvSpPr>
              <p:cNvPr id="95250" name="Line 14"/>
              <p:cNvSpPr>
                <a:spLocks noChangeShapeType="1"/>
              </p:cNvSpPr>
              <p:nvPr/>
            </p:nvSpPr>
            <p:spPr bwMode="auto">
              <a:xfrm>
                <a:off x="2880" y="3036"/>
                <a:ext cx="0" cy="96"/>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5251" name="Rectangle 15"/>
              <p:cNvSpPr>
                <a:spLocks noChangeArrowheads="1"/>
              </p:cNvSpPr>
              <p:nvPr/>
            </p:nvSpPr>
            <p:spPr bwMode="auto">
              <a:xfrm>
                <a:off x="2265" y="3039"/>
                <a:ext cx="113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800">
                    <a:solidFill>
                      <a:schemeClr val="tx1"/>
                    </a:solidFill>
                  </a:rPr>
                  <a:t> ?    70 </a:t>
                </a:r>
                <a:r>
                  <a:rPr lang="en-US" altLang="en-US" sz="2400">
                    <a:solidFill>
                      <a:schemeClr val="tx1"/>
                    </a:solidFill>
                  </a:rPr>
                  <a:t>   </a:t>
                </a:r>
                <a:endParaRPr lang="en-US" altLang="en-US" sz="1800">
                  <a:solidFill>
                    <a:schemeClr val="tx1"/>
                  </a:solidFill>
                </a:endParaRPr>
              </a:p>
            </p:txBody>
          </p:sp>
        </p:grpSp>
        <p:sp>
          <p:nvSpPr>
            <p:cNvPr id="95247" name="Rectangle 14"/>
            <p:cNvSpPr>
              <a:spLocks noChangeArrowheads="1"/>
            </p:cNvSpPr>
            <p:nvPr/>
          </p:nvSpPr>
          <p:spPr bwMode="auto">
            <a:xfrm>
              <a:off x="7694424" y="2371083"/>
              <a:ext cx="1211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sz="1800" i="1" dirty="0">
                  <a:solidFill>
                    <a:schemeClr val="tx1"/>
                  </a:solidFill>
                </a:rPr>
                <a:t>N</a:t>
              </a:r>
              <a:r>
                <a:rPr lang="en-US" altLang="en-US" sz="1800" dirty="0">
                  <a:solidFill>
                    <a:schemeClr val="tx1"/>
                  </a:solidFill>
                </a:rPr>
                <a:t>(70, 2.8)</a:t>
              </a:r>
            </a:p>
          </p:txBody>
        </p:sp>
      </p:grpSp>
      <p:sp>
        <p:nvSpPr>
          <p:cNvPr id="95237" name="Rectangle 2"/>
          <p:cNvSpPr>
            <a:spLocks noChangeArrowheads="1"/>
          </p:cNvSpPr>
          <p:nvPr/>
        </p:nvSpPr>
        <p:spPr bwMode="auto">
          <a:xfrm>
            <a:off x="310356" y="3028950"/>
            <a:ext cx="8499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50000"/>
              </a:spcBef>
              <a:buClrTx/>
              <a:buSzTx/>
              <a:buFontTx/>
              <a:buNone/>
            </a:pPr>
            <a:r>
              <a:rPr lang="en-US" altLang="en-US" dirty="0">
                <a:solidFill>
                  <a:schemeClr val="tx1"/>
                </a:solidFill>
              </a:rPr>
              <a:t>We need to “</a:t>
            </a:r>
            <a:r>
              <a:rPr lang="en-US" altLang="ja-JP" dirty="0" err="1">
                <a:solidFill>
                  <a:schemeClr val="tx1"/>
                </a:solidFill>
              </a:rPr>
              <a:t>unstandardize</a:t>
            </a:r>
            <a:r>
              <a:rPr lang="en-US" altLang="en-US" dirty="0">
                <a:solidFill>
                  <a:schemeClr val="tx1"/>
                </a:solidFill>
              </a:rPr>
              <a:t>”</a:t>
            </a:r>
            <a:r>
              <a:rPr lang="en-US" altLang="ja-JP" dirty="0">
                <a:solidFill>
                  <a:schemeClr val="tx1"/>
                </a:solidFill>
              </a:rPr>
              <a:t> the </a:t>
            </a:r>
            <a:r>
              <a:rPr lang="en-US" altLang="ja-JP" i="1" dirty="0">
                <a:solidFill>
                  <a:schemeClr val="tx1"/>
                </a:solidFill>
              </a:rPr>
              <a:t>z</a:t>
            </a:r>
            <a:r>
              <a:rPr lang="en-US" altLang="ja-JP" dirty="0">
                <a:solidFill>
                  <a:schemeClr val="tx1"/>
                </a:solidFill>
              </a:rPr>
              <a:t>-score to find the observed value (</a:t>
            </a:r>
            <a:r>
              <a:rPr lang="en-US" altLang="ja-JP" i="1" dirty="0">
                <a:solidFill>
                  <a:schemeClr val="tx1"/>
                </a:solidFill>
              </a:rPr>
              <a:t>x</a:t>
            </a:r>
            <a:r>
              <a:rPr lang="en-US" altLang="ja-JP" dirty="0">
                <a:solidFill>
                  <a:schemeClr val="tx1"/>
                </a:solidFill>
              </a:rPr>
              <a:t>):</a:t>
            </a:r>
            <a:endParaRPr lang="en-US" altLang="en-US" dirty="0">
              <a:solidFill>
                <a:schemeClr val="tx1"/>
              </a:solidFill>
            </a:endParaRPr>
          </a:p>
        </p:txBody>
      </p:sp>
      <mc:AlternateContent xmlns:mc="http://schemas.openxmlformats.org/markup-compatibility/2006" xmlns:a14="http://schemas.microsoft.com/office/drawing/2010/main">
        <mc:Choice Requires="a14">
          <p:sp>
            <p:nvSpPr>
              <p:cNvPr id="5" name="Rectangle 4"/>
              <p:cNvSpPr/>
              <p:nvPr/>
            </p:nvSpPr>
            <p:spPr>
              <a:xfrm>
                <a:off x="2506282" y="3523857"/>
                <a:ext cx="4083810" cy="8302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en-US" sz="2800" i="1" smtClean="0">
                          <a:latin typeface="Cambria Math" panose="02040503050406030204" pitchFamily="18" charset="0"/>
                        </a:rPr>
                        <m:t>𝑧</m:t>
                      </m:r>
                      <m:r>
                        <a:rPr lang="en-US" altLang="en-US" sz="2800" i="1" smtClean="0">
                          <a:latin typeface="Cambria Math" panose="02040503050406030204" pitchFamily="18" charset="0"/>
                        </a:rPr>
                        <m:t>=</m:t>
                      </m:r>
                      <m:f>
                        <m:fPr>
                          <m:ctrlPr>
                            <a:rPr lang="en-US" altLang="en-US" sz="2800" i="1">
                              <a:latin typeface="Cambria Math" panose="02040503050406030204" pitchFamily="18" charset="0"/>
                            </a:rPr>
                          </m:ctrlPr>
                        </m:fPr>
                        <m:num>
                          <m:r>
                            <a:rPr lang="en-US" altLang="en-US" sz="2800" i="1">
                              <a:latin typeface="Cambria Math" panose="02040503050406030204" pitchFamily="18" charset="0"/>
                            </a:rPr>
                            <m:t>𝑥</m:t>
                          </m:r>
                          <m:r>
                            <a:rPr lang="en-US" altLang="en-US" sz="2800" i="1">
                              <a:latin typeface="Cambria Math" panose="02040503050406030204" pitchFamily="18" charset="0"/>
                            </a:rPr>
                            <m:t>−</m:t>
                          </m:r>
                          <m:r>
                            <a:rPr lang="en-US" altLang="en-US" sz="2800" i="1">
                              <a:latin typeface="Cambria Math" panose="02040503050406030204" pitchFamily="18" charset="0"/>
                              <a:ea typeface="Cambria Math" panose="02040503050406030204" pitchFamily="18" charset="0"/>
                            </a:rPr>
                            <m:t>𝜇</m:t>
                          </m:r>
                        </m:num>
                        <m:den>
                          <m:r>
                            <a:rPr lang="en-US" altLang="en-US" sz="2800" i="1">
                              <a:latin typeface="Cambria Math" panose="02040503050406030204" pitchFamily="18" charset="0"/>
                              <a:ea typeface="Cambria Math" panose="02040503050406030204" pitchFamily="18" charset="0"/>
                            </a:rPr>
                            <m:t>𝜎</m:t>
                          </m:r>
                        </m:den>
                      </m:f>
                      <m:r>
                        <a:rPr lang="en-US" altLang="en-US" sz="2800" i="1">
                          <a:latin typeface="Cambria Math" panose="02040503050406030204" pitchFamily="18" charset="0"/>
                          <a:ea typeface="Cambria Math" panose="02040503050406030204" pitchFamily="18" charset="0"/>
                        </a:rPr>
                        <m:t>⟹</m:t>
                      </m:r>
                      <m:r>
                        <a:rPr lang="en-US" altLang="en-US" sz="2800" b="0" i="1" smtClean="0">
                          <a:solidFill>
                            <a:schemeClr val="accent1"/>
                          </a:solidFill>
                          <a:latin typeface="Cambria Math" panose="02040503050406030204" pitchFamily="18" charset="0"/>
                          <a:ea typeface="Cambria Math" panose="02040503050406030204" pitchFamily="18" charset="0"/>
                        </a:rPr>
                        <m:t>𝑥</m:t>
                      </m:r>
                      <m:r>
                        <a:rPr lang="en-US" altLang="en-US" sz="2800" b="0" i="1" smtClean="0">
                          <a:solidFill>
                            <a:schemeClr val="accent1"/>
                          </a:solidFill>
                          <a:latin typeface="Cambria Math" panose="02040503050406030204" pitchFamily="18" charset="0"/>
                          <a:ea typeface="Cambria Math" panose="02040503050406030204" pitchFamily="18" charset="0"/>
                        </a:rPr>
                        <m:t>=</m:t>
                      </m:r>
                      <m:r>
                        <a:rPr lang="el-GR" altLang="en-US" sz="2800" b="0" i="1" smtClean="0">
                          <a:solidFill>
                            <a:schemeClr val="accent1"/>
                          </a:solidFill>
                          <a:latin typeface="Cambria Math" panose="02040503050406030204" pitchFamily="18" charset="0"/>
                          <a:ea typeface="Cambria Math" panose="02040503050406030204" pitchFamily="18" charset="0"/>
                        </a:rPr>
                        <m:t>𝜇</m:t>
                      </m:r>
                      <m:r>
                        <a:rPr lang="en-US" altLang="en-US" sz="2800" b="0" i="1" smtClean="0">
                          <a:solidFill>
                            <a:schemeClr val="accent1"/>
                          </a:solidFill>
                          <a:latin typeface="Cambria Math" panose="02040503050406030204" pitchFamily="18" charset="0"/>
                          <a:ea typeface="Cambria Math" panose="02040503050406030204" pitchFamily="18" charset="0"/>
                        </a:rPr>
                        <m:t>+</m:t>
                      </m:r>
                      <m:r>
                        <a:rPr lang="en-US" altLang="en-US" sz="2800" b="0" i="1" smtClean="0">
                          <a:solidFill>
                            <a:schemeClr val="accent1"/>
                          </a:solidFill>
                          <a:latin typeface="Cambria Math" panose="02040503050406030204" pitchFamily="18" charset="0"/>
                          <a:ea typeface="Cambria Math" panose="02040503050406030204" pitchFamily="18" charset="0"/>
                        </a:rPr>
                        <m:t>𝑧</m:t>
                      </m:r>
                      <m:r>
                        <a:rPr lang="en-US" altLang="en-US" sz="2800" b="0" i="1" smtClean="0">
                          <a:solidFill>
                            <a:schemeClr val="accent1"/>
                          </a:solidFill>
                          <a:latin typeface="Cambria Math" panose="02040503050406030204" pitchFamily="18" charset="0"/>
                          <a:ea typeface="Cambria Math" panose="02040503050406030204" pitchFamily="18" charset="0"/>
                        </a:rPr>
                        <m:t>𝜎</m:t>
                      </m:r>
                    </m:oMath>
                  </m:oMathPara>
                </a14:m>
                <a:endParaRPr lang="en-US" sz="2800" i="1" dirty="0"/>
              </a:p>
            </p:txBody>
          </p:sp>
        </mc:Choice>
        <mc:Fallback xmlns="">
          <p:sp>
            <p:nvSpPr>
              <p:cNvPr id="5" name="Rectangle 4"/>
              <p:cNvSpPr>
                <a:spLocks noRot="1" noChangeAspect="1" noMove="1" noResize="1" noEditPoints="1" noAdjustHandles="1" noChangeArrowheads="1" noChangeShapeType="1" noTextEdit="1"/>
              </p:cNvSpPr>
              <p:nvPr/>
            </p:nvSpPr>
            <p:spPr>
              <a:xfrm>
                <a:off x="2506282" y="3523857"/>
                <a:ext cx="4083810" cy="830292"/>
              </a:xfrm>
              <a:prstGeom prst="rect">
                <a:avLst/>
              </a:prstGeom>
              <a:blipFill rotWithShape="0">
                <a:blip r:embed="rId4"/>
                <a:stretch>
                  <a:fillRect/>
                </a:stretch>
              </a:blipFill>
            </p:spPr>
            <p:txBody>
              <a:bodyPr/>
              <a:lstStyle/>
              <a:p>
                <a:r>
                  <a:rPr lang="en-US">
                    <a:noFill/>
                  </a:rPr>
                  <a:t> </a:t>
                </a:r>
              </a:p>
            </p:txBody>
          </p:sp>
        </mc:Fallback>
      </mc:AlternateContent>
      <p:sp>
        <p:nvSpPr>
          <p:cNvPr id="8" name="Rectangle 7"/>
          <p:cNvSpPr>
            <a:spLocks noChangeArrowheads="1"/>
          </p:cNvSpPr>
          <p:nvPr/>
        </p:nvSpPr>
        <p:spPr bwMode="auto">
          <a:xfrm>
            <a:off x="1831975" y="4451350"/>
            <a:ext cx="5432425"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lvl="2" eaLnBrk="1" hangingPunct="1">
              <a:spcBef>
                <a:spcPct val="0"/>
              </a:spcBef>
              <a:buClrTx/>
              <a:buSzTx/>
              <a:buFont typeface="Monotype Sorts" charset="2"/>
              <a:buNone/>
            </a:pPr>
            <a:r>
              <a:rPr lang="en-US" altLang="en-US" sz="2600" i="1" dirty="0">
                <a:solidFill>
                  <a:schemeClr val="tx1"/>
                </a:solidFill>
              </a:rPr>
              <a:t>x</a:t>
            </a:r>
            <a:r>
              <a:rPr lang="en-US" altLang="en-US" sz="2600" dirty="0">
                <a:solidFill>
                  <a:schemeClr val="tx1"/>
                </a:solidFill>
              </a:rPr>
              <a:t> = 70 + </a:t>
            </a:r>
            <a:r>
              <a:rPr lang="en-US" altLang="en-US" sz="2600" i="1" dirty="0">
                <a:solidFill>
                  <a:schemeClr val="tx1"/>
                </a:solidFill>
              </a:rPr>
              <a:t>z</a:t>
            </a:r>
            <a:r>
              <a:rPr lang="en-US" altLang="en-US" sz="2600" dirty="0">
                <a:solidFill>
                  <a:schemeClr val="tx1"/>
                </a:solidFill>
              </a:rPr>
              <a:t>(2.8)</a:t>
            </a:r>
            <a:endParaRPr lang="en-US" altLang="en-US" sz="2600" i="1" dirty="0">
              <a:solidFill>
                <a:schemeClr val="tx1"/>
              </a:solidFill>
            </a:endParaRPr>
          </a:p>
          <a:p>
            <a:pPr lvl="2" eaLnBrk="1" hangingPunct="1">
              <a:spcBef>
                <a:spcPct val="0"/>
              </a:spcBef>
              <a:buClrTx/>
              <a:buSzTx/>
              <a:buFont typeface="Monotype Sorts" charset="2"/>
              <a:buNone/>
            </a:pPr>
            <a:r>
              <a:rPr lang="en-US" altLang="en-US" sz="2600" dirty="0">
                <a:solidFill>
                  <a:schemeClr val="tx1"/>
                </a:solidFill>
              </a:rPr>
              <a:t>   = 70 + [(</a:t>
            </a:r>
            <a:r>
              <a:rPr lang="en-US" altLang="en-US" sz="2800" i="1" dirty="0">
                <a:solidFill>
                  <a:srgbClr val="000000"/>
                </a:solidFill>
              </a:rPr>
              <a:t>–</a:t>
            </a:r>
            <a:r>
              <a:rPr lang="en-US" altLang="en-US" sz="2600" dirty="0">
                <a:solidFill>
                  <a:schemeClr val="tx1"/>
                </a:solidFill>
              </a:rPr>
              <a:t>1.28 ) </a:t>
            </a:r>
            <a:r>
              <a:rPr lang="en-US" altLang="en-US" sz="2600" b="1" dirty="0">
                <a:solidFill>
                  <a:schemeClr val="tx1"/>
                </a:solidFill>
                <a:sym typeface="Symbol" panose="05050102010706020507" pitchFamily="18" charset="2"/>
              </a:rPr>
              <a:t></a:t>
            </a:r>
            <a:r>
              <a:rPr lang="en-US" altLang="en-US" sz="2600" dirty="0">
                <a:solidFill>
                  <a:schemeClr val="tx1"/>
                </a:solidFill>
                <a:sym typeface="Symbol" panose="05050102010706020507" pitchFamily="18" charset="2"/>
              </a:rPr>
              <a:t> </a:t>
            </a:r>
            <a:r>
              <a:rPr lang="en-US" altLang="en-US" sz="2600" dirty="0">
                <a:solidFill>
                  <a:schemeClr val="tx1"/>
                </a:solidFill>
              </a:rPr>
              <a:t>(2.8)] </a:t>
            </a:r>
          </a:p>
          <a:p>
            <a:pPr lvl="2" eaLnBrk="1" hangingPunct="1">
              <a:spcBef>
                <a:spcPct val="0"/>
              </a:spcBef>
              <a:buClrTx/>
              <a:buSzTx/>
              <a:buFont typeface="Monotype Sorts" charset="2"/>
              <a:buNone/>
            </a:pPr>
            <a:r>
              <a:rPr lang="en-US" altLang="en-US" sz="2600" dirty="0">
                <a:solidFill>
                  <a:schemeClr val="tx1"/>
                </a:solidFill>
              </a:rPr>
              <a:t>   = 70 + (</a:t>
            </a:r>
            <a:r>
              <a:rPr lang="en-US" altLang="en-US" sz="2800" i="1" dirty="0">
                <a:solidFill>
                  <a:srgbClr val="000000"/>
                </a:solidFill>
              </a:rPr>
              <a:t>–</a:t>
            </a:r>
            <a:r>
              <a:rPr lang="en-US" altLang="en-US" sz="2600" dirty="0">
                <a:solidFill>
                  <a:schemeClr val="tx1"/>
                </a:solidFill>
              </a:rPr>
              <a:t>3.58) = </a:t>
            </a:r>
            <a:r>
              <a:rPr lang="en-US" altLang="en-US" sz="2600" b="1" u="sng" dirty="0">
                <a:solidFill>
                  <a:schemeClr val="accent1"/>
                </a:solidFill>
              </a:rPr>
              <a:t>66.42</a:t>
            </a:r>
            <a:endParaRPr lang="en-US" altLang="en-US" b="1" dirty="0">
              <a:solidFill>
                <a:schemeClr val="accent1"/>
              </a:solidFill>
            </a:endParaRPr>
          </a:p>
        </p:txBody>
      </p:sp>
      <p:sp>
        <p:nvSpPr>
          <p:cNvPr id="18" name="TextBox 17"/>
          <p:cNvSpPr txBox="1">
            <a:spLocks noChangeArrowheads="1"/>
          </p:cNvSpPr>
          <p:nvPr/>
        </p:nvSpPr>
        <p:spPr bwMode="auto">
          <a:xfrm>
            <a:off x="430213" y="5861050"/>
            <a:ext cx="825976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r>
              <a:rPr lang="en-US" altLang="en-US" dirty="0">
                <a:solidFill>
                  <a:schemeClr val="tx1"/>
                </a:solidFill>
              </a:rPr>
              <a:t>A man would have to be approximately 66.42 inches tall or less to be in the lower 10% of all men in the population.</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900" decel="100000" fill="hold"/>
                                        <p:tgtEl>
                                          <p:spTgt spid="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900" decel="100000" fill="hold"/>
                                        <p:tgtEl>
                                          <p:spTgt spid="1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Normal </a:t>
            </a:r>
            <a:r>
              <a:rPr lang="en-US" altLang="en-US" dirty="0" err="1"/>
              <a:t>Quantile</a:t>
            </a:r>
            <a:r>
              <a:rPr lang="en-US" altLang="en-US" dirty="0"/>
              <a:t> Plots 1</a:t>
            </a:r>
            <a:endParaRPr lang="en-US" dirty="0"/>
          </a:p>
        </p:txBody>
      </p:sp>
      <p:sp>
        <p:nvSpPr>
          <p:cNvPr id="9728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9D331AF3-2BA4-4F6C-B3FA-DA8607B2B631}" type="slidenum">
              <a:rPr lang="en-US" altLang="en-US" sz="1200" smtClean="0">
                <a:solidFill>
                  <a:schemeClr val="accent1"/>
                </a:solidFill>
              </a:rPr>
              <a:pPr>
                <a:lnSpc>
                  <a:spcPct val="80000"/>
                </a:lnSpc>
                <a:spcBef>
                  <a:spcPct val="0"/>
                </a:spcBef>
                <a:buClrTx/>
                <a:buSzTx/>
                <a:buFontTx/>
                <a:buNone/>
              </a:pPr>
              <a:t>66</a:t>
            </a:fld>
            <a:endParaRPr lang="en-US" altLang="en-US" sz="1200">
              <a:solidFill>
                <a:schemeClr val="accent1"/>
              </a:solidFill>
            </a:endParaRPr>
          </a:p>
        </p:txBody>
      </p:sp>
      <p:sp>
        <p:nvSpPr>
          <p:cNvPr id="1416194" name="Text Box 2"/>
          <p:cNvSpPr txBox="1">
            <a:spLocks noChangeArrowheads="1"/>
          </p:cNvSpPr>
          <p:nvPr/>
        </p:nvSpPr>
        <p:spPr bwMode="auto">
          <a:xfrm>
            <a:off x="419100" y="1376363"/>
            <a:ext cx="83058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7713" indent="-296863">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lnSpc>
                <a:spcPct val="120000"/>
              </a:lnSpc>
              <a:spcBef>
                <a:spcPct val="0"/>
              </a:spcBef>
              <a:buClrTx/>
              <a:buSzTx/>
              <a:buFontTx/>
              <a:buNone/>
            </a:pPr>
            <a:r>
              <a:rPr lang="en-US" altLang="en-US" dirty="0">
                <a:solidFill>
                  <a:schemeClr val="tx1"/>
                </a:solidFill>
              </a:rPr>
              <a:t>One way to assess if a distribution is indeed approximately Normal is to plot the data on a </a:t>
            </a:r>
            <a:r>
              <a:rPr lang="en-US" altLang="en-US" b="1" dirty="0">
                <a:solidFill>
                  <a:srgbClr val="800000"/>
                </a:solidFill>
              </a:rPr>
              <a:t>normal quantile plot</a:t>
            </a:r>
            <a:r>
              <a:rPr lang="en-US" altLang="en-US" dirty="0">
                <a:solidFill>
                  <a:schemeClr val="tx1"/>
                </a:solidFill>
              </a:rPr>
              <a:t>.</a:t>
            </a:r>
            <a:endParaRPr lang="en-US" altLang="en-US" b="1" dirty="0">
              <a:solidFill>
                <a:srgbClr val="633201"/>
              </a:solidFill>
            </a:endParaRPr>
          </a:p>
          <a:p>
            <a:pPr eaLnBrk="1" hangingPunct="1">
              <a:lnSpc>
                <a:spcPct val="120000"/>
              </a:lnSpc>
              <a:spcBef>
                <a:spcPct val="0"/>
              </a:spcBef>
              <a:buClrTx/>
              <a:buSzTx/>
              <a:buFontTx/>
              <a:buNone/>
            </a:pPr>
            <a:endParaRPr lang="en-US" altLang="en-US" sz="1200" b="1" dirty="0">
              <a:solidFill>
                <a:schemeClr val="tx1"/>
              </a:solidFill>
            </a:endParaRPr>
          </a:p>
          <a:p>
            <a:pPr eaLnBrk="1" hangingPunct="1">
              <a:lnSpc>
                <a:spcPct val="120000"/>
              </a:lnSpc>
              <a:spcBef>
                <a:spcPct val="0"/>
              </a:spcBef>
              <a:buClrTx/>
              <a:buSzTx/>
              <a:buFontTx/>
              <a:buNone/>
            </a:pPr>
            <a:r>
              <a:rPr lang="en-US" altLang="en-US" dirty="0">
                <a:solidFill>
                  <a:schemeClr val="tx1"/>
                </a:solidFill>
              </a:rPr>
              <a:t>The data points are </a:t>
            </a:r>
            <a:r>
              <a:rPr lang="en-US" altLang="en-US" i="1" dirty="0">
                <a:solidFill>
                  <a:srgbClr val="FF0000"/>
                </a:solidFill>
              </a:rPr>
              <a:t>ranked</a:t>
            </a:r>
            <a:r>
              <a:rPr lang="en-US" altLang="en-US" dirty="0">
                <a:solidFill>
                  <a:schemeClr val="tx1"/>
                </a:solidFill>
              </a:rPr>
              <a:t> and the </a:t>
            </a:r>
            <a:r>
              <a:rPr lang="en-US" altLang="en-US" b="1" i="1" u="sng" dirty="0">
                <a:solidFill>
                  <a:srgbClr val="FF0000"/>
                </a:solidFill>
              </a:rPr>
              <a:t>percentile ranks </a:t>
            </a:r>
            <a:r>
              <a:rPr lang="en-US" altLang="en-US" i="1" dirty="0">
                <a:solidFill>
                  <a:srgbClr val="FF0000"/>
                </a:solidFill>
              </a:rPr>
              <a:t>are converted to z-scores</a:t>
            </a:r>
            <a:r>
              <a:rPr lang="en-US" altLang="en-US" dirty="0">
                <a:solidFill>
                  <a:schemeClr val="tx1"/>
                </a:solidFill>
              </a:rPr>
              <a:t> with Table A. The </a:t>
            </a:r>
            <a:r>
              <a:rPr lang="en-US" altLang="en-US" i="1" dirty="0">
                <a:solidFill>
                  <a:schemeClr val="tx1"/>
                </a:solidFill>
              </a:rPr>
              <a:t>z</a:t>
            </a:r>
            <a:r>
              <a:rPr lang="en-US" altLang="en-US" dirty="0">
                <a:solidFill>
                  <a:schemeClr val="tx1"/>
                </a:solidFill>
              </a:rPr>
              <a:t>-scores are then used for the </a:t>
            </a:r>
            <a:r>
              <a:rPr lang="en-US" altLang="en-US" i="1" dirty="0">
                <a:solidFill>
                  <a:schemeClr val="tx1"/>
                </a:solidFill>
              </a:rPr>
              <a:t>x</a:t>
            </a:r>
            <a:r>
              <a:rPr lang="en-US" altLang="en-US" dirty="0">
                <a:solidFill>
                  <a:schemeClr val="tx1"/>
                </a:solidFill>
              </a:rPr>
              <a:t> axis against which the data are plotted on the </a:t>
            </a:r>
            <a:r>
              <a:rPr lang="en-US" altLang="en-US" i="1" dirty="0">
                <a:solidFill>
                  <a:schemeClr val="tx1"/>
                </a:solidFill>
              </a:rPr>
              <a:t>y</a:t>
            </a:r>
            <a:r>
              <a:rPr lang="en-US" altLang="en-US" dirty="0">
                <a:solidFill>
                  <a:schemeClr val="tx1"/>
                </a:solidFill>
              </a:rPr>
              <a:t> axis of the normal quantile plot. </a:t>
            </a:r>
          </a:p>
          <a:p>
            <a:pPr eaLnBrk="1" hangingPunct="1">
              <a:lnSpc>
                <a:spcPct val="120000"/>
              </a:lnSpc>
              <a:spcBef>
                <a:spcPct val="0"/>
              </a:spcBef>
              <a:buClrTx/>
              <a:buSzTx/>
              <a:buFontTx/>
              <a:buNone/>
            </a:pPr>
            <a:endParaRPr lang="en-US" altLang="en-US" sz="1200" dirty="0">
              <a:solidFill>
                <a:schemeClr val="tx1"/>
              </a:solidFill>
            </a:endParaRPr>
          </a:p>
          <a:p>
            <a:pPr lvl="1" eaLnBrk="1" hangingPunct="1">
              <a:lnSpc>
                <a:spcPct val="120000"/>
              </a:lnSpc>
              <a:spcBef>
                <a:spcPct val="0"/>
              </a:spcBef>
              <a:spcAft>
                <a:spcPct val="35000"/>
              </a:spcAft>
              <a:buClr>
                <a:schemeClr val="accent1"/>
              </a:buClr>
              <a:buFont typeface="Wingdings" panose="05000000000000000000" pitchFamily="2" charset="2"/>
              <a:buChar char="§"/>
            </a:pPr>
            <a:r>
              <a:rPr lang="en-US" altLang="en-US" sz="2000" dirty="0">
                <a:solidFill>
                  <a:schemeClr val="tx1"/>
                </a:solidFill>
              </a:rPr>
              <a:t>If the distribution is indeed normal, the plot will show a </a:t>
            </a:r>
            <a:r>
              <a:rPr lang="en-US" altLang="en-US" sz="2000" i="1" dirty="0">
                <a:solidFill>
                  <a:srgbClr val="FF0000"/>
                </a:solidFill>
              </a:rPr>
              <a:t>straight line</a:t>
            </a:r>
            <a:r>
              <a:rPr lang="en-US" altLang="en-US" sz="2000" dirty="0">
                <a:solidFill>
                  <a:schemeClr val="tx1"/>
                </a:solidFill>
              </a:rPr>
              <a:t>, indicating a good match between the data and a normal distribution. </a:t>
            </a:r>
          </a:p>
          <a:p>
            <a:pPr lvl="1" eaLnBrk="1" hangingPunct="1">
              <a:lnSpc>
                <a:spcPct val="120000"/>
              </a:lnSpc>
              <a:spcBef>
                <a:spcPct val="45000"/>
              </a:spcBef>
              <a:buClr>
                <a:schemeClr val="accent1"/>
              </a:buClr>
              <a:buFont typeface="Wingdings" panose="05000000000000000000" pitchFamily="2" charset="2"/>
              <a:buChar char="§"/>
            </a:pPr>
            <a:r>
              <a:rPr lang="en-US" altLang="en-US" sz="2000" dirty="0">
                <a:solidFill>
                  <a:schemeClr val="tx1"/>
                </a:solidFill>
              </a:rPr>
              <a:t>Systematic deviations from a straight line indicate a non-normal distribution. </a:t>
            </a:r>
            <a:r>
              <a:rPr lang="en-US" altLang="en-US" sz="2000" i="1" dirty="0">
                <a:solidFill>
                  <a:srgbClr val="FF0000"/>
                </a:solidFill>
              </a:rPr>
              <a:t>Outliers appear as points that are far away from the overall pattern of the plot</a:t>
            </a:r>
            <a:r>
              <a:rPr lang="en-US" altLang="en-US" sz="2000" dirty="0">
                <a:solidFill>
                  <a:schemeClr val="tx1"/>
                </a:solidFill>
              </a:rPr>
              <a:t>.</a:t>
            </a:r>
          </a:p>
          <a:p>
            <a:pPr eaLnBrk="1" hangingPunct="1">
              <a:lnSpc>
                <a:spcPct val="140000"/>
              </a:lnSpc>
              <a:spcBef>
                <a:spcPct val="0"/>
              </a:spcBef>
              <a:buClrTx/>
              <a:buSzTx/>
              <a:buFontTx/>
              <a:buNone/>
            </a:pPr>
            <a:endParaRPr lang="en-US" altLang="en-US" sz="12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16194">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16194">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1619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6194" grpId="0" build="p" bldLvl="2"/>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Normal </a:t>
            </a:r>
            <a:r>
              <a:rPr lang="en-US" altLang="en-US" dirty="0" err="1"/>
              <a:t>Quantile</a:t>
            </a:r>
            <a:r>
              <a:rPr lang="en-US" altLang="en-US" dirty="0"/>
              <a:t> Plots 2</a:t>
            </a:r>
            <a:endParaRPr lang="en-US" dirty="0"/>
          </a:p>
        </p:txBody>
      </p:sp>
      <p:sp>
        <p:nvSpPr>
          <p:cNvPr id="9933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lnSpc>
                <a:spcPct val="80000"/>
              </a:lnSpc>
              <a:spcBef>
                <a:spcPct val="0"/>
              </a:spcBef>
              <a:buClrTx/>
              <a:buSzTx/>
              <a:buFontTx/>
              <a:buNone/>
            </a:pPr>
            <a:fld id="{A81EA164-483A-479F-9E24-F765706487C6}" type="slidenum">
              <a:rPr lang="en-US" altLang="en-US" sz="1200" smtClean="0">
                <a:solidFill>
                  <a:schemeClr val="accent1"/>
                </a:solidFill>
              </a:rPr>
              <a:pPr>
                <a:lnSpc>
                  <a:spcPct val="80000"/>
                </a:lnSpc>
                <a:spcBef>
                  <a:spcPct val="0"/>
                </a:spcBef>
                <a:buClrTx/>
                <a:buSzTx/>
                <a:buFontTx/>
                <a:buNone/>
              </a:pPr>
              <a:t>67</a:t>
            </a:fld>
            <a:endParaRPr lang="en-US" altLang="en-US" sz="1200">
              <a:solidFill>
                <a:schemeClr val="accent1"/>
              </a:solidFill>
            </a:endParaRPr>
          </a:p>
        </p:txBody>
      </p:sp>
      <p:pic>
        <p:nvPicPr>
          <p:cNvPr id="99331" name="Picture 3" descr="The normal quantile plot shows rainwater pH value on the y-axis that range from 4.5 to 6.5 in equal intervals of 0.5 pH value. The x-axis shows z-score which range from -3 to 3. The graph shows a good fit to a straight line as the distribution of rainwater pH values is close to Normal."/>
          <p:cNvPicPr>
            <a:picLocks noChangeAspect="1" noChangeArrowheads="1"/>
          </p:cNvPicPr>
          <p:nvPr/>
        </p:nvPicPr>
        <p:blipFill rotWithShape="1">
          <a:blip r:embed="rId3">
            <a:extLst>
              <a:ext uri="{28A0092B-C50C-407E-A947-70E740481C1C}">
                <a14:useLocalDpi xmlns:a14="http://schemas.microsoft.com/office/drawing/2010/main" val="0"/>
              </a:ext>
            </a:extLst>
          </a:blip>
          <a:srcRect l="-265" t="1383" r="265" b="8080"/>
          <a:stretch/>
        </p:blipFill>
        <p:spPr bwMode="auto">
          <a:xfrm>
            <a:off x="581025" y="1507097"/>
            <a:ext cx="3109526" cy="2561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7221" name="Text Box 5"/>
          <p:cNvSpPr txBox="1">
            <a:spLocks noChangeArrowheads="1"/>
          </p:cNvSpPr>
          <p:nvPr/>
        </p:nvSpPr>
        <p:spPr bwMode="auto">
          <a:xfrm>
            <a:off x="581025" y="4089658"/>
            <a:ext cx="3444875"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lnSpc>
                <a:spcPct val="120000"/>
              </a:lnSpc>
              <a:spcBef>
                <a:spcPct val="0"/>
              </a:spcBef>
              <a:buClrTx/>
              <a:buSzTx/>
              <a:buFontTx/>
              <a:buNone/>
            </a:pPr>
            <a:r>
              <a:rPr lang="en-US" altLang="en-US" sz="1800" dirty="0">
                <a:solidFill>
                  <a:schemeClr val="tx1"/>
                </a:solidFill>
              </a:rPr>
              <a:t>Good fit to a straight line: The distribution of rainwater pH values is close to normal.</a:t>
            </a:r>
          </a:p>
        </p:txBody>
      </p:sp>
      <p:pic>
        <p:nvPicPr>
          <p:cNvPr id="99330" name="Picture 2" descr="The normal quantile plot shows &quot;Survival time, days&quot; on the y-axis that range from 100 to 600 in equal intervals of 100 days. The x-axis shows z-score which range from -3 to 3. The graph shows a curved pattern depicting that the data are not normally distributed. Instead, the data are right skewed. A few individuals have particularly long survival times."/>
          <p:cNvPicPr>
            <a:picLocks noChangeAspect="1" noChangeArrowheads="1"/>
          </p:cNvPicPr>
          <p:nvPr/>
        </p:nvPicPr>
        <p:blipFill rotWithShape="1">
          <a:blip r:embed="rId4">
            <a:extLst>
              <a:ext uri="{28A0092B-C50C-407E-A947-70E740481C1C}">
                <a14:useLocalDpi xmlns:a14="http://schemas.microsoft.com/office/drawing/2010/main" val="0"/>
              </a:ext>
            </a:extLst>
          </a:blip>
          <a:srcRect l="922" t="-213" r="522" b="7535"/>
          <a:stretch/>
        </p:blipFill>
        <p:spPr bwMode="auto">
          <a:xfrm>
            <a:off x="4819135" y="1507095"/>
            <a:ext cx="3105665" cy="2561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7222" name="Text Box 6"/>
          <p:cNvSpPr txBox="1">
            <a:spLocks noChangeArrowheads="1"/>
          </p:cNvSpPr>
          <p:nvPr/>
        </p:nvSpPr>
        <p:spPr bwMode="auto">
          <a:xfrm>
            <a:off x="4773613" y="4087084"/>
            <a:ext cx="4114800" cy="1391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lnSpc>
                <a:spcPct val="120000"/>
              </a:lnSpc>
              <a:spcBef>
                <a:spcPct val="0"/>
              </a:spcBef>
              <a:buClrTx/>
              <a:buSzTx/>
              <a:buFontTx/>
              <a:buNone/>
            </a:pPr>
            <a:r>
              <a:rPr lang="en-US" altLang="en-US" sz="1800" dirty="0">
                <a:solidFill>
                  <a:schemeClr val="tx1"/>
                </a:solidFill>
              </a:rPr>
              <a:t>Curved pattern: The data are not normally distributed. Instead, the data  are </a:t>
            </a:r>
            <a:r>
              <a:rPr lang="en-US" altLang="en-US" sz="1800" i="1">
                <a:solidFill>
                  <a:srgbClr val="FF0000"/>
                </a:solidFill>
              </a:rPr>
              <a:t>right skewed</a:t>
            </a:r>
            <a:r>
              <a:rPr lang="en-US" altLang="en-US" sz="1800">
                <a:solidFill>
                  <a:schemeClr val="tx1"/>
                </a:solidFill>
              </a:rPr>
              <a:t>: </a:t>
            </a:r>
            <a:r>
              <a:rPr lang="en-US" altLang="en-US" sz="1800" dirty="0">
                <a:solidFill>
                  <a:schemeClr val="tx1"/>
                </a:solidFill>
              </a:rPr>
              <a:t>A few individuals have particularly long survival times.</a:t>
            </a:r>
          </a:p>
        </p:txBody>
      </p:sp>
      <p:sp>
        <p:nvSpPr>
          <p:cNvPr id="1417220" name="Text Box 4"/>
          <p:cNvSpPr txBox="1">
            <a:spLocks noChangeArrowheads="1"/>
          </p:cNvSpPr>
          <p:nvPr/>
        </p:nvSpPr>
        <p:spPr bwMode="auto">
          <a:xfrm>
            <a:off x="262968" y="5827693"/>
            <a:ext cx="85883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eaLnBrk="1" hangingPunct="1">
              <a:lnSpc>
                <a:spcPct val="140000"/>
              </a:lnSpc>
              <a:spcBef>
                <a:spcPct val="0"/>
              </a:spcBef>
              <a:buClrTx/>
              <a:buSzTx/>
              <a:buFontTx/>
              <a:buNone/>
            </a:pPr>
            <a:r>
              <a:rPr lang="en-US" altLang="en-US" dirty="0">
                <a:solidFill>
                  <a:srgbClr val="000000"/>
                </a:solidFill>
              </a:rPr>
              <a:t>Normal </a:t>
            </a:r>
            <a:r>
              <a:rPr lang="en-US" altLang="en-US" dirty="0" err="1">
                <a:solidFill>
                  <a:srgbClr val="000000"/>
                </a:solidFill>
              </a:rPr>
              <a:t>quantile</a:t>
            </a:r>
            <a:r>
              <a:rPr lang="en-US" altLang="en-US" dirty="0">
                <a:solidFill>
                  <a:srgbClr val="000000"/>
                </a:solidFill>
              </a:rPr>
              <a:t> plots are complex to do by hand, but they are standard features in most statistical software.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172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172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17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7221" grpId="0"/>
      <p:bldP spid="1417222" grpId="0"/>
      <p:bldP spid="1417220"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65760"/>
            <a:ext cx="6508750" cy="1691640"/>
          </a:xfrm>
        </p:spPr>
        <p:txBody>
          <a:bodyPr/>
          <a:lstStyle/>
          <a:p>
            <a:r>
              <a:rPr lang="en-US" b="1" dirty="0"/>
              <a:t>Chapter 1</a:t>
            </a:r>
            <a:br>
              <a:rPr lang="en-US" b="1" dirty="0"/>
            </a:br>
            <a:r>
              <a:rPr lang="en-US" b="1" dirty="0"/>
              <a:t>Looking at Data—</a:t>
            </a:r>
            <a:br>
              <a:rPr lang="en-US" b="1" dirty="0"/>
            </a:br>
            <a:r>
              <a:rPr lang="en-US" b="1" dirty="0"/>
              <a:t>Distributions (Review)</a:t>
            </a:r>
          </a:p>
        </p:txBody>
      </p:sp>
      <p:sp>
        <p:nvSpPr>
          <p:cNvPr id="2" name="Content Placeholder 1"/>
          <p:cNvSpPr>
            <a:spLocks noGrp="1"/>
          </p:cNvSpPr>
          <p:nvPr>
            <p:ph idx="1"/>
          </p:nvPr>
        </p:nvSpPr>
        <p:spPr/>
        <p:txBody>
          <a:bodyPr/>
          <a:lstStyle/>
          <a:p>
            <a:pPr defTabSz="914400" eaLnBrk="1" hangingPunct="1">
              <a:spcBef>
                <a:spcPct val="0"/>
              </a:spcBef>
              <a:spcAft>
                <a:spcPts val="1800"/>
              </a:spcAft>
              <a:buClrTx/>
              <a:buSzTx/>
              <a:buFontTx/>
              <a:buNone/>
            </a:pPr>
            <a:r>
              <a:rPr lang="en-US" altLang="en-US" b="1" dirty="0">
                <a:solidFill>
                  <a:schemeClr val="accent1"/>
                </a:solidFill>
              </a:rPr>
              <a:t>Introduction</a:t>
            </a:r>
          </a:p>
          <a:p>
            <a:pPr defTabSz="914400" eaLnBrk="1" hangingPunct="1">
              <a:spcBef>
                <a:spcPct val="0"/>
              </a:spcBef>
              <a:spcAft>
                <a:spcPts val="1800"/>
              </a:spcAft>
              <a:buClrTx/>
              <a:buSzTx/>
              <a:buFontTx/>
              <a:buNone/>
            </a:pPr>
            <a:r>
              <a:rPr lang="en-US" altLang="en-US" b="1" dirty="0">
                <a:solidFill>
                  <a:schemeClr val="accent1"/>
                </a:solidFill>
              </a:rPr>
              <a:t>1.1 Data</a:t>
            </a:r>
          </a:p>
          <a:p>
            <a:pPr defTabSz="914400" eaLnBrk="1" hangingPunct="1">
              <a:spcBef>
                <a:spcPct val="0"/>
              </a:spcBef>
              <a:spcAft>
                <a:spcPts val="1800"/>
              </a:spcAft>
              <a:buClrTx/>
              <a:buSzTx/>
              <a:buFontTx/>
              <a:buNone/>
            </a:pPr>
            <a:r>
              <a:rPr lang="en-US" altLang="en-US" b="1" dirty="0">
                <a:solidFill>
                  <a:schemeClr val="accent1"/>
                </a:solidFill>
              </a:rPr>
              <a:t>1.2 Displaying Distributions with Graphs</a:t>
            </a:r>
          </a:p>
          <a:p>
            <a:pPr defTabSz="914400" eaLnBrk="1" hangingPunct="1">
              <a:spcBef>
                <a:spcPct val="0"/>
              </a:spcBef>
              <a:spcAft>
                <a:spcPts val="1800"/>
              </a:spcAft>
              <a:buClrTx/>
              <a:buSzTx/>
              <a:buFontTx/>
              <a:buNone/>
            </a:pPr>
            <a:r>
              <a:rPr lang="en-US" altLang="en-US" b="1" dirty="0">
                <a:solidFill>
                  <a:schemeClr val="accent1"/>
                </a:solidFill>
              </a:rPr>
              <a:t>1.3 Describing Distributions with Numbers</a:t>
            </a:r>
          </a:p>
          <a:p>
            <a:pPr defTabSz="914400" eaLnBrk="1" hangingPunct="1">
              <a:spcBef>
                <a:spcPct val="0"/>
              </a:spcBef>
              <a:spcAft>
                <a:spcPts val="1800"/>
              </a:spcAft>
              <a:buClrTx/>
              <a:buSzTx/>
              <a:buFontTx/>
              <a:buNone/>
            </a:pPr>
            <a:r>
              <a:rPr lang="en-US" altLang="en-US" b="1" dirty="0">
                <a:solidFill>
                  <a:schemeClr val="accent1"/>
                </a:solidFill>
              </a:rPr>
              <a:t>1.4 Density Curves and Normal Distributions</a:t>
            </a:r>
          </a:p>
        </p:txBody>
      </p:sp>
      <p:sp>
        <p:nvSpPr>
          <p:cNvPr id="26626" name="Slide Number Placeholder 1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800"/>
              </a:spcBef>
              <a:buClr>
                <a:schemeClr val="accent1"/>
              </a:buClr>
              <a:buSzPct val="100000"/>
              <a:buFont typeface="Wingdings 2" panose="05020102010507070707" pitchFamily="18" charset="2"/>
              <a:buChar char="¡"/>
              <a:defRPr sz="2000">
                <a:solidFill>
                  <a:schemeClr val="tx2"/>
                </a:solidFill>
                <a:latin typeface="Arial" panose="020B0604020202020204" pitchFamily="34" charset="0"/>
                <a:ea typeface="ＭＳ Ｐゴシック" panose="020B0600070205080204" pitchFamily="34" charset="-128"/>
              </a:defRPr>
            </a:lvl1pPr>
            <a:lvl2pPr marL="742950" indent="-28575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2pPr>
            <a:lvl3pPr marL="11430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3pPr>
            <a:lvl4pPr marL="1600200" indent="-228600">
              <a:spcBef>
                <a:spcPts val="600"/>
              </a:spcBef>
              <a:buClr>
                <a:srgbClr val="031B3C"/>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4pPr>
            <a:lvl5pPr marL="2057400" indent="-228600">
              <a:spcBef>
                <a:spcPts val="600"/>
              </a:spcBef>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ts val="600"/>
              </a:spcBef>
              <a:spcAft>
                <a:spcPct val="0"/>
              </a:spcAft>
              <a:buClr>
                <a:schemeClr val="accent1"/>
              </a:buClr>
              <a:buSzPct val="100000"/>
              <a:buFont typeface="Wingdings 2" panose="05020102010507070707" pitchFamily="18" charset="2"/>
              <a:buChar char="¡"/>
              <a:defRPr>
                <a:solidFill>
                  <a:schemeClr val="tx2"/>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D9ADBE9A-7AE7-4ED1-9D4D-4BEC091A466D}" type="slidenum">
              <a:rPr lang="en-US" altLang="en-US" sz="1400" smtClean="0">
                <a:solidFill>
                  <a:schemeClr val="accent1"/>
                </a:solidFill>
              </a:rPr>
              <a:pPr>
                <a:spcBef>
                  <a:spcPct val="0"/>
                </a:spcBef>
                <a:buClrTx/>
                <a:buSzTx/>
                <a:buFontTx/>
                <a:buNone/>
              </a:pPr>
              <a:t>68</a:t>
            </a:fld>
            <a:endParaRPr lang="en-US" altLang="en-US" sz="1400">
              <a:solidFill>
                <a:schemeClr val="accent1"/>
              </a:solidFill>
            </a:endParaRPr>
          </a:p>
        </p:txBody>
      </p:sp>
    </p:spTree>
    <p:extLst>
      <p:ext uri="{BB962C8B-B14F-4D97-AF65-F5344CB8AC3E}">
        <p14:creationId xmlns:p14="http://schemas.microsoft.com/office/powerpoint/2010/main" val="3474380525"/>
      </p:ext>
    </p:extLst>
  </p:cSld>
  <p:clrMapOvr>
    <a:masterClrMapping/>
  </p:clrMapOvr>
</p:sld>
</file>

<file path=ppt/theme/theme1.xml><?xml version="1.0" encoding="utf-8"?>
<a:theme xmlns:a="http://schemas.openxmlformats.org/drawingml/2006/main" name="Plaza">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17192</TotalTime>
  <Words>5190</Words>
  <Application>Microsoft Office PowerPoint</Application>
  <PresentationFormat>On-screen Show (4:3)</PresentationFormat>
  <Paragraphs>712</Paragraphs>
  <Slides>68</Slides>
  <Notes>30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3</vt:i4>
      </vt:variant>
      <vt:variant>
        <vt:lpstr>Slide Titles</vt:lpstr>
      </vt:variant>
      <vt:variant>
        <vt:i4>68</vt:i4>
      </vt:variant>
    </vt:vector>
  </HeadingPairs>
  <TitlesOfParts>
    <vt:vector size="83" baseType="lpstr">
      <vt:lpstr>Monotype Sorts</vt:lpstr>
      <vt:lpstr>ＭＳ Ｐゴシック</vt:lpstr>
      <vt:lpstr>Arial</vt:lpstr>
      <vt:lpstr>Calibri</vt:lpstr>
      <vt:lpstr>Cambria Math</vt:lpstr>
      <vt:lpstr>Courier New</vt:lpstr>
      <vt:lpstr>Roboto</vt:lpstr>
      <vt:lpstr>Symbol</vt:lpstr>
      <vt:lpstr>Tw Cen MT</vt:lpstr>
      <vt:lpstr>Wingdings</vt:lpstr>
      <vt:lpstr>Wingdings 2</vt:lpstr>
      <vt:lpstr>Plaza</vt:lpstr>
      <vt:lpstr>Worksheet</vt:lpstr>
      <vt:lpstr>Document</vt:lpstr>
      <vt:lpstr>Equation</vt:lpstr>
      <vt:lpstr>Chapter 1: Looking at Data — Distributions</vt:lpstr>
      <vt:lpstr>Chapter 1 Looking at Data— Distributions</vt:lpstr>
      <vt:lpstr>1.1 Data</vt:lpstr>
      <vt:lpstr>Cases, Labels, Variables, and Values </vt:lpstr>
      <vt:lpstr>PowerPoint Presentation</vt:lpstr>
      <vt:lpstr>Categorical and Quantitative Variables </vt:lpstr>
      <vt:lpstr>Key Characteristics of a Data Set</vt:lpstr>
      <vt:lpstr>PowerPoint Presentation</vt:lpstr>
      <vt:lpstr>1.2 Displaying Distributions with Graphs</vt:lpstr>
      <vt:lpstr>Exploratory Data Analysis</vt:lpstr>
      <vt:lpstr>Variables</vt:lpstr>
      <vt:lpstr>PowerPoint Presentation</vt:lpstr>
      <vt:lpstr>Distribution of a Variable</vt:lpstr>
      <vt:lpstr>Categorical Variables</vt:lpstr>
      <vt:lpstr>Pie Charts and Bar Graphs</vt:lpstr>
      <vt:lpstr>Quantitative Variables</vt:lpstr>
      <vt:lpstr>Stemplots 1</vt:lpstr>
      <vt:lpstr>Stemplots 2</vt:lpstr>
      <vt:lpstr>Stemplots 3</vt:lpstr>
      <vt:lpstr>Histograms 1</vt:lpstr>
      <vt:lpstr>Histograms 2</vt:lpstr>
      <vt:lpstr>Examining Distributions 1</vt:lpstr>
      <vt:lpstr>Examining Distributions 2</vt:lpstr>
      <vt:lpstr>PowerPoint Presentation</vt:lpstr>
      <vt:lpstr>PowerPoint Presentation</vt:lpstr>
      <vt:lpstr>Outliers</vt:lpstr>
      <vt:lpstr>Time Plots 1</vt:lpstr>
      <vt:lpstr>Time Plots 2</vt:lpstr>
      <vt:lpstr>PowerPoint Presentation</vt:lpstr>
      <vt:lpstr>PowerPoint Presentation</vt:lpstr>
      <vt:lpstr>1.3 Describing Distributions with Numbers</vt:lpstr>
      <vt:lpstr>Measuring Center: The Mean</vt:lpstr>
      <vt:lpstr>Measuring Center: The Median</vt:lpstr>
      <vt:lpstr>Measuring Center: Example</vt:lpstr>
      <vt:lpstr>Comparing Mean and Median</vt:lpstr>
      <vt:lpstr>Measuring Spread: The Quartiles</vt:lpstr>
      <vt:lpstr>The Five-Number Summary</vt:lpstr>
      <vt:lpstr>Boxplots 1</vt:lpstr>
      <vt:lpstr>Suspected Outliers: 1.5  IQR Rule</vt:lpstr>
      <vt:lpstr>Boxplots 2</vt:lpstr>
      <vt:lpstr>Measuring Spread:   The Standard Deviation</vt:lpstr>
      <vt:lpstr>Calculating the Standard Deviation 1</vt:lpstr>
      <vt:lpstr>Calculating the Standard Deviation 2</vt:lpstr>
      <vt:lpstr>Properties of the Standard Deviation</vt:lpstr>
      <vt:lpstr>Choosing Measures of Center  and Spread</vt:lpstr>
      <vt:lpstr>Changing the Unit of Measurement</vt:lpstr>
      <vt:lpstr>1.4 Density Curves and Normal Distributions</vt:lpstr>
      <vt:lpstr>Exploring Quantitative Data</vt:lpstr>
      <vt:lpstr>Density Curves 1</vt:lpstr>
      <vt:lpstr>Density Curves 2</vt:lpstr>
      <vt:lpstr>Density Curves 3</vt:lpstr>
      <vt:lpstr>Density Curves 4</vt:lpstr>
      <vt:lpstr>Density Curves 5</vt:lpstr>
      <vt:lpstr>Normal Distributions 1</vt:lpstr>
      <vt:lpstr>Normal Distributions 2</vt:lpstr>
      <vt:lpstr>The 68-95-99.7 Rule 1</vt:lpstr>
      <vt:lpstr>The 68-95-99.7 Rule 2</vt:lpstr>
      <vt:lpstr>Standardizing Observations 2</vt:lpstr>
      <vt:lpstr>The Standard Normal Table 1</vt:lpstr>
      <vt:lpstr>The Standard Normal Table 2</vt:lpstr>
      <vt:lpstr>Normal Calculations 1</vt:lpstr>
      <vt:lpstr>Normal Calculations 2</vt:lpstr>
      <vt:lpstr>Normal Calculations 3 </vt:lpstr>
      <vt:lpstr>Normal Calculations 4</vt:lpstr>
      <vt:lpstr>Normal Calculations 5</vt:lpstr>
      <vt:lpstr>Normal Quantile Plots 1</vt:lpstr>
      <vt:lpstr>Normal Quantile Plots 2</vt:lpstr>
      <vt:lpstr>Chapter 1 Looking at Data— Distributions (Review)</vt:lpstr>
    </vt:vector>
  </TitlesOfParts>
  <Company>ISD 194</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Looking at Data — Distributions</dc:title>
  <dc:creator>Jason Molesky</dc:creator>
  <cp:lastModifiedBy>Zhiyang Zhou</cp:lastModifiedBy>
  <cp:revision>347</cp:revision>
  <dcterms:created xsi:type="dcterms:W3CDTF">2012-03-04T19:56:42Z</dcterms:created>
  <dcterms:modified xsi:type="dcterms:W3CDTF">2026-09-13T02:25:55Z</dcterms:modified>
</cp:coreProperties>
</file>