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16.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5"/>
  </p:notesMasterIdLst>
  <p:handoutMasterIdLst>
    <p:handoutMasterId r:id="rId36"/>
  </p:handoutMasterIdLst>
  <p:sldIdLst>
    <p:sldId id="314" r:id="rId2"/>
    <p:sldId id="321" r:id="rId3"/>
    <p:sldId id="322" r:id="rId4"/>
    <p:sldId id="375" r:id="rId5"/>
    <p:sldId id="318" r:id="rId6"/>
    <p:sldId id="319" r:id="rId7"/>
    <p:sldId id="376" r:id="rId8"/>
    <p:sldId id="386" r:id="rId9"/>
    <p:sldId id="320" r:id="rId10"/>
    <p:sldId id="367" r:id="rId11"/>
    <p:sldId id="394" r:id="rId12"/>
    <p:sldId id="260" r:id="rId13"/>
    <p:sldId id="328" r:id="rId14"/>
    <p:sldId id="327" r:id="rId15"/>
    <p:sldId id="324" r:id="rId16"/>
    <p:sldId id="395" r:id="rId17"/>
    <p:sldId id="325" r:id="rId18"/>
    <p:sldId id="347" r:id="rId19"/>
    <p:sldId id="349" r:id="rId20"/>
    <p:sldId id="350" r:id="rId21"/>
    <p:sldId id="351" r:id="rId22"/>
    <p:sldId id="381" r:id="rId23"/>
    <p:sldId id="353" r:id="rId24"/>
    <p:sldId id="396" r:id="rId25"/>
    <p:sldId id="382" r:id="rId26"/>
    <p:sldId id="397" r:id="rId27"/>
    <p:sldId id="398" r:id="rId28"/>
    <p:sldId id="399" r:id="rId29"/>
    <p:sldId id="393" r:id="rId30"/>
    <p:sldId id="356" r:id="rId31"/>
    <p:sldId id="357" r:id="rId32"/>
    <p:sldId id="355" r:id="rId33"/>
    <p:sldId id="358" r:id="rId34"/>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A0000"/>
    <a:srgbClr val="990000"/>
    <a:srgbClr val="FFD780"/>
    <a:srgbClr val="EEEF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9920AC-0C55-4B13-93FD-4D8CE28818C2}" v="127" dt="2026-09-21T06:12:00.120"/>
  </p1510:revLst>
</p1510:revInfo>
</file>

<file path=ppt/tableStyles.xml><?xml version="1.0" encoding="utf-8"?>
<a:tblStyleLst xmlns:a="http://schemas.openxmlformats.org/drawingml/2006/main" def="{5C22544A-7EE6-4342-B048-85BDC9FD1C3A}">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9" autoAdjust="0"/>
    <p:restoredTop sz="94724" autoAdjust="0"/>
  </p:normalViewPr>
  <p:slideViewPr>
    <p:cSldViewPr snapToGrid="0" snapToObjects="1">
      <p:cViewPr varScale="1">
        <p:scale>
          <a:sx n="82" d="100"/>
          <a:sy n="82" d="100"/>
        </p:scale>
        <p:origin x="164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9904"/>
    </p:cViewPr>
  </p:sorterViewPr>
  <p:notesViewPr>
    <p:cSldViewPr snapToGrid="0" snapToObjects="1">
      <p:cViewPr varScale="1">
        <p:scale>
          <a:sx n="88" d="100"/>
          <a:sy n="88" d="100"/>
        </p:scale>
        <p:origin x="3822"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hiyang Zhou" userId="715b216a-9552-4d73-a9aa-1ef002111b6f" providerId="ADAL" clId="{2B661EA1-28DD-4C7A-9BAA-1E2E41397E83}"/>
    <pc:docChg chg="custSel modSld">
      <pc:chgData name="Zhiyang Zhou" userId="715b216a-9552-4d73-a9aa-1ef002111b6f" providerId="ADAL" clId="{2B661EA1-28DD-4C7A-9BAA-1E2E41397E83}" dt="2026-09-21T06:12:00.119" v="346" actId="20577"/>
      <pc:docMkLst>
        <pc:docMk/>
      </pc:docMkLst>
      <pc:sldChg chg="modSp">
        <pc:chgData name="Zhiyang Zhou" userId="715b216a-9552-4d73-a9aa-1ef002111b6f" providerId="ADAL" clId="{2B661EA1-28DD-4C7A-9BAA-1E2E41397E83}" dt="2026-09-21T05:02:54.564" v="1"/>
        <pc:sldMkLst>
          <pc:docMk/>
          <pc:sldMk cId="0" sldId="318"/>
        </pc:sldMkLst>
        <pc:spChg chg="mod">
          <ac:chgData name="Zhiyang Zhou" userId="715b216a-9552-4d73-a9aa-1ef002111b6f" providerId="ADAL" clId="{2B661EA1-28DD-4C7A-9BAA-1E2E41397E83}" dt="2026-09-21T05:02:54.564" v="1"/>
          <ac:spMkLst>
            <pc:docMk/>
            <pc:sldMk cId="0" sldId="318"/>
            <ac:spMk id="10" creationId="{00000000-0000-0000-0000-000000000000}"/>
          </ac:spMkLst>
        </pc:spChg>
      </pc:sldChg>
      <pc:sldChg chg="modSp">
        <pc:chgData name="Zhiyang Zhou" userId="715b216a-9552-4d73-a9aa-1ef002111b6f" providerId="ADAL" clId="{2B661EA1-28DD-4C7A-9BAA-1E2E41397E83}" dt="2026-09-21T05:02:18.137" v="0"/>
        <pc:sldMkLst>
          <pc:docMk/>
          <pc:sldMk cId="0" sldId="321"/>
        </pc:sldMkLst>
        <pc:spChg chg="mod">
          <ac:chgData name="Zhiyang Zhou" userId="715b216a-9552-4d73-a9aa-1ef002111b6f" providerId="ADAL" clId="{2B661EA1-28DD-4C7A-9BAA-1E2E41397E83}" dt="2026-09-21T05:02:18.137" v="0"/>
          <ac:spMkLst>
            <pc:docMk/>
            <pc:sldMk cId="0" sldId="321"/>
            <ac:spMk id="10" creationId="{00000000-0000-0000-0000-000000000000}"/>
          </ac:spMkLst>
        </pc:spChg>
      </pc:sldChg>
      <pc:sldChg chg="modSp mod">
        <pc:chgData name="Zhiyang Zhou" userId="715b216a-9552-4d73-a9aa-1ef002111b6f" providerId="ADAL" clId="{2B661EA1-28DD-4C7A-9BAA-1E2E41397E83}" dt="2026-09-21T05:11:13.311" v="77" actId="20577"/>
        <pc:sldMkLst>
          <pc:docMk/>
          <pc:sldMk cId="0" sldId="325"/>
        </pc:sldMkLst>
        <pc:spChg chg="mod">
          <ac:chgData name="Zhiyang Zhou" userId="715b216a-9552-4d73-a9aa-1ef002111b6f" providerId="ADAL" clId="{2B661EA1-28DD-4C7A-9BAA-1E2E41397E83}" dt="2026-09-21T05:11:13.311" v="77" actId="20577"/>
          <ac:spMkLst>
            <pc:docMk/>
            <pc:sldMk cId="0" sldId="325"/>
            <ac:spMk id="40963" creationId="{00000000-0000-0000-0000-000000000000}"/>
          </ac:spMkLst>
        </pc:spChg>
      </pc:sldChg>
      <pc:sldChg chg="modSp modAnim">
        <pc:chgData name="Zhiyang Zhou" userId="715b216a-9552-4d73-a9aa-1ef002111b6f" providerId="ADAL" clId="{2B661EA1-28DD-4C7A-9BAA-1E2E41397E83}" dt="2026-09-21T05:09:21.231" v="62" actId="20577"/>
        <pc:sldMkLst>
          <pc:docMk/>
          <pc:sldMk cId="0" sldId="327"/>
        </pc:sldMkLst>
        <pc:spChg chg="mod">
          <ac:chgData name="Zhiyang Zhou" userId="715b216a-9552-4d73-a9aa-1ef002111b6f" providerId="ADAL" clId="{2B661EA1-28DD-4C7A-9BAA-1E2E41397E83}" dt="2026-09-21T05:09:21.231" v="62" actId="20577"/>
          <ac:spMkLst>
            <pc:docMk/>
            <pc:sldMk cId="0" sldId="327"/>
            <ac:spMk id="8" creationId="{00000000-0000-0000-0000-000000000000}"/>
          </ac:spMkLst>
        </pc:spChg>
      </pc:sldChg>
      <pc:sldChg chg="modSp mod modAnim">
        <pc:chgData name="Zhiyang Zhou" userId="715b216a-9552-4d73-a9aa-1ef002111b6f" providerId="ADAL" clId="{2B661EA1-28DD-4C7A-9BAA-1E2E41397E83}" dt="2026-09-21T05:10:41.318" v="76" actId="20577"/>
        <pc:sldMkLst>
          <pc:docMk/>
          <pc:sldMk cId="0" sldId="328"/>
        </pc:sldMkLst>
        <pc:spChg chg="mod">
          <ac:chgData name="Zhiyang Zhou" userId="715b216a-9552-4d73-a9aa-1ef002111b6f" providerId="ADAL" clId="{2B661EA1-28DD-4C7A-9BAA-1E2E41397E83}" dt="2026-09-21T05:10:41.318" v="76" actId="20577"/>
          <ac:spMkLst>
            <pc:docMk/>
            <pc:sldMk cId="0" sldId="328"/>
            <ac:spMk id="8" creationId="{00000000-0000-0000-0000-000000000000}"/>
          </ac:spMkLst>
        </pc:spChg>
      </pc:sldChg>
      <pc:sldChg chg="modSp mod">
        <pc:chgData name="Zhiyang Zhou" userId="715b216a-9552-4d73-a9aa-1ef002111b6f" providerId="ADAL" clId="{2B661EA1-28DD-4C7A-9BAA-1E2E41397E83}" dt="2026-09-21T05:20:47.054" v="78" actId="20577"/>
        <pc:sldMkLst>
          <pc:docMk/>
          <pc:sldMk cId="657832574" sldId="347"/>
        </pc:sldMkLst>
        <pc:spChg chg="mod">
          <ac:chgData name="Zhiyang Zhou" userId="715b216a-9552-4d73-a9aa-1ef002111b6f" providerId="ADAL" clId="{2B661EA1-28DD-4C7A-9BAA-1E2E41397E83}" dt="2026-09-21T05:20:47.054" v="78" actId="20577"/>
          <ac:spMkLst>
            <pc:docMk/>
            <pc:sldMk cId="657832574" sldId="347"/>
            <ac:spMk id="59395" creationId="{00000000-0000-0000-0000-000000000000}"/>
          </ac:spMkLst>
        </pc:spChg>
      </pc:sldChg>
      <pc:sldChg chg="modSp mod">
        <pc:chgData name="Zhiyang Zhou" userId="715b216a-9552-4d73-a9aa-1ef002111b6f" providerId="ADAL" clId="{2B661EA1-28DD-4C7A-9BAA-1E2E41397E83}" dt="2026-09-21T05:21:03.074" v="79" actId="20577"/>
        <pc:sldMkLst>
          <pc:docMk/>
          <pc:sldMk cId="2421169956" sldId="349"/>
        </pc:sldMkLst>
        <pc:spChg chg="mod">
          <ac:chgData name="Zhiyang Zhou" userId="715b216a-9552-4d73-a9aa-1ef002111b6f" providerId="ADAL" clId="{2B661EA1-28DD-4C7A-9BAA-1E2E41397E83}" dt="2026-09-21T05:21:03.074" v="79" actId="20577"/>
          <ac:spMkLst>
            <pc:docMk/>
            <pc:sldMk cId="2421169956" sldId="349"/>
            <ac:spMk id="60418" creationId="{00000000-0000-0000-0000-000000000000}"/>
          </ac:spMkLst>
        </pc:spChg>
      </pc:sldChg>
      <pc:sldChg chg="modSp mod">
        <pc:chgData name="Zhiyang Zhou" userId="715b216a-9552-4d73-a9aa-1ef002111b6f" providerId="ADAL" clId="{2B661EA1-28DD-4C7A-9BAA-1E2E41397E83}" dt="2026-09-21T05:44:37.606" v="134" actId="20577"/>
        <pc:sldMkLst>
          <pc:docMk/>
          <pc:sldMk cId="539128319" sldId="351"/>
        </pc:sldMkLst>
        <pc:spChg chg="mod">
          <ac:chgData name="Zhiyang Zhou" userId="715b216a-9552-4d73-a9aa-1ef002111b6f" providerId="ADAL" clId="{2B661EA1-28DD-4C7A-9BAA-1E2E41397E83}" dt="2026-09-21T05:44:37.606" v="134" actId="20577"/>
          <ac:spMkLst>
            <pc:docMk/>
            <pc:sldMk cId="539128319" sldId="351"/>
            <ac:spMk id="7" creationId="{00000000-0000-0000-0000-000000000000}"/>
          </ac:spMkLst>
        </pc:spChg>
        <pc:spChg chg="mod">
          <ac:chgData name="Zhiyang Zhou" userId="715b216a-9552-4d73-a9aa-1ef002111b6f" providerId="ADAL" clId="{2B661EA1-28DD-4C7A-9BAA-1E2E41397E83}" dt="2026-09-21T05:43:51.288" v="84" actId="20577"/>
          <ac:spMkLst>
            <pc:docMk/>
            <pc:sldMk cId="539128319" sldId="351"/>
            <ac:spMk id="8" creationId="{00000000-0000-0000-0000-000000000000}"/>
          </ac:spMkLst>
        </pc:spChg>
      </pc:sldChg>
      <pc:sldChg chg="modSp">
        <pc:chgData name="Zhiyang Zhou" userId="715b216a-9552-4d73-a9aa-1ef002111b6f" providerId="ADAL" clId="{2B661EA1-28DD-4C7A-9BAA-1E2E41397E83}" dt="2026-09-21T06:12:00.119" v="346" actId="20577"/>
        <pc:sldMkLst>
          <pc:docMk/>
          <pc:sldMk cId="1955976570" sldId="353"/>
        </pc:sldMkLst>
        <pc:spChg chg="mod">
          <ac:chgData name="Zhiyang Zhou" userId="715b216a-9552-4d73-a9aa-1ef002111b6f" providerId="ADAL" clId="{2B661EA1-28DD-4C7A-9BAA-1E2E41397E83}" dt="2026-09-21T06:12:00.119" v="346" actId="20577"/>
          <ac:spMkLst>
            <pc:docMk/>
            <pc:sldMk cId="1955976570" sldId="353"/>
            <ac:spMk id="10" creationId="{00000000-0000-0000-0000-000000000000}"/>
          </ac:spMkLst>
        </pc:spChg>
      </pc:sldChg>
      <pc:sldChg chg="modSp mod">
        <pc:chgData name="Zhiyang Zhou" userId="715b216a-9552-4d73-a9aa-1ef002111b6f" providerId="ADAL" clId="{2B661EA1-28DD-4C7A-9BAA-1E2E41397E83}" dt="2026-09-21T06:00:53.412" v="195" actId="20577"/>
        <pc:sldMkLst>
          <pc:docMk/>
          <pc:sldMk cId="3500869214" sldId="355"/>
        </pc:sldMkLst>
        <pc:spChg chg="mod">
          <ac:chgData name="Zhiyang Zhou" userId="715b216a-9552-4d73-a9aa-1ef002111b6f" providerId="ADAL" clId="{2B661EA1-28DD-4C7A-9BAA-1E2E41397E83}" dt="2026-09-21T06:00:28.775" v="171" actId="1076"/>
          <ac:spMkLst>
            <pc:docMk/>
            <pc:sldMk cId="3500869214" sldId="355"/>
            <ac:spMk id="6" creationId="{00000000-0000-0000-0000-000000000000}"/>
          </ac:spMkLst>
        </pc:spChg>
        <pc:spChg chg="mod">
          <ac:chgData name="Zhiyang Zhou" userId="715b216a-9552-4d73-a9aa-1ef002111b6f" providerId="ADAL" clId="{2B661EA1-28DD-4C7A-9BAA-1E2E41397E83}" dt="2026-09-21T06:00:53.412" v="195" actId="20577"/>
          <ac:spMkLst>
            <pc:docMk/>
            <pc:sldMk cId="3500869214" sldId="355"/>
            <ac:spMk id="66563" creationId="{00000000-0000-0000-0000-000000000000}"/>
          </ac:spMkLst>
        </pc:spChg>
      </pc:sldChg>
      <pc:sldChg chg="modSp mod">
        <pc:chgData name="Zhiyang Zhou" userId="715b216a-9552-4d73-a9aa-1ef002111b6f" providerId="ADAL" clId="{2B661EA1-28DD-4C7A-9BAA-1E2E41397E83}" dt="2026-09-21T05:56:16.660" v="156" actId="20577"/>
        <pc:sldMkLst>
          <pc:docMk/>
          <pc:sldMk cId="335022344" sldId="356"/>
        </pc:sldMkLst>
        <pc:spChg chg="mod">
          <ac:chgData name="Zhiyang Zhou" userId="715b216a-9552-4d73-a9aa-1ef002111b6f" providerId="ADAL" clId="{2B661EA1-28DD-4C7A-9BAA-1E2E41397E83}" dt="2026-09-21T05:56:16.660" v="156" actId="20577"/>
          <ac:spMkLst>
            <pc:docMk/>
            <pc:sldMk cId="335022344" sldId="356"/>
            <ac:spMk id="9" creationId="{00000000-0000-0000-0000-000000000000}"/>
          </ac:spMkLst>
        </pc:spChg>
        <pc:spChg chg="mod">
          <ac:chgData name="Zhiyang Zhou" userId="715b216a-9552-4d73-a9aa-1ef002111b6f" providerId="ADAL" clId="{2B661EA1-28DD-4C7A-9BAA-1E2E41397E83}" dt="2026-09-21T05:51:59.057" v="140" actId="20577"/>
          <ac:spMkLst>
            <pc:docMk/>
            <pc:sldMk cId="335022344" sldId="356"/>
            <ac:spMk id="67587" creationId="{00000000-0000-0000-0000-000000000000}"/>
          </ac:spMkLst>
        </pc:spChg>
      </pc:sldChg>
      <pc:sldChg chg="modSp mod">
        <pc:chgData name="Zhiyang Zhou" userId="715b216a-9552-4d73-a9aa-1ef002111b6f" providerId="ADAL" clId="{2B661EA1-28DD-4C7A-9BAA-1E2E41397E83}" dt="2026-09-21T06:06:32.804" v="295" actId="20577"/>
        <pc:sldMkLst>
          <pc:docMk/>
          <pc:sldMk cId="3810183950" sldId="358"/>
        </pc:sldMkLst>
        <pc:spChg chg="mod">
          <ac:chgData name="Zhiyang Zhou" userId="715b216a-9552-4d73-a9aa-1ef002111b6f" providerId="ADAL" clId="{2B661EA1-28DD-4C7A-9BAA-1E2E41397E83}" dt="2026-09-21T06:06:32.804" v="295" actId="20577"/>
          <ac:spMkLst>
            <pc:docMk/>
            <pc:sldMk cId="3810183950" sldId="358"/>
            <ac:spMk id="69636" creationId="{00000000-0000-0000-0000-000000000000}"/>
          </ac:spMkLst>
        </pc:spChg>
      </pc:sldChg>
      <pc:sldChg chg="modSp mod">
        <pc:chgData name="Zhiyang Zhou" userId="715b216a-9552-4d73-a9aa-1ef002111b6f" providerId="ADAL" clId="{2B661EA1-28DD-4C7A-9BAA-1E2E41397E83}" dt="2026-09-21T05:04:21.698" v="3" actId="14100"/>
        <pc:sldMkLst>
          <pc:docMk/>
          <pc:sldMk cId="657176477" sldId="386"/>
        </pc:sldMkLst>
        <pc:spChg chg="mod">
          <ac:chgData name="Zhiyang Zhou" userId="715b216a-9552-4d73-a9aa-1ef002111b6f" providerId="ADAL" clId="{2B661EA1-28DD-4C7A-9BAA-1E2E41397E83}" dt="2026-09-21T05:04:21.698" v="3" actId="14100"/>
          <ac:spMkLst>
            <pc:docMk/>
            <pc:sldMk cId="657176477" sldId="386"/>
            <ac:spMk id="19" creationId="{00000000-0000-0000-0000-000000000000}"/>
          </ac:spMkLst>
        </pc:spChg>
        <pc:spChg chg="mod">
          <ac:chgData name="Zhiyang Zhou" userId="715b216a-9552-4d73-a9aa-1ef002111b6f" providerId="ADAL" clId="{2B661EA1-28DD-4C7A-9BAA-1E2E41397E83}" dt="2026-09-21T05:04:21.698" v="3" actId="14100"/>
          <ac:spMkLst>
            <pc:docMk/>
            <pc:sldMk cId="657176477" sldId="386"/>
            <ac:spMk id="33804" creationId="{00000000-0000-0000-0000-000000000000}"/>
          </ac:spMkLst>
        </pc:spChg>
        <pc:grpChg chg="mod">
          <ac:chgData name="Zhiyang Zhou" userId="715b216a-9552-4d73-a9aa-1ef002111b6f" providerId="ADAL" clId="{2B661EA1-28DD-4C7A-9BAA-1E2E41397E83}" dt="2026-09-21T05:04:21.698" v="3" actId="14100"/>
          <ac:grpSpMkLst>
            <pc:docMk/>
            <pc:sldMk cId="657176477" sldId="386"/>
            <ac:grpSpMk id="5" creationId="{00000000-0000-0000-0000-000000000000}"/>
          </ac:grpSpMkLst>
        </pc:grpChg>
      </pc:sldChg>
      <pc:sldChg chg="modSp mod">
        <pc:chgData name="Zhiyang Zhou" userId="715b216a-9552-4d73-a9aa-1ef002111b6f" providerId="ADAL" clId="{2B661EA1-28DD-4C7A-9BAA-1E2E41397E83}" dt="2026-09-21T05:05:59.637" v="12" actId="20577"/>
        <pc:sldMkLst>
          <pc:docMk/>
          <pc:sldMk cId="2369193451" sldId="394"/>
        </pc:sldMkLst>
        <pc:spChg chg="mod">
          <ac:chgData name="Zhiyang Zhou" userId="715b216a-9552-4d73-a9aa-1ef002111b6f" providerId="ADAL" clId="{2B661EA1-28DD-4C7A-9BAA-1E2E41397E83}" dt="2026-09-21T05:05:59.637" v="12" actId="20577"/>
          <ac:spMkLst>
            <pc:docMk/>
            <pc:sldMk cId="2369193451" sldId="394"/>
            <ac:spMk id="12" creationId="{1FE11845-9651-B725-55FC-5A8192CE3ECD}"/>
          </ac:spMkLst>
        </pc:spChg>
      </pc:sldChg>
      <pc:sldChg chg="delSp modSp mod">
        <pc:chgData name="Zhiyang Zhou" userId="715b216a-9552-4d73-a9aa-1ef002111b6f" providerId="ADAL" clId="{2B661EA1-28DD-4C7A-9BAA-1E2E41397E83}" dt="2026-09-21T05:49:07.028" v="138" actId="478"/>
        <pc:sldMkLst>
          <pc:docMk/>
          <pc:sldMk cId="3739072894" sldId="398"/>
        </pc:sldMkLst>
        <pc:spChg chg="del mod">
          <ac:chgData name="Zhiyang Zhou" userId="715b216a-9552-4d73-a9aa-1ef002111b6f" providerId="ADAL" clId="{2B661EA1-28DD-4C7A-9BAA-1E2E41397E83}" dt="2026-09-21T05:49:07.028" v="138" actId="478"/>
          <ac:spMkLst>
            <pc:docMk/>
            <pc:sldMk cId="3739072894" sldId="398"/>
            <ac:spMk id="4" creationId="{4A0A884F-A346-8E43-8489-D5ADE8AFD29F}"/>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9"/>
    </mc:Choice>
    <mc:Fallback>
      <c:style val="39"/>
    </mc:Fallback>
  </mc:AlternateContent>
  <c:chart>
    <c:title>
      <c:tx>
        <c:rich>
          <a:bodyPr/>
          <a:lstStyle/>
          <a:p>
            <a:pPr>
              <a:defRPr sz="435"/>
            </a:pPr>
            <a:r>
              <a:rPr lang="en-US" dirty="0"/>
              <a:t>Chance of being wealthy by age 30</a:t>
            </a:r>
          </a:p>
        </c:rich>
      </c:tx>
      <c:layout>
        <c:manualLayout>
          <c:xMode val="edge"/>
          <c:yMode val="edge"/>
          <c:x val="0.13093398898260247"/>
          <c:y val="0.11924895973369183"/>
        </c:manualLayout>
      </c:layout>
      <c:overlay val="0"/>
      <c:spPr>
        <a:noFill/>
        <a:ln w="25394">
          <a:noFill/>
        </a:ln>
      </c:spPr>
    </c:title>
    <c:autoTitleDeleted val="0"/>
    <c:plotArea>
      <c:layout>
        <c:manualLayout>
          <c:layoutTarget val="inner"/>
          <c:xMode val="edge"/>
          <c:yMode val="edge"/>
          <c:x val="0.14250000000000002"/>
          <c:y val="0.36051502145922704"/>
          <c:w val="0.8"/>
          <c:h val="0.35193133047210295"/>
        </c:manualLayout>
      </c:layout>
      <c:barChart>
        <c:barDir val="col"/>
        <c:grouping val="clustered"/>
        <c:varyColors val="0"/>
        <c:ser>
          <c:idx val="0"/>
          <c:order val="0"/>
          <c:tx>
            <c:strRef>
              <c:f>Sheet1!$B$1</c:f>
              <c:strCache>
                <c:ptCount val="1"/>
                <c:pt idx="0">
                  <c:v>Super Power Preference</c:v>
                </c:pt>
              </c:strCache>
            </c:strRef>
          </c:tx>
          <c:spPr>
            <a:solidFill>
              <a:srgbClr val="4BACC6"/>
            </a:solidFill>
            <a:ln w="3175">
              <a:solidFill>
                <a:srgbClr val="339966"/>
              </a:solidFill>
              <a:prstDash val="solid"/>
            </a:ln>
          </c:spPr>
          <c:invertIfNegative val="0"/>
          <c:cat>
            <c:strRef>
              <c:f>Sheet1!$A$2:$A$6</c:f>
              <c:strCache>
                <c:ptCount val="5"/>
                <c:pt idx="0">
                  <c:v>Almost none</c:v>
                </c:pt>
                <c:pt idx="1">
                  <c:v>Some chance</c:v>
                </c:pt>
                <c:pt idx="2">
                  <c:v>50-50 chance</c:v>
                </c:pt>
                <c:pt idx="3">
                  <c:v>Good chance</c:v>
                </c:pt>
                <c:pt idx="4">
                  <c:v>Almost certain</c:v>
                </c:pt>
              </c:strCache>
            </c:strRef>
          </c:cat>
          <c:val>
            <c:numRef>
              <c:f>Sheet1!$B$2:$B$6</c:f>
              <c:numCache>
                <c:formatCode>General</c:formatCode>
                <c:ptCount val="5"/>
                <c:pt idx="0">
                  <c:v>4</c:v>
                </c:pt>
                <c:pt idx="1">
                  <c:v>14.8</c:v>
                </c:pt>
                <c:pt idx="2">
                  <c:v>29.3</c:v>
                </c:pt>
                <c:pt idx="3">
                  <c:v>29.4</c:v>
                </c:pt>
                <c:pt idx="4">
                  <c:v>22.4</c:v>
                </c:pt>
              </c:numCache>
            </c:numRef>
          </c:val>
          <c:extLst>
            <c:ext xmlns:c16="http://schemas.microsoft.com/office/drawing/2014/chart" uri="{C3380CC4-5D6E-409C-BE32-E72D297353CC}">
              <c16:uniqueId val="{00000000-B423-4319-B2A5-414A711D1ACF}"/>
            </c:ext>
          </c:extLst>
        </c:ser>
        <c:dLbls>
          <c:showLegendKey val="0"/>
          <c:showVal val="0"/>
          <c:showCatName val="0"/>
          <c:showSerName val="0"/>
          <c:showPercent val="0"/>
          <c:showBubbleSize val="0"/>
        </c:dLbls>
        <c:gapWidth val="150"/>
        <c:axId val="397453392"/>
        <c:axId val="348176848"/>
      </c:barChart>
      <c:catAx>
        <c:axId val="397453392"/>
        <c:scaling>
          <c:orientation val="minMax"/>
        </c:scaling>
        <c:delete val="0"/>
        <c:axPos val="b"/>
        <c:title>
          <c:tx>
            <c:rich>
              <a:bodyPr/>
              <a:lstStyle/>
              <a:p>
                <a:pPr>
                  <a:defRPr sz="350" b="1" i="0" u="none" strike="noStrike" baseline="0">
                    <a:solidFill>
                      <a:srgbClr val="000000"/>
                    </a:solidFill>
                    <a:latin typeface="Calibri"/>
                    <a:ea typeface="Calibri"/>
                    <a:cs typeface="Calibri"/>
                  </a:defRPr>
                </a:pPr>
                <a:r>
                  <a:rPr lang="en-US"/>
                  <a:t>Survey Response</a:t>
                </a:r>
              </a:p>
            </c:rich>
          </c:tx>
          <c:overlay val="0"/>
          <c:spPr>
            <a:noFill/>
            <a:ln w="25394">
              <a:noFill/>
            </a:ln>
          </c:spPr>
        </c:title>
        <c:numFmt formatCode="General" sourceLinked="1"/>
        <c:majorTickMark val="out"/>
        <c:minorTickMark val="none"/>
        <c:tickLblPos val="nextTo"/>
        <c:spPr>
          <a:ln w="3175">
            <a:solidFill>
              <a:srgbClr val="808080"/>
            </a:solidFill>
            <a:prstDash val="solid"/>
          </a:ln>
        </c:spPr>
        <c:txPr>
          <a:bodyPr rot="0" vert="horz">
            <a:spAutoFit/>
          </a:bodyPr>
          <a:lstStyle/>
          <a:p>
            <a:pPr>
              <a:defRPr sz="372" b="0"/>
            </a:pPr>
            <a:endParaRPr lang="en-US"/>
          </a:p>
        </c:txPr>
        <c:crossAx val="348176848"/>
        <c:crosses val="autoZero"/>
        <c:auto val="1"/>
        <c:lblAlgn val="ctr"/>
        <c:lblOffset val="100"/>
        <c:noMultiLvlLbl val="0"/>
      </c:catAx>
      <c:valAx>
        <c:axId val="348176848"/>
        <c:scaling>
          <c:orientation val="minMax"/>
        </c:scaling>
        <c:delete val="0"/>
        <c:axPos val="l"/>
        <c:majorGridlines>
          <c:spPr>
            <a:ln w="3175">
              <a:solidFill>
                <a:srgbClr val="808080"/>
              </a:solidFill>
              <a:prstDash val="solid"/>
            </a:ln>
          </c:spPr>
        </c:majorGridlines>
        <c:title>
          <c:tx>
            <c:rich>
              <a:bodyPr/>
              <a:lstStyle/>
              <a:p>
                <a:pPr>
                  <a:defRPr sz="350" b="1" i="0" u="none" strike="noStrike" baseline="0">
                    <a:solidFill>
                      <a:srgbClr val="000000"/>
                    </a:solidFill>
                    <a:latin typeface="Calibri"/>
                    <a:ea typeface="Calibri"/>
                    <a:cs typeface="Calibri"/>
                  </a:defRPr>
                </a:pPr>
                <a:r>
                  <a:rPr lang="en-US"/>
                  <a:t>Percent</a:t>
                </a:r>
              </a:p>
            </c:rich>
          </c:tx>
          <c:overlay val="0"/>
          <c:spPr>
            <a:noFill/>
            <a:ln w="25394">
              <a:noFill/>
            </a:ln>
          </c:spPr>
        </c:title>
        <c:numFmt formatCode="General" sourceLinked="1"/>
        <c:majorTickMark val="out"/>
        <c:minorTickMark val="none"/>
        <c:tickLblPos val="nextTo"/>
        <c:spPr>
          <a:ln w="3175">
            <a:solidFill>
              <a:srgbClr val="808080"/>
            </a:solidFill>
            <a:prstDash val="solid"/>
          </a:ln>
        </c:spPr>
        <c:txPr>
          <a:bodyPr/>
          <a:lstStyle/>
          <a:p>
            <a:pPr>
              <a:defRPr sz="340"/>
            </a:pPr>
            <a:endParaRPr lang="en-US"/>
          </a:p>
        </c:txPr>
        <c:crossAx val="397453392"/>
        <c:crosses val="autoZero"/>
        <c:crossBetween val="between"/>
      </c:valAx>
      <c:spPr>
        <a:solidFill>
          <a:srgbClr val="E9F1F5"/>
        </a:solidFill>
        <a:ln w="25394">
          <a:noFill/>
        </a:ln>
      </c:spPr>
    </c:plotArea>
    <c:plotVisOnly val="1"/>
    <c:dispBlanksAs val="gap"/>
    <c:showDLblsOverMax val="0"/>
  </c:chart>
  <c:spPr>
    <a:solidFill>
      <a:srgbClr val="FFFFFF"/>
    </a:solidFill>
    <a:ln w="3175">
      <a:solidFill>
        <a:srgbClr val="808080"/>
      </a:solidFill>
      <a:prstDash val="solid"/>
    </a:ln>
  </c:spPr>
  <c:txPr>
    <a:bodyPr/>
    <a:lstStyle/>
    <a:p>
      <a:pPr>
        <a:defRPr sz="557"/>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title>
      <c:tx>
        <c:rich>
          <a:bodyPr/>
          <a:lstStyle/>
          <a:p>
            <a:pPr>
              <a:defRPr/>
            </a:pPr>
            <a:r>
              <a:rPr lang="en-US" dirty="0"/>
              <a:t>Chance of being wealthy by age 30</a:t>
            </a:r>
          </a:p>
        </c:rich>
      </c:tx>
      <c:overlay val="0"/>
      <c:spPr>
        <a:noFill/>
        <a:ln w="25360">
          <a:noFill/>
        </a:ln>
      </c:spPr>
    </c:title>
    <c:autoTitleDeleted val="0"/>
    <c:plotArea>
      <c:layout>
        <c:manualLayout>
          <c:layoutTarget val="inner"/>
          <c:xMode val="edge"/>
          <c:yMode val="edge"/>
          <c:x val="0.11053984575835502"/>
          <c:y val="0.19446211541992006"/>
          <c:w val="0.67352185089974315"/>
          <c:h val="0.56360226497403498"/>
        </c:manualLayout>
      </c:layout>
      <c:barChart>
        <c:barDir val="col"/>
        <c:grouping val="clustered"/>
        <c:varyColors val="0"/>
        <c:ser>
          <c:idx val="0"/>
          <c:order val="0"/>
          <c:tx>
            <c:strRef>
              <c:f>Sheet1!$B$1</c:f>
              <c:strCache>
                <c:ptCount val="1"/>
                <c:pt idx="0">
                  <c:v>Males</c:v>
                </c:pt>
              </c:strCache>
            </c:strRef>
          </c:tx>
          <c:spPr>
            <a:solidFill>
              <a:srgbClr val="4F81BD"/>
            </a:solidFill>
            <a:ln w="3170">
              <a:solidFill>
                <a:srgbClr val="333399"/>
              </a:solidFill>
              <a:prstDash val="solid"/>
            </a:ln>
          </c:spPr>
          <c:invertIfNegative val="0"/>
          <c:cat>
            <c:strRef>
              <c:f>Sheet1!$A$2:$A$6</c:f>
              <c:strCache>
                <c:ptCount val="5"/>
                <c:pt idx="0">
                  <c:v>Almost no chance</c:v>
                </c:pt>
                <c:pt idx="1">
                  <c:v>Some chance</c:v>
                </c:pt>
                <c:pt idx="2">
                  <c:v>50-50 chance</c:v>
                </c:pt>
                <c:pt idx="3">
                  <c:v>Good chance</c:v>
                </c:pt>
                <c:pt idx="4">
                  <c:v>Almost certain</c:v>
                </c:pt>
              </c:strCache>
            </c:strRef>
          </c:cat>
          <c:val>
            <c:numRef>
              <c:f>Sheet1!$B$2:$B$6</c:f>
              <c:numCache>
                <c:formatCode>General</c:formatCode>
                <c:ptCount val="5"/>
                <c:pt idx="0">
                  <c:v>4</c:v>
                </c:pt>
                <c:pt idx="1">
                  <c:v>11.6</c:v>
                </c:pt>
                <c:pt idx="2">
                  <c:v>29.3</c:v>
                </c:pt>
                <c:pt idx="3">
                  <c:v>30.8</c:v>
                </c:pt>
                <c:pt idx="4">
                  <c:v>24.3</c:v>
                </c:pt>
              </c:numCache>
            </c:numRef>
          </c:val>
          <c:extLst>
            <c:ext xmlns:c16="http://schemas.microsoft.com/office/drawing/2014/chart" uri="{C3380CC4-5D6E-409C-BE32-E72D297353CC}">
              <c16:uniqueId val="{00000000-EB75-4B4D-B2E1-EEC43AF9AA24}"/>
            </c:ext>
          </c:extLst>
        </c:ser>
        <c:ser>
          <c:idx val="1"/>
          <c:order val="1"/>
          <c:tx>
            <c:strRef>
              <c:f>Sheet1!$C$1</c:f>
              <c:strCache>
                <c:ptCount val="1"/>
              </c:strCache>
            </c:strRef>
          </c:tx>
          <c:spPr>
            <a:solidFill>
              <a:srgbClr val="C0504D"/>
            </a:solidFill>
            <a:ln w="3170">
              <a:solidFill>
                <a:srgbClr val="865357"/>
              </a:solidFill>
              <a:prstDash val="solid"/>
            </a:ln>
          </c:spPr>
          <c:invertIfNegative val="0"/>
          <c:cat>
            <c:strRef>
              <c:f>Sheet1!$A$2:$A$6</c:f>
              <c:strCache>
                <c:ptCount val="5"/>
                <c:pt idx="0">
                  <c:v>Almost no chance</c:v>
                </c:pt>
                <c:pt idx="1">
                  <c:v>Some chance</c:v>
                </c:pt>
                <c:pt idx="2">
                  <c:v>50-50 chance</c:v>
                </c:pt>
                <c:pt idx="3">
                  <c:v>Good chance</c:v>
                </c:pt>
                <c:pt idx="4">
                  <c:v>Almost certain</c:v>
                </c:pt>
              </c:strCache>
            </c:strRef>
          </c:cat>
          <c:val>
            <c:numRef>
              <c:f>Sheet1!$C$2:$C$6</c:f>
              <c:numCache>
                <c:formatCode>General</c:formatCode>
                <c:ptCount val="5"/>
              </c:numCache>
            </c:numRef>
          </c:val>
          <c:extLst>
            <c:ext xmlns:c16="http://schemas.microsoft.com/office/drawing/2014/chart" uri="{C3380CC4-5D6E-409C-BE32-E72D297353CC}">
              <c16:uniqueId val="{00000001-EB75-4B4D-B2E1-EEC43AF9AA24}"/>
            </c:ext>
          </c:extLst>
        </c:ser>
        <c:dLbls>
          <c:showLegendKey val="0"/>
          <c:showVal val="0"/>
          <c:showCatName val="0"/>
          <c:showSerName val="0"/>
          <c:showPercent val="0"/>
          <c:showBubbleSize val="0"/>
        </c:dLbls>
        <c:gapWidth val="150"/>
        <c:axId val="401570968"/>
        <c:axId val="401569008"/>
      </c:barChart>
      <c:catAx>
        <c:axId val="401570968"/>
        <c:scaling>
          <c:orientation val="minMax"/>
        </c:scaling>
        <c:delete val="0"/>
        <c:axPos val="b"/>
        <c:title>
          <c:tx>
            <c:rich>
              <a:bodyPr/>
              <a:lstStyle/>
              <a:p>
                <a:pPr>
                  <a:defRPr sz="875" b="1" i="0" u="none" strike="noStrike" baseline="0">
                    <a:solidFill>
                      <a:srgbClr val="000000"/>
                    </a:solidFill>
                    <a:latin typeface="Calibri"/>
                    <a:ea typeface="Calibri"/>
                    <a:cs typeface="Calibri"/>
                  </a:defRPr>
                </a:pPr>
                <a:r>
                  <a:rPr lang="en-US"/>
                  <a:t>Opinion</a:t>
                </a:r>
              </a:p>
            </c:rich>
          </c:tx>
          <c:layout>
            <c:manualLayout>
              <c:xMode val="edge"/>
              <c:yMode val="edge"/>
              <c:x val="0.34293650913597412"/>
              <c:y val="0.90966603312516969"/>
            </c:manualLayout>
          </c:layout>
          <c:overlay val="0"/>
          <c:spPr>
            <a:noFill/>
            <a:ln w="25360">
              <a:noFill/>
            </a:ln>
          </c:spPr>
        </c:title>
        <c:numFmt formatCode="General" sourceLinked="1"/>
        <c:majorTickMark val="out"/>
        <c:minorTickMark val="none"/>
        <c:tickLblPos val="nextTo"/>
        <c:spPr>
          <a:ln w="3170">
            <a:solidFill>
              <a:srgbClr val="808080"/>
            </a:solidFill>
            <a:prstDash val="solid"/>
          </a:ln>
        </c:spPr>
        <c:txPr>
          <a:bodyPr rot="0" vert="horz"/>
          <a:lstStyle/>
          <a:p>
            <a:pPr>
              <a:defRPr sz="777"/>
            </a:pPr>
            <a:endParaRPr lang="en-US"/>
          </a:p>
        </c:txPr>
        <c:crossAx val="401569008"/>
        <c:crosses val="autoZero"/>
        <c:auto val="1"/>
        <c:lblAlgn val="ctr"/>
        <c:lblOffset val="100"/>
        <c:noMultiLvlLbl val="0"/>
      </c:catAx>
      <c:valAx>
        <c:axId val="401569008"/>
        <c:scaling>
          <c:orientation val="minMax"/>
        </c:scaling>
        <c:delete val="0"/>
        <c:axPos val="l"/>
        <c:majorGridlines>
          <c:spPr>
            <a:ln w="3170">
              <a:solidFill>
                <a:srgbClr val="808080"/>
              </a:solidFill>
              <a:prstDash val="solid"/>
            </a:ln>
          </c:spPr>
        </c:majorGridlines>
        <c:title>
          <c:tx>
            <c:rich>
              <a:bodyPr/>
              <a:lstStyle/>
              <a:p>
                <a:pPr>
                  <a:defRPr sz="875" b="1" i="0" u="none" strike="noStrike" baseline="0">
                    <a:solidFill>
                      <a:srgbClr val="000000"/>
                    </a:solidFill>
                    <a:latin typeface="Calibri"/>
                    <a:ea typeface="Calibri"/>
                    <a:cs typeface="Calibri"/>
                  </a:defRPr>
                </a:pPr>
                <a:r>
                  <a:rPr lang="en-US"/>
                  <a:t>Percent</a:t>
                </a:r>
              </a:p>
            </c:rich>
          </c:tx>
          <c:overlay val="0"/>
          <c:spPr>
            <a:noFill/>
            <a:ln w="25360">
              <a:noFill/>
            </a:ln>
          </c:spPr>
        </c:title>
        <c:numFmt formatCode="General" sourceLinked="1"/>
        <c:majorTickMark val="out"/>
        <c:minorTickMark val="none"/>
        <c:tickLblPos val="nextTo"/>
        <c:spPr>
          <a:ln w="3170">
            <a:solidFill>
              <a:srgbClr val="808080"/>
            </a:solidFill>
            <a:prstDash val="solid"/>
          </a:ln>
        </c:spPr>
        <c:crossAx val="401570968"/>
        <c:crosses val="autoZero"/>
        <c:crossBetween val="between"/>
      </c:valAx>
      <c:spPr>
        <a:solidFill>
          <a:srgbClr val="E7E7E7"/>
        </a:solidFill>
        <a:ln w="25360">
          <a:noFill/>
        </a:ln>
      </c:spPr>
    </c:plotArea>
    <c:plotVisOnly val="1"/>
    <c:dispBlanksAs val="gap"/>
    <c:showDLblsOverMax val="0"/>
  </c:chart>
  <c:spPr>
    <a:solidFill>
      <a:srgbClr val="FFFFFF"/>
    </a:solidFill>
    <a:ln w="3170">
      <a:solidFill>
        <a:srgbClr val="808080"/>
      </a:solidFill>
      <a:prstDash val="solid"/>
    </a:ln>
  </c:spPr>
  <c:txPr>
    <a:bodyPr/>
    <a:lstStyle/>
    <a:p>
      <a:pPr>
        <a:defRPr sz="940" b="0" i="0" u="none" strike="noStrike" baseline="0">
          <a:solidFill>
            <a:srgbClr val="000000"/>
          </a:solidFill>
          <a:latin typeface="Calibri"/>
          <a:ea typeface="Calibri"/>
          <a:cs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title>
      <c:tx>
        <c:rich>
          <a:bodyPr/>
          <a:lstStyle/>
          <a:p>
            <a:pPr>
              <a:defRPr/>
            </a:pPr>
            <a:r>
              <a:rPr lang="en-US" dirty="0"/>
              <a:t>Chance of being wealthy by age 30</a:t>
            </a:r>
          </a:p>
        </c:rich>
      </c:tx>
      <c:overlay val="0"/>
      <c:spPr>
        <a:noFill/>
        <a:ln w="25360">
          <a:noFill/>
        </a:ln>
      </c:spPr>
    </c:title>
    <c:autoTitleDeleted val="0"/>
    <c:plotArea>
      <c:layout>
        <c:manualLayout>
          <c:layoutTarget val="inner"/>
          <c:xMode val="edge"/>
          <c:yMode val="edge"/>
          <c:x val="0.11025641025641003"/>
          <c:y val="0.210896526097958"/>
          <c:w val="0.67435897435897418"/>
          <c:h val="0.5471678073711721"/>
        </c:manualLayout>
      </c:layout>
      <c:barChart>
        <c:barDir val="col"/>
        <c:grouping val="clustered"/>
        <c:varyColors val="0"/>
        <c:ser>
          <c:idx val="0"/>
          <c:order val="0"/>
          <c:tx>
            <c:strRef>
              <c:f>Sheet1!$B$1</c:f>
              <c:strCache>
                <c:ptCount val="1"/>
                <c:pt idx="0">
                  <c:v>Males</c:v>
                </c:pt>
              </c:strCache>
            </c:strRef>
          </c:tx>
          <c:spPr>
            <a:solidFill>
              <a:srgbClr val="4F81BD"/>
            </a:solidFill>
            <a:ln w="3170">
              <a:solidFill>
                <a:srgbClr val="333399"/>
              </a:solidFill>
              <a:prstDash val="solid"/>
            </a:ln>
          </c:spPr>
          <c:invertIfNegative val="0"/>
          <c:cat>
            <c:strRef>
              <c:f>Sheet1!$A$2:$A$6</c:f>
              <c:strCache>
                <c:ptCount val="5"/>
                <c:pt idx="0">
                  <c:v>Almost no chance</c:v>
                </c:pt>
                <c:pt idx="1">
                  <c:v>Some chance</c:v>
                </c:pt>
                <c:pt idx="2">
                  <c:v>50-50 chance</c:v>
                </c:pt>
                <c:pt idx="3">
                  <c:v>Good chance</c:v>
                </c:pt>
                <c:pt idx="4">
                  <c:v>Almost certain</c:v>
                </c:pt>
              </c:strCache>
            </c:strRef>
          </c:cat>
          <c:val>
            <c:numRef>
              <c:f>Sheet1!$B$2:$B$6</c:f>
              <c:numCache>
                <c:formatCode>General</c:formatCode>
                <c:ptCount val="5"/>
                <c:pt idx="0">
                  <c:v>4</c:v>
                </c:pt>
                <c:pt idx="1">
                  <c:v>11.6</c:v>
                </c:pt>
                <c:pt idx="2">
                  <c:v>29.3</c:v>
                </c:pt>
                <c:pt idx="3">
                  <c:v>30.8</c:v>
                </c:pt>
                <c:pt idx="4">
                  <c:v>24.3</c:v>
                </c:pt>
              </c:numCache>
            </c:numRef>
          </c:val>
          <c:extLst>
            <c:ext xmlns:c16="http://schemas.microsoft.com/office/drawing/2014/chart" uri="{C3380CC4-5D6E-409C-BE32-E72D297353CC}">
              <c16:uniqueId val="{00000000-279B-4FA7-B6A8-8846460BCA4F}"/>
            </c:ext>
          </c:extLst>
        </c:ser>
        <c:ser>
          <c:idx val="1"/>
          <c:order val="1"/>
          <c:tx>
            <c:strRef>
              <c:f>Sheet1!$C$1</c:f>
              <c:strCache>
                <c:ptCount val="1"/>
                <c:pt idx="0">
                  <c:v>Females</c:v>
                </c:pt>
              </c:strCache>
            </c:strRef>
          </c:tx>
          <c:spPr>
            <a:solidFill>
              <a:srgbClr val="C0504D"/>
            </a:solidFill>
            <a:ln w="3170">
              <a:solidFill>
                <a:srgbClr val="865357"/>
              </a:solidFill>
              <a:prstDash val="solid"/>
            </a:ln>
          </c:spPr>
          <c:invertIfNegative val="0"/>
          <c:cat>
            <c:strRef>
              <c:f>Sheet1!$A$2:$A$6</c:f>
              <c:strCache>
                <c:ptCount val="5"/>
                <c:pt idx="0">
                  <c:v>Almost no chance</c:v>
                </c:pt>
                <c:pt idx="1">
                  <c:v>Some chance</c:v>
                </c:pt>
                <c:pt idx="2">
                  <c:v>50-50 chance</c:v>
                </c:pt>
                <c:pt idx="3">
                  <c:v>Good chance</c:v>
                </c:pt>
                <c:pt idx="4">
                  <c:v>Almost certain</c:v>
                </c:pt>
              </c:strCache>
            </c:strRef>
          </c:cat>
          <c:val>
            <c:numRef>
              <c:f>Sheet1!$C$2:$C$6</c:f>
              <c:numCache>
                <c:formatCode>General</c:formatCode>
                <c:ptCount val="5"/>
                <c:pt idx="0">
                  <c:v>4.0999999999999996</c:v>
                </c:pt>
                <c:pt idx="1">
                  <c:v>18</c:v>
                </c:pt>
                <c:pt idx="2">
                  <c:v>29.4</c:v>
                </c:pt>
                <c:pt idx="3">
                  <c:v>28</c:v>
                </c:pt>
                <c:pt idx="4">
                  <c:v>20.5</c:v>
                </c:pt>
              </c:numCache>
            </c:numRef>
          </c:val>
          <c:extLst>
            <c:ext xmlns:c16="http://schemas.microsoft.com/office/drawing/2014/chart" uri="{C3380CC4-5D6E-409C-BE32-E72D297353CC}">
              <c16:uniqueId val="{00000001-279B-4FA7-B6A8-8846460BCA4F}"/>
            </c:ext>
          </c:extLst>
        </c:ser>
        <c:dLbls>
          <c:showLegendKey val="0"/>
          <c:showVal val="0"/>
          <c:showCatName val="0"/>
          <c:showSerName val="0"/>
          <c:showPercent val="0"/>
          <c:showBubbleSize val="0"/>
        </c:dLbls>
        <c:gapWidth val="150"/>
        <c:axId val="401574104"/>
        <c:axId val="401569400"/>
      </c:barChart>
      <c:catAx>
        <c:axId val="401574104"/>
        <c:scaling>
          <c:orientation val="minMax"/>
        </c:scaling>
        <c:delete val="0"/>
        <c:axPos val="b"/>
        <c:title>
          <c:tx>
            <c:rich>
              <a:bodyPr/>
              <a:lstStyle/>
              <a:p>
                <a:pPr>
                  <a:defRPr sz="825" b="1" i="0" u="none" strike="noStrike" baseline="0">
                    <a:solidFill>
                      <a:srgbClr val="000000"/>
                    </a:solidFill>
                    <a:latin typeface="Calibri"/>
                    <a:ea typeface="Calibri"/>
                    <a:cs typeface="Calibri"/>
                  </a:defRPr>
                </a:pPr>
                <a:r>
                  <a:rPr lang="en-US"/>
                  <a:t>Opinion</a:t>
                </a:r>
              </a:p>
            </c:rich>
          </c:tx>
          <c:layout>
            <c:manualLayout>
              <c:xMode val="edge"/>
              <c:yMode val="edge"/>
              <c:x val="0.43672404673024318"/>
              <c:y val="0.89698029271764756"/>
            </c:manualLayout>
          </c:layout>
          <c:overlay val="0"/>
          <c:spPr>
            <a:noFill/>
            <a:ln w="25360">
              <a:noFill/>
            </a:ln>
          </c:spPr>
        </c:title>
        <c:numFmt formatCode="General" sourceLinked="1"/>
        <c:majorTickMark val="out"/>
        <c:minorTickMark val="none"/>
        <c:tickLblPos val="nextTo"/>
        <c:spPr>
          <a:ln w="3170">
            <a:solidFill>
              <a:srgbClr val="808080"/>
            </a:solidFill>
            <a:prstDash val="solid"/>
          </a:ln>
        </c:spPr>
        <c:txPr>
          <a:bodyPr rot="0" vert="horz"/>
          <a:lstStyle/>
          <a:p>
            <a:pPr>
              <a:defRPr sz="747"/>
            </a:pPr>
            <a:endParaRPr lang="en-US"/>
          </a:p>
        </c:txPr>
        <c:crossAx val="401569400"/>
        <c:crosses val="autoZero"/>
        <c:auto val="1"/>
        <c:lblAlgn val="ctr"/>
        <c:lblOffset val="100"/>
        <c:noMultiLvlLbl val="0"/>
      </c:catAx>
      <c:valAx>
        <c:axId val="401569400"/>
        <c:scaling>
          <c:orientation val="minMax"/>
        </c:scaling>
        <c:delete val="0"/>
        <c:axPos val="l"/>
        <c:majorGridlines>
          <c:spPr>
            <a:ln w="3170">
              <a:solidFill>
                <a:srgbClr val="808080"/>
              </a:solidFill>
              <a:prstDash val="solid"/>
            </a:ln>
          </c:spPr>
        </c:majorGridlines>
        <c:title>
          <c:tx>
            <c:rich>
              <a:bodyPr/>
              <a:lstStyle/>
              <a:p>
                <a:pPr>
                  <a:defRPr sz="825" b="1" i="0" u="none" strike="noStrike" baseline="0">
                    <a:solidFill>
                      <a:srgbClr val="000000"/>
                    </a:solidFill>
                    <a:latin typeface="Calibri"/>
                    <a:ea typeface="Calibri"/>
                    <a:cs typeface="Calibri"/>
                  </a:defRPr>
                </a:pPr>
                <a:r>
                  <a:rPr lang="en-US"/>
                  <a:t>Percent</a:t>
                </a:r>
              </a:p>
            </c:rich>
          </c:tx>
          <c:overlay val="0"/>
          <c:spPr>
            <a:noFill/>
            <a:ln w="25360">
              <a:noFill/>
            </a:ln>
          </c:spPr>
        </c:title>
        <c:numFmt formatCode="General" sourceLinked="1"/>
        <c:majorTickMark val="out"/>
        <c:minorTickMark val="none"/>
        <c:tickLblPos val="nextTo"/>
        <c:spPr>
          <a:ln w="3170">
            <a:solidFill>
              <a:srgbClr val="808080"/>
            </a:solidFill>
            <a:prstDash val="solid"/>
          </a:ln>
        </c:spPr>
        <c:crossAx val="401574104"/>
        <c:crosses val="autoZero"/>
        <c:crossBetween val="between"/>
      </c:valAx>
      <c:spPr>
        <a:solidFill>
          <a:srgbClr val="E7E7E7"/>
        </a:solidFill>
        <a:ln w="25360">
          <a:noFill/>
        </a:ln>
      </c:spPr>
    </c:plotArea>
    <c:legend>
      <c:legendPos val="r"/>
      <c:layout>
        <c:manualLayout>
          <c:xMode val="edge"/>
          <c:yMode val="edge"/>
          <c:x val="0.81568636933818972"/>
          <c:y val="0.57912451621513417"/>
          <c:w val="0.10000010075515997"/>
          <c:h val="0.14814804929044889"/>
        </c:manualLayout>
      </c:layout>
      <c:overlay val="0"/>
      <c:spPr>
        <a:noFill/>
        <a:ln w="25360">
          <a:noFill/>
        </a:ln>
      </c:spPr>
      <c:txPr>
        <a:bodyPr/>
        <a:lstStyle/>
        <a:p>
          <a:pPr>
            <a:defRPr sz="689" b="0" i="0" u="none" strike="noStrike" baseline="0">
              <a:solidFill>
                <a:srgbClr val="000000"/>
              </a:solidFill>
              <a:latin typeface="Calibri"/>
              <a:ea typeface="Calibri"/>
              <a:cs typeface="Calibri"/>
            </a:defRPr>
          </a:pPr>
          <a:endParaRPr lang="en-US"/>
        </a:p>
      </c:txPr>
    </c:legend>
    <c:plotVisOnly val="1"/>
    <c:dispBlanksAs val="gap"/>
    <c:showDLblsOverMax val="0"/>
  </c:chart>
  <c:spPr>
    <a:solidFill>
      <a:srgbClr val="FFFFFF"/>
    </a:solidFill>
    <a:ln w="3170">
      <a:solidFill>
        <a:srgbClr val="808080"/>
      </a:solidFill>
      <a:prstDash val="solid"/>
    </a:ln>
  </c:spPr>
  <c:txPr>
    <a:bodyPr/>
    <a:lstStyle/>
    <a:p>
      <a:pPr>
        <a:defRPr sz="905" b="0" i="0" u="none" strike="noStrike" baseline="0">
          <a:solidFill>
            <a:srgbClr val="000000"/>
          </a:solidFill>
          <a:latin typeface="Calibri"/>
          <a:ea typeface="Calibri"/>
          <a:cs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title>
      <c:tx>
        <c:rich>
          <a:bodyPr/>
          <a:lstStyle/>
          <a:p>
            <a:pPr>
              <a:defRPr/>
            </a:pPr>
            <a:r>
              <a:rPr lang="en-US" dirty="0"/>
              <a:t>Chance of being wealthy by age 30</a:t>
            </a:r>
          </a:p>
        </c:rich>
      </c:tx>
      <c:overlay val="0"/>
      <c:spPr>
        <a:noFill/>
        <a:ln w="25360">
          <a:noFill/>
        </a:ln>
      </c:spPr>
    </c:title>
    <c:autoTitleDeleted val="0"/>
    <c:plotArea>
      <c:layout>
        <c:manualLayout>
          <c:layoutTarget val="inner"/>
          <c:xMode val="edge"/>
          <c:yMode val="edge"/>
          <c:x val="0.11053984575835502"/>
          <c:y val="0.19446211541992006"/>
          <c:w val="0.67352185089974315"/>
          <c:h val="0.56360226497403498"/>
        </c:manualLayout>
      </c:layout>
      <c:barChart>
        <c:barDir val="col"/>
        <c:grouping val="clustered"/>
        <c:varyColors val="0"/>
        <c:ser>
          <c:idx val="0"/>
          <c:order val="0"/>
          <c:tx>
            <c:strRef>
              <c:f>Sheet1!$B$1</c:f>
              <c:strCache>
                <c:ptCount val="1"/>
                <c:pt idx="0">
                  <c:v>Males</c:v>
                </c:pt>
              </c:strCache>
            </c:strRef>
          </c:tx>
          <c:spPr>
            <a:solidFill>
              <a:srgbClr val="4F81BD"/>
            </a:solidFill>
            <a:ln w="3170">
              <a:solidFill>
                <a:srgbClr val="333399"/>
              </a:solidFill>
              <a:prstDash val="solid"/>
            </a:ln>
          </c:spPr>
          <c:invertIfNegative val="0"/>
          <c:cat>
            <c:strRef>
              <c:f>Sheet1!$A$2:$A$6</c:f>
              <c:strCache>
                <c:ptCount val="5"/>
                <c:pt idx="0">
                  <c:v>Almost no chance</c:v>
                </c:pt>
                <c:pt idx="1">
                  <c:v>Some chance</c:v>
                </c:pt>
                <c:pt idx="2">
                  <c:v>50-50 chance</c:v>
                </c:pt>
                <c:pt idx="3">
                  <c:v>Good chance</c:v>
                </c:pt>
                <c:pt idx="4">
                  <c:v>Almost certain</c:v>
                </c:pt>
              </c:strCache>
            </c:strRef>
          </c:cat>
          <c:val>
            <c:numRef>
              <c:f>Sheet1!$B$2:$B$6</c:f>
              <c:numCache>
                <c:formatCode>General</c:formatCode>
                <c:ptCount val="5"/>
                <c:pt idx="0">
                  <c:v>4</c:v>
                </c:pt>
                <c:pt idx="1">
                  <c:v>11.6</c:v>
                </c:pt>
                <c:pt idx="2">
                  <c:v>29.3</c:v>
                </c:pt>
                <c:pt idx="3">
                  <c:v>30.8</c:v>
                </c:pt>
                <c:pt idx="4">
                  <c:v>24.3</c:v>
                </c:pt>
              </c:numCache>
            </c:numRef>
          </c:val>
          <c:extLst>
            <c:ext xmlns:c16="http://schemas.microsoft.com/office/drawing/2014/chart" uri="{C3380CC4-5D6E-409C-BE32-E72D297353CC}">
              <c16:uniqueId val="{00000000-EB75-4B4D-B2E1-EEC43AF9AA24}"/>
            </c:ext>
          </c:extLst>
        </c:ser>
        <c:ser>
          <c:idx val="1"/>
          <c:order val="1"/>
          <c:tx>
            <c:strRef>
              <c:f>Sheet1!$C$1</c:f>
              <c:strCache>
                <c:ptCount val="1"/>
              </c:strCache>
            </c:strRef>
          </c:tx>
          <c:spPr>
            <a:solidFill>
              <a:srgbClr val="C0504D"/>
            </a:solidFill>
            <a:ln w="3170">
              <a:solidFill>
                <a:srgbClr val="865357"/>
              </a:solidFill>
              <a:prstDash val="solid"/>
            </a:ln>
          </c:spPr>
          <c:invertIfNegative val="0"/>
          <c:cat>
            <c:strRef>
              <c:f>Sheet1!$A$2:$A$6</c:f>
              <c:strCache>
                <c:ptCount val="5"/>
                <c:pt idx="0">
                  <c:v>Almost no chance</c:v>
                </c:pt>
                <c:pt idx="1">
                  <c:v>Some chance</c:v>
                </c:pt>
                <c:pt idx="2">
                  <c:v>50-50 chance</c:v>
                </c:pt>
                <c:pt idx="3">
                  <c:v>Good chance</c:v>
                </c:pt>
                <c:pt idx="4">
                  <c:v>Almost certain</c:v>
                </c:pt>
              </c:strCache>
            </c:strRef>
          </c:cat>
          <c:val>
            <c:numRef>
              <c:f>Sheet1!$C$2:$C$6</c:f>
              <c:numCache>
                <c:formatCode>General</c:formatCode>
                <c:ptCount val="5"/>
              </c:numCache>
            </c:numRef>
          </c:val>
          <c:extLst>
            <c:ext xmlns:c16="http://schemas.microsoft.com/office/drawing/2014/chart" uri="{C3380CC4-5D6E-409C-BE32-E72D297353CC}">
              <c16:uniqueId val="{00000001-EB75-4B4D-B2E1-EEC43AF9AA24}"/>
            </c:ext>
          </c:extLst>
        </c:ser>
        <c:dLbls>
          <c:showLegendKey val="0"/>
          <c:showVal val="0"/>
          <c:showCatName val="0"/>
          <c:showSerName val="0"/>
          <c:showPercent val="0"/>
          <c:showBubbleSize val="0"/>
        </c:dLbls>
        <c:gapWidth val="150"/>
        <c:axId val="401570968"/>
        <c:axId val="401569008"/>
      </c:barChart>
      <c:catAx>
        <c:axId val="401570968"/>
        <c:scaling>
          <c:orientation val="minMax"/>
        </c:scaling>
        <c:delete val="0"/>
        <c:axPos val="b"/>
        <c:title>
          <c:tx>
            <c:rich>
              <a:bodyPr/>
              <a:lstStyle/>
              <a:p>
                <a:pPr>
                  <a:defRPr sz="875" b="1" i="0" u="none" strike="noStrike" baseline="0">
                    <a:solidFill>
                      <a:srgbClr val="000000"/>
                    </a:solidFill>
                    <a:latin typeface="Calibri"/>
                    <a:ea typeface="Calibri"/>
                    <a:cs typeface="Calibri"/>
                  </a:defRPr>
                </a:pPr>
                <a:r>
                  <a:rPr lang="en-US"/>
                  <a:t>Opinion</a:t>
                </a:r>
              </a:p>
            </c:rich>
          </c:tx>
          <c:layout>
            <c:manualLayout>
              <c:xMode val="edge"/>
              <c:yMode val="edge"/>
              <c:x val="0.34293650913597412"/>
              <c:y val="0.90966603312516969"/>
            </c:manualLayout>
          </c:layout>
          <c:overlay val="0"/>
          <c:spPr>
            <a:noFill/>
            <a:ln w="25360">
              <a:noFill/>
            </a:ln>
          </c:spPr>
        </c:title>
        <c:numFmt formatCode="General" sourceLinked="1"/>
        <c:majorTickMark val="out"/>
        <c:minorTickMark val="none"/>
        <c:tickLblPos val="nextTo"/>
        <c:spPr>
          <a:ln w="3170">
            <a:solidFill>
              <a:srgbClr val="808080"/>
            </a:solidFill>
            <a:prstDash val="solid"/>
          </a:ln>
        </c:spPr>
        <c:txPr>
          <a:bodyPr rot="0" vert="horz"/>
          <a:lstStyle/>
          <a:p>
            <a:pPr>
              <a:defRPr sz="777"/>
            </a:pPr>
            <a:endParaRPr lang="en-US"/>
          </a:p>
        </c:txPr>
        <c:crossAx val="401569008"/>
        <c:crosses val="autoZero"/>
        <c:auto val="1"/>
        <c:lblAlgn val="ctr"/>
        <c:lblOffset val="100"/>
        <c:noMultiLvlLbl val="0"/>
      </c:catAx>
      <c:valAx>
        <c:axId val="401569008"/>
        <c:scaling>
          <c:orientation val="minMax"/>
        </c:scaling>
        <c:delete val="0"/>
        <c:axPos val="l"/>
        <c:majorGridlines>
          <c:spPr>
            <a:ln w="3170">
              <a:solidFill>
                <a:srgbClr val="808080"/>
              </a:solidFill>
              <a:prstDash val="solid"/>
            </a:ln>
          </c:spPr>
        </c:majorGridlines>
        <c:title>
          <c:tx>
            <c:rich>
              <a:bodyPr/>
              <a:lstStyle/>
              <a:p>
                <a:pPr>
                  <a:defRPr sz="875" b="1" i="0" u="none" strike="noStrike" baseline="0">
                    <a:solidFill>
                      <a:srgbClr val="000000"/>
                    </a:solidFill>
                    <a:latin typeface="Calibri"/>
                    <a:ea typeface="Calibri"/>
                    <a:cs typeface="Calibri"/>
                  </a:defRPr>
                </a:pPr>
                <a:r>
                  <a:rPr lang="en-US"/>
                  <a:t>Percent</a:t>
                </a:r>
              </a:p>
            </c:rich>
          </c:tx>
          <c:overlay val="0"/>
          <c:spPr>
            <a:noFill/>
            <a:ln w="25360">
              <a:noFill/>
            </a:ln>
          </c:spPr>
        </c:title>
        <c:numFmt formatCode="General" sourceLinked="1"/>
        <c:majorTickMark val="out"/>
        <c:minorTickMark val="none"/>
        <c:tickLblPos val="nextTo"/>
        <c:spPr>
          <a:ln w="3170">
            <a:solidFill>
              <a:srgbClr val="808080"/>
            </a:solidFill>
            <a:prstDash val="solid"/>
          </a:ln>
        </c:spPr>
        <c:crossAx val="401570968"/>
        <c:crosses val="autoZero"/>
        <c:crossBetween val="between"/>
      </c:valAx>
      <c:spPr>
        <a:solidFill>
          <a:srgbClr val="E7E7E7"/>
        </a:solidFill>
        <a:ln w="25360">
          <a:noFill/>
        </a:ln>
      </c:spPr>
    </c:plotArea>
    <c:plotVisOnly val="1"/>
    <c:dispBlanksAs val="gap"/>
    <c:showDLblsOverMax val="0"/>
  </c:chart>
  <c:spPr>
    <a:solidFill>
      <a:srgbClr val="FFFFFF"/>
    </a:solidFill>
    <a:ln w="3170">
      <a:solidFill>
        <a:srgbClr val="808080"/>
      </a:solidFill>
      <a:prstDash val="solid"/>
    </a:ln>
  </c:spPr>
  <c:txPr>
    <a:bodyPr/>
    <a:lstStyle/>
    <a:p>
      <a:pPr>
        <a:defRPr sz="940" b="0" i="0" u="none" strike="noStrike" baseline="0">
          <a:solidFill>
            <a:srgbClr val="000000"/>
          </a:solidFill>
          <a:latin typeface="Calibri"/>
          <a:ea typeface="Calibri"/>
          <a:cs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title>
      <c:tx>
        <c:rich>
          <a:bodyPr/>
          <a:lstStyle/>
          <a:p>
            <a:pPr>
              <a:defRPr/>
            </a:pPr>
            <a:r>
              <a:rPr lang="en-US" dirty="0"/>
              <a:t>Chance of being wealthy by age 30</a:t>
            </a:r>
          </a:p>
        </c:rich>
      </c:tx>
      <c:overlay val="0"/>
      <c:spPr>
        <a:noFill/>
        <a:ln w="25360">
          <a:noFill/>
        </a:ln>
      </c:spPr>
    </c:title>
    <c:autoTitleDeleted val="0"/>
    <c:plotArea>
      <c:layout>
        <c:manualLayout>
          <c:layoutTarget val="inner"/>
          <c:xMode val="edge"/>
          <c:yMode val="edge"/>
          <c:x val="0.11025641025641003"/>
          <c:y val="0.210896526097958"/>
          <c:w val="0.67435897435897418"/>
          <c:h val="0.5471678073711721"/>
        </c:manualLayout>
      </c:layout>
      <c:barChart>
        <c:barDir val="col"/>
        <c:grouping val="clustered"/>
        <c:varyColors val="0"/>
        <c:ser>
          <c:idx val="0"/>
          <c:order val="0"/>
          <c:tx>
            <c:strRef>
              <c:f>Sheet1!$B$1</c:f>
              <c:strCache>
                <c:ptCount val="1"/>
                <c:pt idx="0">
                  <c:v>Males</c:v>
                </c:pt>
              </c:strCache>
            </c:strRef>
          </c:tx>
          <c:spPr>
            <a:solidFill>
              <a:srgbClr val="4F81BD"/>
            </a:solidFill>
            <a:ln w="3170">
              <a:solidFill>
                <a:srgbClr val="333399"/>
              </a:solidFill>
              <a:prstDash val="solid"/>
            </a:ln>
          </c:spPr>
          <c:invertIfNegative val="0"/>
          <c:cat>
            <c:strRef>
              <c:f>Sheet1!$A$2:$A$6</c:f>
              <c:strCache>
                <c:ptCount val="5"/>
                <c:pt idx="0">
                  <c:v>Almost no chance</c:v>
                </c:pt>
                <c:pt idx="1">
                  <c:v>Some chance</c:v>
                </c:pt>
                <c:pt idx="2">
                  <c:v>50-50 chance</c:v>
                </c:pt>
                <c:pt idx="3">
                  <c:v>Good chance</c:v>
                </c:pt>
                <c:pt idx="4">
                  <c:v>Almost certain</c:v>
                </c:pt>
              </c:strCache>
            </c:strRef>
          </c:cat>
          <c:val>
            <c:numRef>
              <c:f>Sheet1!$B$2:$B$6</c:f>
              <c:numCache>
                <c:formatCode>General</c:formatCode>
                <c:ptCount val="5"/>
                <c:pt idx="0">
                  <c:v>4</c:v>
                </c:pt>
                <c:pt idx="1">
                  <c:v>11.6</c:v>
                </c:pt>
                <c:pt idx="2">
                  <c:v>29.3</c:v>
                </c:pt>
                <c:pt idx="3">
                  <c:v>30.8</c:v>
                </c:pt>
                <c:pt idx="4">
                  <c:v>24.3</c:v>
                </c:pt>
              </c:numCache>
            </c:numRef>
          </c:val>
          <c:extLst>
            <c:ext xmlns:c16="http://schemas.microsoft.com/office/drawing/2014/chart" uri="{C3380CC4-5D6E-409C-BE32-E72D297353CC}">
              <c16:uniqueId val="{00000000-279B-4FA7-B6A8-8846460BCA4F}"/>
            </c:ext>
          </c:extLst>
        </c:ser>
        <c:ser>
          <c:idx val="1"/>
          <c:order val="1"/>
          <c:tx>
            <c:strRef>
              <c:f>Sheet1!$C$1</c:f>
              <c:strCache>
                <c:ptCount val="1"/>
                <c:pt idx="0">
                  <c:v>Females</c:v>
                </c:pt>
              </c:strCache>
            </c:strRef>
          </c:tx>
          <c:spPr>
            <a:solidFill>
              <a:srgbClr val="C0504D"/>
            </a:solidFill>
            <a:ln w="3170">
              <a:solidFill>
                <a:srgbClr val="865357"/>
              </a:solidFill>
              <a:prstDash val="solid"/>
            </a:ln>
          </c:spPr>
          <c:invertIfNegative val="0"/>
          <c:cat>
            <c:strRef>
              <c:f>Sheet1!$A$2:$A$6</c:f>
              <c:strCache>
                <c:ptCount val="5"/>
                <c:pt idx="0">
                  <c:v>Almost no chance</c:v>
                </c:pt>
                <c:pt idx="1">
                  <c:v>Some chance</c:v>
                </c:pt>
                <c:pt idx="2">
                  <c:v>50-50 chance</c:v>
                </c:pt>
                <c:pt idx="3">
                  <c:v>Good chance</c:v>
                </c:pt>
                <c:pt idx="4">
                  <c:v>Almost certain</c:v>
                </c:pt>
              </c:strCache>
            </c:strRef>
          </c:cat>
          <c:val>
            <c:numRef>
              <c:f>Sheet1!$C$2:$C$6</c:f>
              <c:numCache>
                <c:formatCode>General</c:formatCode>
                <c:ptCount val="5"/>
                <c:pt idx="0">
                  <c:v>4.0999999999999996</c:v>
                </c:pt>
                <c:pt idx="1">
                  <c:v>18</c:v>
                </c:pt>
                <c:pt idx="2">
                  <c:v>29.4</c:v>
                </c:pt>
                <c:pt idx="3">
                  <c:v>28</c:v>
                </c:pt>
                <c:pt idx="4">
                  <c:v>20.5</c:v>
                </c:pt>
              </c:numCache>
            </c:numRef>
          </c:val>
          <c:extLst>
            <c:ext xmlns:c16="http://schemas.microsoft.com/office/drawing/2014/chart" uri="{C3380CC4-5D6E-409C-BE32-E72D297353CC}">
              <c16:uniqueId val="{00000001-279B-4FA7-B6A8-8846460BCA4F}"/>
            </c:ext>
          </c:extLst>
        </c:ser>
        <c:dLbls>
          <c:showLegendKey val="0"/>
          <c:showVal val="0"/>
          <c:showCatName val="0"/>
          <c:showSerName val="0"/>
          <c:showPercent val="0"/>
          <c:showBubbleSize val="0"/>
        </c:dLbls>
        <c:gapWidth val="150"/>
        <c:axId val="401574104"/>
        <c:axId val="401569400"/>
      </c:barChart>
      <c:catAx>
        <c:axId val="401574104"/>
        <c:scaling>
          <c:orientation val="minMax"/>
        </c:scaling>
        <c:delete val="0"/>
        <c:axPos val="b"/>
        <c:title>
          <c:tx>
            <c:rich>
              <a:bodyPr/>
              <a:lstStyle/>
              <a:p>
                <a:pPr>
                  <a:defRPr sz="825" b="1" i="0" u="none" strike="noStrike" baseline="0">
                    <a:solidFill>
                      <a:srgbClr val="000000"/>
                    </a:solidFill>
                    <a:latin typeface="Calibri"/>
                    <a:ea typeface="Calibri"/>
                    <a:cs typeface="Calibri"/>
                  </a:defRPr>
                </a:pPr>
                <a:r>
                  <a:rPr lang="en-US"/>
                  <a:t>Opinion</a:t>
                </a:r>
              </a:p>
            </c:rich>
          </c:tx>
          <c:layout>
            <c:manualLayout>
              <c:xMode val="edge"/>
              <c:yMode val="edge"/>
              <c:x val="0.43672404673024318"/>
              <c:y val="0.89698029271764756"/>
            </c:manualLayout>
          </c:layout>
          <c:overlay val="0"/>
          <c:spPr>
            <a:noFill/>
            <a:ln w="25360">
              <a:noFill/>
            </a:ln>
          </c:spPr>
        </c:title>
        <c:numFmt formatCode="General" sourceLinked="1"/>
        <c:majorTickMark val="out"/>
        <c:minorTickMark val="none"/>
        <c:tickLblPos val="nextTo"/>
        <c:spPr>
          <a:ln w="3170">
            <a:solidFill>
              <a:srgbClr val="808080"/>
            </a:solidFill>
            <a:prstDash val="solid"/>
          </a:ln>
        </c:spPr>
        <c:txPr>
          <a:bodyPr rot="0" vert="horz"/>
          <a:lstStyle/>
          <a:p>
            <a:pPr>
              <a:defRPr sz="747"/>
            </a:pPr>
            <a:endParaRPr lang="en-US"/>
          </a:p>
        </c:txPr>
        <c:crossAx val="401569400"/>
        <c:crosses val="autoZero"/>
        <c:auto val="1"/>
        <c:lblAlgn val="ctr"/>
        <c:lblOffset val="100"/>
        <c:noMultiLvlLbl val="0"/>
      </c:catAx>
      <c:valAx>
        <c:axId val="401569400"/>
        <c:scaling>
          <c:orientation val="minMax"/>
        </c:scaling>
        <c:delete val="0"/>
        <c:axPos val="l"/>
        <c:majorGridlines>
          <c:spPr>
            <a:ln w="3170">
              <a:solidFill>
                <a:srgbClr val="808080"/>
              </a:solidFill>
              <a:prstDash val="solid"/>
            </a:ln>
          </c:spPr>
        </c:majorGridlines>
        <c:title>
          <c:tx>
            <c:rich>
              <a:bodyPr/>
              <a:lstStyle/>
              <a:p>
                <a:pPr>
                  <a:defRPr sz="825" b="1" i="0" u="none" strike="noStrike" baseline="0">
                    <a:solidFill>
                      <a:srgbClr val="000000"/>
                    </a:solidFill>
                    <a:latin typeface="Calibri"/>
                    <a:ea typeface="Calibri"/>
                    <a:cs typeface="Calibri"/>
                  </a:defRPr>
                </a:pPr>
                <a:r>
                  <a:rPr lang="en-US"/>
                  <a:t>Percent</a:t>
                </a:r>
              </a:p>
            </c:rich>
          </c:tx>
          <c:overlay val="0"/>
          <c:spPr>
            <a:noFill/>
            <a:ln w="25360">
              <a:noFill/>
            </a:ln>
          </c:spPr>
        </c:title>
        <c:numFmt formatCode="General" sourceLinked="1"/>
        <c:majorTickMark val="out"/>
        <c:minorTickMark val="none"/>
        <c:tickLblPos val="nextTo"/>
        <c:spPr>
          <a:ln w="3170">
            <a:solidFill>
              <a:srgbClr val="808080"/>
            </a:solidFill>
            <a:prstDash val="solid"/>
          </a:ln>
        </c:spPr>
        <c:crossAx val="401574104"/>
        <c:crosses val="autoZero"/>
        <c:crossBetween val="between"/>
      </c:valAx>
      <c:spPr>
        <a:solidFill>
          <a:srgbClr val="E7E7E7"/>
        </a:solidFill>
        <a:ln w="25360">
          <a:noFill/>
        </a:ln>
      </c:spPr>
    </c:plotArea>
    <c:legend>
      <c:legendPos val="r"/>
      <c:layout>
        <c:manualLayout>
          <c:xMode val="edge"/>
          <c:yMode val="edge"/>
          <c:x val="0.81568636933818972"/>
          <c:y val="0.57912451621513417"/>
          <c:w val="0.10000010075515997"/>
          <c:h val="0.14814804929044889"/>
        </c:manualLayout>
      </c:layout>
      <c:overlay val="0"/>
      <c:spPr>
        <a:noFill/>
        <a:ln w="25360">
          <a:noFill/>
        </a:ln>
      </c:spPr>
      <c:txPr>
        <a:bodyPr/>
        <a:lstStyle/>
        <a:p>
          <a:pPr>
            <a:defRPr sz="689" b="0" i="0" u="none" strike="noStrike" baseline="0">
              <a:solidFill>
                <a:srgbClr val="000000"/>
              </a:solidFill>
              <a:latin typeface="Calibri"/>
              <a:ea typeface="Calibri"/>
              <a:cs typeface="Calibri"/>
            </a:defRPr>
          </a:pPr>
          <a:endParaRPr lang="en-US"/>
        </a:p>
      </c:txPr>
    </c:legend>
    <c:plotVisOnly val="1"/>
    <c:dispBlanksAs val="gap"/>
    <c:showDLblsOverMax val="0"/>
  </c:chart>
  <c:spPr>
    <a:solidFill>
      <a:srgbClr val="FFFFFF"/>
    </a:solidFill>
    <a:ln w="3170">
      <a:solidFill>
        <a:srgbClr val="808080"/>
      </a:solidFill>
      <a:prstDash val="solid"/>
    </a:ln>
  </c:spPr>
  <c:txPr>
    <a:bodyPr/>
    <a:lstStyle/>
    <a:p>
      <a:pPr>
        <a:defRPr sz="905" b="0" i="0" u="none" strike="noStrike" baseline="0">
          <a:solidFill>
            <a:srgbClr val="000000"/>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title>
      <c:tx>
        <c:rich>
          <a:bodyPr/>
          <a:lstStyle/>
          <a:p>
            <a:pPr>
              <a:defRPr sz="1084"/>
            </a:pPr>
            <a:r>
              <a:rPr lang="en-US" sz="1084" dirty="0"/>
              <a:t>Chance of being wealthy by age 30</a:t>
            </a:r>
          </a:p>
        </c:rich>
      </c:tx>
      <c:overlay val="0"/>
      <c:spPr>
        <a:noFill/>
        <a:ln w="25373">
          <a:noFill/>
        </a:ln>
      </c:spPr>
    </c:title>
    <c:autoTitleDeleted val="0"/>
    <c:plotArea>
      <c:layout>
        <c:manualLayout>
          <c:layoutTarget val="inner"/>
          <c:xMode val="edge"/>
          <c:yMode val="edge"/>
          <c:x val="0.15776081424936403"/>
          <c:y val="0.22177419354838704"/>
          <c:w val="0.46310432569974508"/>
          <c:h val="0.70161290322580605"/>
        </c:manualLayout>
      </c:layout>
      <c:barChart>
        <c:barDir val="col"/>
        <c:grouping val="percentStacked"/>
        <c:varyColors val="0"/>
        <c:ser>
          <c:idx val="0"/>
          <c:order val="0"/>
          <c:tx>
            <c:strRef>
              <c:f>Sheet1!$A$2</c:f>
              <c:strCache>
                <c:ptCount val="1"/>
                <c:pt idx="0">
                  <c:v>Almost no chance</c:v>
                </c:pt>
              </c:strCache>
            </c:strRef>
          </c:tx>
          <c:spPr>
            <a:solidFill>
              <a:srgbClr val="4F81BD"/>
            </a:solidFill>
            <a:ln w="3171">
              <a:solidFill>
                <a:srgbClr val="333399"/>
              </a:solidFill>
              <a:prstDash val="solid"/>
            </a:ln>
          </c:spPr>
          <c:invertIfNegative val="0"/>
          <c:cat>
            <c:strRef>
              <c:f>Sheet1!$B$1:$C$1</c:f>
              <c:strCache>
                <c:ptCount val="2"/>
                <c:pt idx="0">
                  <c:v>Males</c:v>
                </c:pt>
                <c:pt idx="1">
                  <c:v>Females</c:v>
                </c:pt>
              </c:strCache>
            </c:strRef>
          </c:cat>
          <c:val>
            <c:numRef>
              <c:f>Sheet1!$B$2:$C$2</c:f>
              <c:numCache>
                <c:formatCode>General</c:formatCode>
                <c:ptCount val="2"/>
                <c:pt idx="0">
                  <c:v>4</c:v>
                </c:pt>
                <c:pt idx="1">
                  <c:v>4.0999999999999996</c:v>
                </c:pt>
              </c:numCache>
            </c:numRef>
          </c:val>
          <c:extLst>
            <c:ext xmlns:c16="http://schemas.microsoft.com/office/drawing/2014/chart" uri="{C3380CC4-5D6E-409C-BE32-E72D297353CC}">
              <c16:uniqueId val="{00000000-C391-454D-9AC6-D772EE1F8301}"/>
            </c:ext>
          </c:extLst>
        </c:ser>
        <c:ser>
          <c:idx val="1"/>
          <c:order val="1"/>
          <c:tx>
            <c:strRef>
              <c:f>Sheet1!$A$3</c:f>
              <c:strCache>
                <c:ptCount val="1"/>
                <c:pt idx="0">
                  <c:v>Some chance</c:v>
                </c:pt>
              </c:strCache>
            </c:strRef>
          </c:tx>
          <c:spPr>
            <a:solidFill>
              <a:srgbClr val="C0504D"/>
            </a:solidFill>
            <a:ln w="3171">
              <a:solidFill>
                <a:srgbClr val="865357"/>
              </a:solidFill>
              <a:prstDash val="solid"/>
            </a:ln>
          </c:spPr>
          <c:invertIfNegative val="0"/>
          <c:cat>
            <c:strRef>
              <c:f>Sheet1!$B$1:$C$1</c:f>
              <c:strCache>
                <c:ptCount val="2"/>
                <c:pt idx="0">
                  <c:v>Males</c:v>
                </c:pt>
                <c:pt idx="1">
                  <c:v>Females</c:v>
                </c:pt>
              </c:strCache>
            </c:strRef>
          </c:cat>
          <c:val>
            <c:numRef>
              <c:f>Sheet1!$B$3:$C$3</c:f>
              <c:numCache>
                <c:formatCode>General</c:formatCode>
                <c:ptCount val="2"/>
                <c:pt idx="0">
                  <c:v>11.6</c:v>
                </c:pt>
                <c:pt idx="1">
                  <c:v>18</c:v>
                </c:pt>
              </c:numCache>
            </c:numRef>
          </c:val>
          <c:extLst>
            <c:ext xmlns:c16="http://schemas.microsoft.com/office/drawing/2014/chart" uri="{C3380CC4-5D6E-409C-BE32-E72D297353CC}">
              <c16:uniqueId val="{00000001-C391-454D-9AC6-D772EE1F8301}"/>
            </c:ext>
          </c:extLst>
        </c:ser>
        <c:ser>
          <c:idx val="2"/>
          <c:order val="2"/>
          <c:tx>
            <c:strRef>
              <c:f>Sheet1!$A$4</c:f>
              <c:strCache>
                <c:ptCount val="1"/>
                <c:pt idx="0">
                  <c:v>50-50 chance</c:v>
                </c:pt>
              </c:strCache>
            </c:strRef>
          </c:tx>
          <c:spPr>
            <a:solidFill>
              <a:srgbClr val="9BBB59"/>
            </a:solidFill>
            <a:ln w="3171">
              <a:solidFill>
                <a:srgbClr val="90713A"/>
              </a:solidFill>
              <a:prstDash val="solid"/>
            </a:ln>
          </c:spPr>
          <c:invertIfNegative val="0"/>
          <c:cat>
            <c:strRef>
              <c:f>Sheet1!$B$1:$C$1</c:f>
              <c:strCache>
                <c:ptCount val="2"/>
                <c:pt idx="0">
                  <c:v>Males</c:v>
                </c:pt>
                <c:pt idx="1">
                  <c:v>Females</c:v>
                </c:pt>
              </c:strCache>
            </c:strRef>
          </c:cat>
          <c:val>
            <c:numRef>
              <c:f>Sheet1!$B$4:$C$4</c:f>
              <c:numCache>
                <c:formatCode>General</c:formatCode>
                <c:ptCount val="2"/>
                <c:pt idx="0">
                  <c:v>29.3</c:v>
                </c:pt>
                <c:pt idx="1">
                  <c:v>29.4</c:v>
                </c:pt>
              </c:numCache>
            </c:numRef>
          </c:val>
          <c:extLst>
            <c:ext xmlns:c16="http://schemas.microsoft.com/office/drawing/2014/chart" uri="{C3380CC4-5D6E-409C-BE32-E72D297353CC}">
              <c16:uniqueId val="{00000002-C391-454D-9AC6-D772EE1F8301}"/>
            </c:ext>
          </c:extLst>
        </c:ser>
        <c:ser>
          <c:idx val="3"/>
          <c:order val="3"/>
          <c:tx>
            <c:strRef>
              <c:f>Sheet1!$A$5</c:f>
              <c:strCache>
                <c:ptCount val="1"/>
                <c:pt idx="0">
                  <c:v>Good chance</c:v>
                </c:pt>
              </c:strCache>
            </c:strRef>
          </c:tx>
          <c:spPr>
            <a:solidFill>
              <a:srgbClr val="8064A2"/>
            </a:solidFill>
            <a:ln w="3171">
              <a:solidFill>
                <a:srgbClr val="666699"/>
              </a:solidFill>
              <a:prstDash val="solid"/>
            </a:ln>
          </c:spPr>
          <c:invertIfNegative val="0"/>
          <c:cat>
            <c:strRef>
              <c:f>Sheet1!$B$1:$C$1</c:f>
              <c:strCache>
                <c:ptCount val="2"/>
                <c:pt idx="0">
                  <c:v>Males</c:v>
                </c:pt>
                <c:pt idx="1">
                  <c:v>Females</c:v>
                </c:pt>
              </c:strCache>
            </c:strRef>
          </c:cat>
          <c:val>
            <c:numRef>
              <c:f>Sheet1!$B$5:$C$5</c:f>
              <c:numCache>
                <c:formatCode>General</c:formatCode>
                <c:ptCount val="2"/>
                <c:pt idx="0">
                  <c:v>30.8</c:v>
                </c:pt>
                <c:pt idx="1">
                  <c:v>28</c:v>
                </c:pt>
              </c:numCache>
            </c:numRef>
          </c:val>
          <c:extLst>
            <c:ext xmlns:c16="http://schemas.microsoft.com/office/drawing/2014/chart" uri="{C3380CC4-5D6E-409C-BE32-E72D297353CC}">
              <c16:uniqueId val="{00000003-C391-454D-9AC6-D772EE1F8301}"/>
            </c:ext>
          </c:extLst>
        </c:ser>
        <c:ser>
          <c:idx val="4"/>
          <c:order val="4"/>
          <c:tx>
            <c:strRef>
              <c:f>Sheet1!$A$6</c:f>
              <c:strCache>
                <c:ptCount val="1"/>
                <c:pt idx="0">
                  <c:v>Almost certain</c:v>
                </c:pt>
              </c:strCache>
            </c:strRef>
          </c:tx>
          <c:spPr>
            <a:solidFill>
              <a:srgbClr val="4BACC6"/>
            </a:solidFill>
            <a:ln w="3171">
              <a:solidFill>
                <a:srgbClr val="339966"/>
              </a:solidFill>
              <a:prstDash val="solid"/>
            </a:ln>
          </c:spPr>
          <c:invertIfNegative val="0"/>
          <c:cat>
            <c:strRef>
              <c:f>Sheet1!$B$1:$C$1</c:f>
              <c:strCache>
                <c:ptCount val="2"/>
                <c:pt idx="0">
                  <c:v>Males</c:v>
                </c:pt>
                <c:pt idx="1">
                  <c:v>Females</c:v>
                </c:pt>
              </c:strCache>
            </c:strRef>
          </c:cat>
          <c:val>
            <c:numRef>
              <c:f>Sheet1!$B$6:$C$6</c:f>
              <c:numCache>
                <c:formatCode>General</c:formatCode>
                <c:ptCount val="2"/>
                <c:pt idx="0">
                  <c:v>24.3</c:v>
                </c:pt>
                <c:pt idx="1">
                  <c:v>20.5</c:v>
                </c:pt>
              </c:numCache>
            </c:numRef>
          </c:val>
          <c:extLst>
            <c:ext xmlns:c16="http://schemas.microsoft.com/office/drawing/2014/chart" uri="{C3380CC4-5D6E-409C-BE32-E72D297353CC}">
              <c16:uniqueId val="{00000004-C391-454D-9AC6-D772EE1F8301}"/>
            </c:ext>
          </c:extLst>
        </c:ser>
        <c:dLbls>
          <c:showLegendKey val="0"/>
          <c:showVal val="0"/>
          <c:showCatName val="0"/>
          <c:showSerName val="0"/>
          <c:showPercent val="0"/>
          <c:showBubbleSize val="0"/>
        </c:dLbls>
        <c:gapWidth val="150"/>
        <c:overlap val="100"/>
        <c:axId val="401572536"/>
        <c:axId val="401572928"/>
      </c:barChart>
      <c:catAx>
        <c:axId val="401572536"/>
        <c:scaling>
          <c:orientation val="minMax"/>
        </c:scaling>
        <c:delete val="0"/>
        <c:axPos val="b"/>
        <c:title>
          <c:tx>
            <c:rich>
              <a:bodyPr/>
              <a:lstStyle/>
              <a:p>
                <a:pPr>
                  <a:defRPr sz="890" b="1" i="0" u="none" strike="noStrike" baseline="0">
                    <a:solidFill>
                      <a:srgbClr val="000000"/>
                    </a:solidFill>
                    <a:latin typeface="Calibri"/>
                    <a:ea typeface="Calibri"/>
                    <a:cs typeface="Calibri"/>
                  </a:defRPr>
                </a:pPr>
                <a:r>
                  <a:rPr lang="en-US"/>
                  <a:t>Opinion</a:t>
                </a:r>
              </a:p>
            </c:rich>
          </c:tx>
          <c:layout>
            <c:manualLayout>
              <c:xMode val="edge"/>
              <c:yMode val="edge"/>
              <c:x val="0.31442515551697769"/>
              <c:y val="0.90966607497762197"/>
            </c:manualLayout>
          </c:layout>
          <c:overlay val="0"/>
          <c:spPr>
            <a:noFill/>
            <a:ln w="25373">
              <a:noFill/>
            </a:ln>
          </c:spPr>
        </c:title>
        <c:numFmt formatCode="General" sourceLinked="1"/>
        <c:majorTickMark val="out"/>
        <c:minorTickMark val="none"/>
        <c:tickLblPos val="nextTo"/>
        <c:spPr>
          <a:ln w="3171">
            <a:solidFill>
              <a:srgbClr val="808080"/>
            </a:solidFill>
            <a:prstDash val="solid"/>
          </a:ln>
        </c:spPr>
        <c:txPr>
          <a:bodyPr rot="0" vert="horz"/>
          <a:lstStyle/>
          <a:p>
            <a:pPr>
              <a:defRPr sz="931"/>
            </a:pPr>
            <a:endParaRPr lang="en-US"/>
          </a:p>
        </c:txPr>
        <c:crossAx val="401572928"/>
        <c:crosses val="autoZero"/>
        <c:auto val="1"/>
        <c:lblAlgn val="ctr"/>
        <c:lblOffset val="100"/>
        <c:noMultiLvlLbl val="0"/>
      </c:catAx>
      <c:valAx>
        <c:axId val="401572928"/>
        <c:scaling>
          <c:orientation val="minMax"/>
        </c:scaling>
        <c:delete val="0"/>
        <c:axPos val="l"/>
        <c:majorGridlines>
          <c:spPr>
            <a:ln w="3171">
              <a:solidFill>
                <a:srgbClr val="808080"/>
              </a:solidFill>
              <a:prstDash val="solid"/>
            </a:ln>
          </c:spPr>
        </c:majorGridlines>
        <c:title>
          <c:tx>
            <c:rich>
              <a:bodyPr/>
              <a:lstStyle/>
              <a:p>
                <a:pPr>
                  <a:defRPr sz="890" b="1" i="0" u="none" strike="noStrike" baseline="0">
                    <a:solidFill>
                      <a:srgbClr val="000000"/>
                    </a:solidFill>
                    <a:latin typeface="Calibri"/>
                    <a:ea typeface="Calibri"/>
                    <a:cs typeface="Calibri"/>
                  </a:defRPr>
                </a:pPr>
                <a:r>
                  <a:rPr lang="en-US"/>
                  <a:t>Percent</a:t>
                </a:r>
              </a:p>
            </c:rich>
          </c:tx>
          <c:overlay val="0"/>
          <c:spPr>
            <a:noFill/>
            <a:ln w="25373">
              <a:noFill/>
            </a:ln>
          </c:spPr>
        </c:title>
        <c:numFmt formatCode="0%" sourceLinked="1"/>
        <c:majorTickMark val="out"/>
        <c:minorTickMark val="none"/>
        <c:tickLblPos val="nextTo"/>
        <c:spPr>
          <a:ln w="3171">
            <a:solidFill>
              <a:srgbClr val="808080"/>
            </a:solidFill>
            <a:prstDash val="solid"/>
          </a:ln>
        </c:spPr>
        <c:txPr>
          <a:bodyPr/>
          <a:lstStyle/>
          <a:p>
            <a:pPr>
              <a:defRPr sz="856"/>
            </a:pPr>
            <a:endParaRPr lang="en-US"/>
          </a:p>
        </c:txPr>
        <c:crossAx val="401572536"/>
        <c:crosses val="autoZero"/>
        <c:crossBetween val="between"/>
      </c:valAx>
      <c:spPr>
        <a:solidFill>
          <a:srgbClr val="E7E7E7"/>
        </a:solidFill>
        <a:ln w="25373">
          <a:noFill/>
        </a:ln>
      </c:spPr>
    </c:plotArea>
    <c:legend>
      <c:legendPos val="r"/>
      <c:layout>
        <c:manualLayout>
          <c:xMode val="edge"/>
          <c:yMode val="edge"/>
          <c:x val="0.7289156178312356"/>
          <c:y val="0.38754327674358624"/>
          <c:w val="0.24899601132535598"/>
          <c:h val="0.47058819959643772"/>
        </c:manualLayout>
      </c:layout>
      <c:overlay val="0"/>
      <c:spPr>
        <a:noFill/>
        <a:ln w="25373">
          <a:noFill/>
        </a:ln>
      </c:spPr>
      <c:txPr>
        <a:bodyPr/>
        <a:lstStyle/>
        <a:p>
          <a:pPr>
            <a:defRPr sz="725"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1">
      <a:solidFill>
        <a:srgbClr val="808080"/>
      </a:solidFill>
      <a:prstDash val="solid"/>
    </a:ln>
  </c:spPr>
  <c:txPr>
    <a:bodyPr/>
    <a:lstStyle/>
    <a:p>
      <a:pPr>
        <a:defRPr sz="1393"/>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itchFamily="34" charset="0"/>
                <a:ea typeface="ＭＳ Ｐゴシック" pitchFamily="34" charset="-128"/>
                <a:cs typeface="+mn-cs"/>
              </a:defRPr>
            </a:lvl1pPr>
          </a:lstStyle>
          <a:p>
            <a:pPr>
              <a:defRPr/>
            </a:pPr>
            <a:endParaRPr lang="en-US" alt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atin typeface="Calibri" pitchFamily="34" charset="0"/>
              </a:defRPr>
            </a:lvl1pPr>
          </a:lstStyle>
          <a:p>
            <a:pPr>
              <a:defRPr/>
            </a:pPr>
            <a:fld id="{74897A62-979C-459C-A9AA-04847F5C5F63}" type="datetime1">
              <a:rPr lang="en-US"/>
              <a:pPr>
                <a:defRPr/>
              </a:pPr>
              <a:t>9/21/2026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itchFamily="34" charset="0"/>
                <a:ea typeface="ＭＳ Ｐゴシック" pitchFamily="34" charset="-128"/>
                <a:cs typeface="+mn-cs"/>
              </a:defRPr>
            </a:lvl1pPr>
          </a:lstStyle>
          <a:p>
            <a:pPr>
              <a:defRPr/>
            </a:pPr>
            <a:endParaRPr lang="en-US" alt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itchFamily="34" charset="0"/>
              </a:defRPr>
            </a:lvl1pPr>
          </a:lstStyle>
          <a:p>
            <a:pPr>
              <a:defRPr/>
            </a:pPr>
            <a:fld id="{62A34DAB-33EE-459A-B9C8-5D9CD7A4F470}" type="slidenum">
              <a:rPr lang="en-US"/>
              <a:pPr>
                <a:defRPr/>
              </a:pPr>
              <a:t>‹#›</a:t>
            </a:fld>
            <a:endParaRPr lang="en-US"/>
          </a:p>
        </p:txBody>
      </p:sp>
    </p:spTree>
    <p:extLst>
      <p:ext uri="{BB962C8B-B14F-4D97-AF65-F5344CB8AC3E}">
        <p14:creationId xmlns:p14="http://schemas.microsoft.com/office/powerpoint/2010/main" val="7813114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itchFamily="34" charset="0"/>
                <a:ea typeface="ＭＳ Ｐゴシック" pitchFamily="34" charset="-128"/>
                <a:cs typeface="+mn-cs"/>
              </a:defRPr>
            </a:lvl1pPr>
          </a:lstStyle>
          <a:p>
            <a:pPr>
              <a:defRPr/>
            </a:pPr>
            <a:endParaRPr lang="en-US" alt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atin typeface="Calibri" pitchFamily="34" charset="0"/>
              </a:defRPr>
            </a:lvl1pPr>
          </a:lstStyle>
          <a:p>
            <a:pPr>
              <a:defRPr/>
            </a:pPr>
            <a:fld id="{996C3D14-0397-4CEE-9557-C78519CF8CA4}" type="datetime1">
              <a:rPr lang="en-US"/>
              <a:pPr>
                <a:defRPr/>
              </a:pPr>
              <a:t>9/21/2026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itchFamily="34" charset="0"/>
                <a:ea typeface="ＭＳ Ｐゴシック" pitchFamily="34" charset="-128"/>
                <a:cs typeface="+mn-cs"/>
              </a:defRPr>
            </a:lvl1pPr>
          </a:lstStyle>
          <a:p>
            <a:pPr>
              <a:defRPr/>
            </a:pPr>
            <a:endParaRPr lang="en-US"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itchFamily="34" charset="0"/>
              </a:defRPr>
            </a:lvl1pPr>
          </a:lstStyle>
          <a:p>
            <a:pPr>
              <a:defRPr/>
            </a:pPr>
            <a:fld id="{AFA4905E-2CDC-4402-A84B-4A944033FC84}" type="slidenum">
              <a:rPr lang="en-US"/>
              <a:pPr>
                <a:defRPr/>
              </a:pPr>
              <a:t>‹#›</a:t>
            </a:fld>
            <a:endParaRPr lang="en-US"/>
          </a:p>
        </p:txBody>
      </p:sp>
    </p:spTree>
    <p:extLst>
      <p:ext uri="{BB962C8B-B14F-4D97-AF65-F5344CB8AC3E}">
        <p14:creationId xmlns:p14="http://schemas.microsoft.com/office/powerpoint/2010/main" val="3809452177"/>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ＭＳ Ｐゴシック" pitchFamily="-1"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statisticshowto.com/what-is-statistical-significance/" TargetMode="External"/><Relationship Id="rId7" Type="http://schemas.openxmlformats.org/officeDocument/2006/relationships/hyperlink" Target="https://www.statisticshowto.com/what-is-bias/" TargetMode="External"/><Relationship Id="rId2" Type="http://schemas.openxmlformats.org/officeDocument/2006/relationships/slide" Target="../slides/slide32.xml"/><Relationship Id="rId1" Type="http://schemas.openxmlformats.org/officeDocument/2006/relationships/notesMaster" Target="../notesMasters/notesMaster1.xml"/><Relationship Id="rId6" Type="http://schemas.openxmlformats.org/officeDocument/2006/relationships/hyperlink" Target="https://www.statisticshowto.com/independent-variable-definition/" TargetMode="External"/><Relationship Id="rId5" Type="http://schemas.openxmlformats.org/officeDocument/2006/relationships/hyperlink" Target="https://www.statisticshowto.com/dependent-variable-definition/" TargetMode="External"/><Relationship Id="rId4" Type="http://schemas.openxmlformats.org/officeDocument/2006/relationships/hyperlink" Target="https://www.statisticshowto.com/extraneous-variabl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a:t>
            </a:r>
            <a:r>
              <a:rPr lang="en-US" baseline="0" dirty="0"/>
              <a:t> some examples: for kids: age (X) vs height (Y);  In cross sectional data, sometimes it’s hard to distinct X and Ys – causal relationship</a:t>
            </a:r>
            <a:endParaRPr lang="en-US" dirty="0"/>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2</a:t>
            </a:fld>
            <a:endParaRPr lang="en-US"/>
          </a:p>
        </p:txBody>
      </p:sp>
    </p:spTree>
    <p:extLst>
      <p:ext uri="{BB962C8B-B14F-4D97-AF65-F5344CB8AC3E}">
        <p14:creationId xmlns:p14="http://schemas.microsoft.com/office/powerpoint/2010/main" val="1219883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Covic-19 daily confirmed</a:t>
            </a:r>
            <a:r>
              <a:rPr lang="en-US" baseline="0" dirty="0"/>
              <a:t> cases (in log-scale)</a:t>
            </a:r>
            <a:endParaRPr lang="en-US" dirty="0"/>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3</a:t>
            </a:fld>
            <a:endParaRPr lang="en-US"/>
          </a:p>
        </p:txBody>
      </p:sp>
    </p:spTree>
    <p:extLst>
      <p:ext uri="{BB962C8B-B14F-4D97-AF65-F5344CB8AC3E}">
        <p14:creationId xmlns:p14="http://schemas.microsoft.com/office/powerpoint/2010/main" val="197853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ea typeface="ＭＳ Ｐゴシック" pitchFamily="34" charset="-128"/>
            </a:endParaRPr>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4BA1B8B7-78EE-44A5-8F6C-2C1A5933C2B9}" type="slidenum">
              <a:rPr lang="en-US">
                <a:latin typeface="Calibri" pitchFamily="34" charset="0"/>
              </a:rPr>
              <a:pPr/>
              <a:t>4</a:t>
            </a:fld>
            <a:endParaRPr lang="en-US">
              <a:latin typeface="Calibri" pitchFamily="34" charset="0"/>
            </a:endParaRPr>
          </a:p>
        </p:txBody>
      </p:sp>
    </p:spTree>
    <p:extLst>
      <p:ext uri="{BB962C8B-B14F-4D97-AF65-F5344CB8AC3E}">
        <p14:creationId xmlns:p14="http://schemas.microsoft.com/office/powerpoint/2010/main" val="3668821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 and blood</a:t>
            </a:r>
            <a:r>
              <a:rPr lang="en-US" baseline="0" dirty="0"/>
              <a:t> pressure</a:t>
            </a:r>
          </a:p>
          <a:p>
            <a:r>
              <a:rPr lang="en-US" baseline="0" dirty="0"/>
              <a:t>Age and bone density</a:t>
            </a:r>
          </a:p>
          <a:p>
            <a:r>
              <a:rPr lang="en-US" baseline="0" dirty="0"/>
              <a:t>What about BP and Bone density? This may be a linear relation, but it is just association, not </a:t>
            </a:r>
            <a:r>
              <a:rPr lang="en-US" baseline="0" dirty="0" err="1"/>
              <a:t>casuality</a:t>
            </a:r>
            <a:endParaRPr lang="en-US" dirty="0"/>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6</a:t>
            </a:fld>
            <a:endParaRPr lang="en-US"/>
          </a:p>
        </p:txBody>
      </p:sp>
    </p:spTree>
    <p:extLst>
      <p:ext uri="{BB962C8B-B14F-4D97-AF65-F5344CB8AC3E}">
        <p14:creationId xmlns:p14="http://schemas.microsoft.com/office/powerpoint/2010/main" val="3509423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see from this scatterplot in terms of</a:t>
            </a:r>
            <a:r>
              <a:rPr lang="en-US" baseline="0" dirty="0"/>
              <a:t> form, strength, and direction </a:t>
            </a:r>
            <a:r>
              <a:rPr lang="en-US" dirty="0"/>
              <a:t>?</a:t>
            </a:r>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7</a:t>
            </a:fld>
            <a:endParaRPr lang="en-US"/>
          </a:p>
        </p:txBody>
      </p:sp>
    </p:spTree>
    <p:extLst>
      <p:ext uri="{BB962C8B-B14F-4D97-AF65-F5344CB8AC3E}">
        <p14:creationId xmlns:p14="http://schemas.microsoft.com/office/powerpoint/2010/main" val="1777304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ea typeface="ＭＳ Ｐゴシック" pitchFamily="34" charset="-128"/>
              </a:rPr>
              <a:t>Do you think the overall pattern</a:t>
            </a:r>
            <a:r>
              <a:rPr lang="en-US" baseline="0" dirty="0">
                <a:ea typeface="ＭＳ Ｐゴシック" pitchFamily="34" charset="-128"/>
              </a:rPr>
              <a:t> for southern states differ from other states? The relationship is very weak for states that have more than 50% of grads taking SAT. Why? This is an example of heterogeneity – meaning the relationship is different among subgroups</a:t>
            </a:r>
            <a:endParaRPr lang="en-US" dirty="0">
              <a:ea typeface="ＭＳ Ｐゴシック" pitchFamily="34" charset="-128"/>
            </a:endParaRPr>
          </a:p>
          <a:p>
            <a:endParaRPr lang="en-US" dirty="0">
              <a:ea typeface="ＭＳ Ｐゴシック" pitchFamily="34" charset="-128"/>
            </a:endParaRPr>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FDFEDF0C-92A8-4B3A-B829-DFF956BE0E00}" type="slidenum">
              <a:rPr lang="en-US">
                <a:latin typeface="Calibri" pitchFamily="34" charset="0"/>
              </a:rPr>
              <a:pPr/>
              <a:t>9</a:t>
            </a:fld>
            <a:endParaRPr lang="en-US">
              <a:latin typeface="Calibri" pitchFamily="34" charset="0"/>
            </a:endParaRPr>
          </a:p>
        </p:txBody>
      </p:sp>
    </p:spTree>
    <p:extLst>
      <p:ext uri="{BB962C8B-B14F-4D97-AF65-F5344CB8AC3E}">
        <p14:creationId xmlns:p14="http://schemas.microsoft.com/office/powerpoint/2010/main" val="409667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ea typeface="ＭＳ Ｐゴシック" pitchFamily="34" charset="-128"/>
            </a:endParaRPr>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72C27A8F-D9C1-42BA-8A57-E044A9A7094F}" type="slidenum">
              <a:rPr lang="en-US">
                <a:latin typeface="Calibri" pitchFamily="34" charset="0"/>
              </a:rPr>
              <a:pPr/>
              <a:t>10</a:t>
            </a:fld>
            <a:endParaRPr lang="en-US">
              <a:latin typeface="Calibri" pitchFamily="34" charset="0"/>
            </a:endParaRPr>
          </a:p>
        </p:txBody>
      </p:sp>
    </p:spTree>
    <p:extLst>
      <p:ext uri="{BB962C8B-B14F-4D97-AF65-F5344CB8AC3E}">
        <p14:creationId xmlns:p14="http://schemas.microsoft.com/office/powerpoint/2010/main" val="2138596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ea typeface="ＭＳ Ｐゴシック" pitchFamily="34" charset="-128"/>
            </a:endParaRPr>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72C27A8F-D9C1-42BA-8A57-E044A9A7094F}" type="slidenum">
              <a:rPr lang="en-US">
                <a:latin typeface="Calibri" pitchFamily="34" charset="0"/>
              </a:rPr>
              <a:pPr/>
              <a:t>11</a:t>
            </a:fld>
            <a:endParaRPr lang="en-US">
              <a:latin typeface="Calibri" pitchFamily="34" charset="0"/>
            </a:endParaRPr>
          </a:p>
        </p:txBody>
      </p:sp>
    </p:spTree>
    <p:extLst>
      <p:ext uri="{BB962C8B-B14F-4D97-AF65-F5344CB8AC3E}">
        <p14:creationId xmlns:p14="http://schemas.microsoft.com/office/powerpoint/2010/main" val="351769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Correlation should</a:t>
            </a:r>
            <a:r>
              <a:rPr lang="en-US" baseline="0" dirty="0"/>
              <a:t> not be used for categorical variables</a:t>
            </a:r>
            <a:endParaRPr lang="en-US" dirty="0"/>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13</a:t>
            </a:fld>
            <a:endParaRPr lang="en-US"/>
          </a:p>
        </p:txBody>
      </p:sp>
    </p:spTree>
    <p:extLst>
      <p:ext uri="{BB962C8B-B14F-4D97-AF65-F5344CB8AC3E}">
        <p14:creationId xmlns:p14="http://schemas.microsoft.com/office/powerpoint/2010/main" val="1990414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CRP and IL6? Inflammatory markers, sample size matters ! Very difficult to get high correlation as sample size increases.</a:t>
            </a:r>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15</a:t>
            </a:fld>
            <a:endParaRPr lang="en-US"/>
          </a:p>
        </p:txBody>
      </p:sp>
    </p:spTree>
    <p:extLst>
      <p:ext uri="{BB962C8B-B14F-4D97-AF65-F5344CB8AC3E}">
        <p14:creationId xmlns:p14="http://schemas.microsoft.com/office/powerpoint/2010/main" val="2050792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CRP and IL6? Inflammatory markers, sample size matters ! Very difficult to get high correlation as sample size increases.</a:t>
            </a:r>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16</a:t>
            </a:fld>
            <a:endParaRPr lang="en-US"/>
          </a:p>
        </p:txBody>
      </p:sp>
    </p:spTree>
    <p:extLst>
      <p:ext uri="{BB962C8B-B14F-4D97-AF65-F5344CB8AC3E}">
        <p14:creationId xmlns:p14="http://schemas.microsoft.com/office/powerpoint/2010/main" val="2665219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a:t>
            </a:r>
            <a:r>
              <a:rPr lang="en-US" baseline="0" dirty="0"/>
              <a:t> example, change the unit for height from inch to centimeter, and pound to kilograms for weight.</a:t>
            </a:r>
            <a:endParaRPr lang="en-US" dirty="0"/>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17</a:t>
            </a:fld>
            <a:endParaRPr lang="en-US"/>
          </a:p>
        </p:txBody>
      </p:sp>
    </p:spTree>
    <p:extLst>
      <p:ext uri="{BB962C8B-B14F-4D97-AF65-F5344CB8AC3E}">
        <p14:creationId xmlns:p14="http://schemas.microsoft.com/office/powerpoint/2010/main" val="3354213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 code:</a:t>
            </a:r>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20</a:t>
            </a:fld>
            <a:endParaRPr lang="en-US"/>
          </a:p>
        </p:txBody>
      </p:sp>
    </p:spTree>
    <p:extLst>
      <p:ext uri="{BB962C8B-B14F-4D97-AF65-F5344CB8AC3E}">
        <p14:creationId xmlns:p14="http://schemas.microsoft.com/office/powerpoint/2010/main" val="2434838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marginal distribution tells us a baseline distribution if the two categorical variables</a:t>
            </a:r>
            <a:r>
              <a:rPr lang="en-US" baseline="0" dirty="0"/>
              <a:t> are not related.</a:t>
            </a:r>
            <a:endParaRPr lang="en-US" dirty="0"/>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23</a:t>
            </a:fld>
            <a:endParaRPr lang="en-US"/>
          </a:p>
        </p:txBody>
      </p:sp>
    </p:spTree>
    <p:extLst>
      <p:ext uri="{BB962C8B-B14F-4D97-AF65-F5344CB8AC3E}">
        <p14:creationId xmlns:p14="http://schemas.microsoft.com/office/powerpoint/2010/main" val="1551566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ea typeface="ＭＳ Ｐゴシック" pitchFamily="34" charset="-128"/>
            </a:endParaRPr>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917BFF9B-7869-4999-8696-DFB8CA48E03F}" type="slidenum">
              <a:rPr lang="en-US">
                <a:latin typeface="Calibri" pitchFamily="34" charset="0"/>
              </a:rPr>
              <a:pPr/>
              <a:t>24</a:t>
            </a:fld>
            <a:endParaRPr lang="en-US">
              <a:latin typeface="Calibri" pitchFamily="34" charset="0"/>
            </a:endParaRPr>
          </a:p>
        </p:txBody>
      </p:sp>
    </p:spTree>
    <p:extLst>
      <p:ext uri="{BB962C8B-B14F-4D97-AF65-F5344CB8AC3E}">
        <p14:creationId xmlns:p14="http://schemas.microsoft.com/office/powerpoint/2010/main" val="41906309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ea typeface="ＭＳ Ｐゴシック" pitchFamily="34" charset="-128"/>
            </a:endParaRPr>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917BFF9B-7869-4999-8696-DFB8CA48E03F}" type="slidenum">
              <a:rPr lang="en-US">
                <a:latin typeface="Calibri" pitchFamily="34" charset="0"/>
              </a:rPr>
              <a:pPr/>
              <a:t>25</a:t>
            </a:fld>
            <a:endParaRPr lang="en-US">
              <a:latin typeface="Calibri" pitchFamily="34" charset="0"/>
            </a:endParaRPr>
          </a:p>
        </p:txBody>
      </p:sp>
    </p:spTree>
    <p:extLst>
      <p:ext uri="{BB962C8B-B14F-4D97-AF65-F5344CB8AC3E}">
        <p14:creationId xmlns:p14="http://schemas.microsoft.com/office/powerpoint/2010/main" val="3381072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College</a:t>
            </a:r>
            <a:r>
              <a:rPr lang="en-US" baseline="0" dirty="0"/>
              <a:t> acceptance rate</a:t>
            </a:r>
            <a:endParaRPr lang="en-US" dirty="0"/>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26</a:t>
            </a:fld>
            <a:endParaRPr lang="en-US"/>
          </a:p>
        </p:txBody>
      </p:sp>
    </p:spTree>
    <p:extLst>
      <p:ext uri="{BB962C8B-B14F-4D97-AF65-F5344CB8AC3E}">
        <p14:creationId xmlns:p14="http://schemas.microsoft.com/office/powerpoint/2010/main" val="1260456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College</a:t>
            </a:r>
            <a:r>
              <a:rPr lang="en-US" baseline="0" dirty="0"/>
              <a:t> acceptance rate</a:t>
            </a:r>
            <a:endParaRPr lang="en-US" dirty="0"/>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27</a:t>
            </a:fld>
            <a:endParaRPr lang="en-US"/>
          </a:p>
        </p:txBody>
      </p:sp>
    </p:spTree>
    <p:extLst>
      <p:ext uri="{BB962C8B-B14F-4D97-AF65-F5344CB8AC3E}">
        <p14:creationId xmlns:p14="http://schemas.microsoft.com/office/powerpoint/2010/main" val="24868071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College</a:t>
            </a:r>
            <a:r>
              <a:rPr lang="en-US" baseline="0" dirty="0"/>
              <a:t> acceptance rate</a:t>
            </a:r>
            <a:endParaRPr lang="en-US" dirty="0"/>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28</a:t>
            </a:fld>
            <a:endParaRPr lang="en-US"/>
          </a:p>
        </p:txBody>
      </p:sp>
    </p:spTree>
    <p:extLst>
      <p:ext uri="{BB962C8B-B14F-4D97-AF65-F5344CB8AC3E}">
        <p14:creationId xmlns:p14="http://schemas.microsoft.com/office/powerpoint/2010/main" val="7082131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is marginal distribution; the other is conditional distribution. (This is not a good demo; the marginal distribution should</a:t>
            </a:r>
            <a:r>
              <a:rPr lang="en-US" baseline="0" dirty="0"/>
              <a:t> be those with COVID, so we can compare those with and without hospitalization by race)</a:t>
            </a:r>
            <a:endParaRPr lang="en-US" dirty="0"/>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29</a:t>
            </a:fld>
            <a:endParaRPr lang="en-US"/>
          </a:p>
        </p:txBody>
      </p:sp>
    </p:spTree>
    <p:extLst>
      <p:ext uri="{BB962C8B-B14F-4D97-AF65-F5344CB8AC3E}">
        <p14:creationId xmlns:p14="http://schemas.microsoft.com/office/powerpoint/2010/main" val="4085387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College</a:t>
            </a:r>
            <a:r>
              <a:rPr lang="en-US" baseline="0" dirty="0"/>
              <a:t> acceptance rate</a:t>
            </a:r>
            <a:endParaRPr lang="en-US" dirty="0"/>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30</a:t>
            </a:fld>
            <a:endParaRPr lang="en-US"/>
          </a:p>
        </p:txBody>
      </p:sp>
    </p:spTree>
    <p:extLst>
      <p:ext uri="{BB962C8B-B14F-4D97-AF65-F5344CB8AC3E}">
        <p14:creationId xmlns:p14="http://schemas.microsoft.com/office/powerpoint/2010/main" val="6829398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Look at the number of male</a:t>
            </a:r>
            <a:r>
              <a:rPr lang="en-US" baseline="0" dirty="0"/>
              <a:t> applicants in the art school (240) vs business school applicants (120). Versus the female applicants in art school (80) vs business school (120). If total female applicants to Art school is 240, then the overall acceptance rate would still be higher for women.</a:t>
            </a:r>
            <a:endParaRPr lang="en-US" dirty="0"/>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31</a:t>
            </a:fld>
            <a:endParaRPr lang="en-US"/>
          </a:p>
        </p:txBody>
      </p:sp>
    </p:spTree>
    <p:extLst>
      <p:ext uri="{BB962C8B-B14F-4D97-AF65-F5344CB8AC3E}">
        <p14:creationId xmlns:p14="http://schemas.microsoft.com/office/powerpoint/2010/main" val="14029908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 and % taking SAT is an example (two group).   Consider “lurking” vs “confounding”</a:t>
            </a:r>
          </a:p>
          <a:p>
            <a:r>
              <a:rPr lang="en-US" sz="1200" b="0" i="0" kern="1200" dirty="0">
                <a:solidFill>
                  <a:schemeClr val="tx1"/>
                </a:solidFill>
                <a:effectLst/>
                <a:latin typeface="+mn-lt"/>
                <a:ea typeface="ＭＳ Ｐゴシック" pitchFamily="-1" charset="-128"/>
                <a:cs typeface="ＭＳ Ｐゴシック" pitchFamily="-1" charset="-128"/>
              </a:rPr>
              <a:t>A lurking variable is a variable that is unknown and not controlled for; It has an important, </a:t>
            </a:r>
            <a:r>
              <a:rPr lang="en-US" sz="1200" b="0" i="0" u="none" strike="noStrike" kern="1200" dirty="0">
                <a:solidFill>
                  <a:schemeClr val="tx1"/>
                </a:solidFill>
                <a:effectLst/>
                <a:latin typeface="+mn-lt"/>
                <a:ea typeface="ＭＳ Ｐゴシック" pitchFamily="-1" charset="-128"/>
                <a:cs typeface="ＭＳ Ｐゴシック" pitchFamily="-1" charset="-128"/>
                <a:hlinkClick r:id="rId3"/>
              </a:rPr>
              <a:t>significant </a:t>
            </a:r>
            <a:r>
              <a:rPr lang="en-US" sz="1200" b="0" i="0" kern="1200" dirty="0">
                <a:solidFill>
                  <a:schemeClr val="tx1"/>
                </a:solidFill>
                <a:effectLst/>
                <a:latin typeface="+mn-lt"/>
                <a:ea typeface="ＭＳ Ｐゴシック" pitchFamily="-1" charset="-128"/>
                <a:cs typeface="ＭＳ Ｐゴシック" pitchFamily="-1" charset="-128"/>
              </a:rPr>
              <a:t>effect on the variables of interest. They are </a:t>
            </a:r>
            <a:r>
              <a:rPr lang="en-US" sz="1200" b="0" i="0" u="none" strike="noStrike" kern="1200" dirty="0">
                <a:solidFill>
                  <a:schemeClr val="tx1"/>
                </a:solidFill>
                <a:effectLst/>
                <a:latin typeface="+mn-lt"/>
                <a:ea typeface="ＭＳ Ｐゴシック" pitchFamily="-1" charset="-128"/>
                <a:cs typeface="ＭＳ Ｐゴシック" pitchFamily="-1" charset="-128"/>
                <a:hlinkClick r:id="rId4"/>
              </a:rPr>
              <a:t>extraneous variables</a:t>
            </a:r>
            <a:r>
              <a:rPr lang="en-US" sz="1200" b="0" i="0" kern="1200" dirty="0">
                <a:solidFill>
                  <a:schemeClr val="tx1"/>
                </a:solidFill>
                <a:effectLst/>
                <a:latin typeface="+mn-lt"/>
                <a:ea typeface="ＭＳ Ｐゴシック" pitchFamily="-1" charset="-128"/>
                <a:cs typeface="ＭＳ Ｐゴシック" pitchFamily="-1" charset="-128"/>
              </a:rPr>
              <a:t>, but may make the relationship between </a:t>
            </a:r>
            <a:r>
              <a:rPr lang="en-US" sz="1200" b="0" i="0" u="none" strike="noStrike" kern="1200" dirty="0">
                <a:solidFill>
                  <a:schemeClr val="tx1"/>
                </a:solidFill>
                <a:effectLst/>
                <a:latin typeface="+mn-lt"/>
                <a:ea typeface="ＭＳ Ｐゴシック" pitchFamily="-1" charset="-128"/>
                <a:cs typeface="ＭＳ Ｐゴシック" pitchFamily="-1" charset="-128"/>
                <a:hlinkClick r:id="rId5"/>
              </a:rPr>
              <a:t>dependent variables</a:t>
            </a:r>
            <a:r>
              <a:rPr lang="en-US" sz="1200" b="0" i="0" kern="1200" dirty="0">
                <a:solidFill>
                  <a:schemeClr val="tx1"/>
                </a:solidFill>
                <a:effectLst/>
                <a:latin typeface="+mn-lt"/>
                <a:ea typeface="ＭＳ Ｐゴシック" pitchFamily="-1" charset="-128"/>
                <a:cs typeface="ＭＳ Ｐゴシック" pitchFamily="-1" charset="-128"/>
              </a:rPr>
              <a:t> and </a:t>
            </a:r>
            <a:r>
              <a:rPr lang="en-US" sz="1200" b="0" i="0" u="none" strike="noStrike" kern="1200" dirty="0">
                <a:solidFill>
                  <a:schemeClr val="tx1"/>
                </a:solidFill>
                <a:effectLst/>
                <a:latin typeface="+mn-lt"/>
                <a:ea typeface="ＭＳ Ｐゴシック" pitchFamily="-1" charset="-128"/>
                <a:cs typeface="ＭＳ Ｐゴシック" pitchFamily="-1" charset="-128"/>
                <a:hlinkClick r:id="rId6"/>
              </a:rPr>
              <a:t>independent variables</a:t>
            </a:r>
            <a:r>
              <a:rPr lang="en-US" sz="1200" b="0" i="0" kern="1200" dirty="0">
                <a:solidFill>
                  <a:schemeClr val="tx1"/>
                </a:solidFill>
                <a:effectLst/>
                <a:latin typeface="+mn-lt"/>
                <a:ea typeface="ＭＳ Ｐゴシック" pitchFamily="-1" charset="-128"/>
                <a:cs typeface="ＭＳ Ｐゴシック" pitchFamily="-1" charset="-128"/>
              </a:rPr>
              <a:t> seem other than it actually is. In other words, the variables will cause your results to be </a:t>
            </a:r>
            <a:r>
              <a:rPr lang="en-US" sz="1200" b="0" i="0" u="none" strike="noStrike" kern="1200" dirty="0">
                <a:solidFill>
                  <a:schemeClr val="tx1"/>
                </a:solidFill>
                <a:effectLst/>
                <a:latin typeface="+mn-lt"/>
                <a:ea typeface="ＭＳ Ｐゴシック" pitchFamily="-1" charset="-128"/>
                <a:cs typeface="ＭＳ Ｐゴシック" pitchFamily="-1" charset="-128"/>
                <a:hlinkClick r:id="rId7"/>
              </a:rPr>
              <a:t>biased</a:t>
            </a:r>
            <a:r>
              <a:rPr lang="en-US" sz="1200" b="0" i="0" kern="1200" dirty="0">
                <a:solidFill>
                  <a:schemeClr val="tx1"/>
                </a:solidFill>
                <a:effectLst/>
                <a:latin typeface="+mn-lt"/>
                <a:ea typeface="ＭＳ Ｐゴシック" pitchFamily="-1" charset="-128"/>
                <a:cs typeface="ＭＳ Ｐゴシック" pitchFamily="-1" charset="-128"/>
              </a:rPr>
              <a:t>. In addition, any correlation or regression analysis you perform will be misleading.</a:t>
            </a:r>
          </a:p>
          <a:p>
            <a:endParaRPr lang="en-US" sz="1200" b="0" i="0" kern="1200" dirty="0">
              <a:solidFill>
                <a:schemeClr val="tx1"/>
              </a:solidFill>
              <a:effectLst/>
              <a:latin typeface="+mn-lt"/>
              <a:ea typeface="ＭＳ Ｐゴシック" pitchFamily="-1" charset="-128"/>
            </a:endParaRPr>
          </a:p>
          <a:p>
            <a:endParaRPr lang="en-US" dirty="0"/>
          </a:p>
        </p:txBody>
      </p:sp>
      <p:sp>
        <p:nvSpPr>
          <p:cNvPr id="4" name="Slide Number Placeholder 3"/>
          <p:cNvSpPr>
            <a:spLocks noGrp="1"/>
          </p:cNvSpPr>
          <p:nvPr>
            <p:ph type="sldNum" sz="quarter" idx="10"/>
          </p:nvPr>
        </p:nvSpPr>
        <p:spPr/>
        <p:txBody>
          <a:bodyPr/>
          <a:lstStyle/>
          <a:p>
            <a:pPr>
              <a:defRPr/>
            </a:pPr>
            <a:fld id="{AFA4905E-2CDC-4402-A84B-4A944033FC84}" type="slidenum">
              <a:rPr lang="en-US" smtClean="0"/>
              <a:pPr>
                <a:defRPr/>
              </a:pPr>
              <a:t>32</a:t>
            </a:fld>
            <a:endParaRPr lang="en-US"/>
          </a:p>
        </p:txBody>
      </p:sp>
    </p:spTree>
    <p:extLst>
      <p:ext uri="{BB962C8B-B14F-4D97-AF65-F5344CB8AC3E}">
        <p14:creationId xmlns:p14="http://schemas.microsoft.com/office/powerpoint/2010/main" val="923769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57200" y="4114800"/>
            <a:ext cx="6508750" cy="1143000"/>
          </a:xfrm>
          <a:noFill/>
        </p:spPr>
        <p:txBody>
          <a:bodyPr/>
          <a:lstStyle/>
          <a:p>
            <a:r>
              <a:rPr lang="en-US"/>
              <a:t>Click to edit Master title style</a:t>
            </a:r>
          </a:p>
        </p:txBody>
      </p:sp>
    </p:spTree>
    <p:extLst>
      <p:ext uri="{BB962C8B-B14F-4D97-AF65-F5344CB8AC3E}">
        <p14:creationId xmlns:p14="http://schemas.microsoft.com/office/powerpoint/2010/main" val="987889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Slide Number Placeholder 5"/>
          <p:cNvSpPr>
            <a:spLocks noGrp="1"/>
          </p:cNvSpPr>
          <p:nvPr>
            <p:ph type="sldNum" sz="quarter" idx="10"/>
          </p:nvPr>
        </p:nvSpPr>
        <p:spPr>
          <a:xfrm>
            <a:off x="8509000" y="6356350"/>
            <a:ext cx="508000" cy="365125"/>
          </a:xfrm>
        </p:spPr>
        <p:txBody>
          <a:bodyPr/>
          <a:lstStyle>
            <a:lvl1pPr>
              <a:defRPr sz="1400" smtClean="0">
                <a:solidFill>
                  <a:schemeClr val="accent1"/>
                </a:solidFill>
              </a:defRPr>
            </a:lvl1pPr>
          </a:lstStyle>
          <a:p>
            <a:pPr>
              <a:defRPr/>
            </a:pPr>
            <a:fld id="{E13D25CC-1CE2-4E4D-A915-FA189DF91594}" type="slidenum">
              <a:rPr lang="en-US"/>
              <a:pPr>
                <a:defRPr/>
              </a:pPr>
              <a:t>‹#›</a:t>
            </a:fld>
            <a:endParaRPr lang="en-US" dirty="0"/>
          </a:p>
        </p:txBody>
      </p:sp>
    </p:spTree>
    <p:extLst>
      <p:ext uri="{BB962C8B-B14F-4D97-AF65-F5344CB8AC3E}">
        <p14:creationId xmlns:p14="http://schemas.microsoft.com/office/powerpoint/2010/main" val="173834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Picture">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8509000" y="6356350"/>
            <a:ext cx="508000" cy="365125"/>
          </a:xfrm>
        </p:spPr>
        <p:txBody>
          <a:bodyPr/>
          <a:lstStyle>
            <a:lvl1pPr>
              <a:defRPr sz="1400" smtClean="0">
                <a:solidFill>
                  <a:schemeClr val="accent1"/>
                </a:solidFill>
              </a:defRPr>
            </a:lvl1pPr>
          </a:lstStyle>
          <a:p>
            <a:pPr>
              <a:defRPr/>
            </a:pPr>
            <a:fld id="{D396CE72-EAB9-40F2-A60F-B7BBC8C93F5A}" type="slidenum">
              <a:rPr lang="en-US"/>
              <a:pPr>
                <a:defRPr/>
              </a:pPr>
              <a:t>‹#›</a:t>
            </a:fld>
            <a:endParaRPr lang="en-US"/>
          </a:p>
        </p:txBody>
      </p:sp>
    </p:spTree>
    <p:extLst>
      <p:ext uri="{BB962C8B-B14F-4D97-AF65-F5344CB8AC3E}">
        <p14:creationId xmlns:p14="http://schemas.microsoft.com/office/powerpoint/2010/main" val="2487879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2178423" y="914400"/>
            <a:ext cx="6508377" cy="1143000"/>
          </a:xfrm>
        </p:spPr>
        <p:txBody>
          <a:bodyPr/>
          <a:lstStyle/>
          <a:p>
            <a:r>
              <a:rPr lang="en-US"/>
              <a:t>Click to edit Master title style</a:t>
            </a:r>
            <a:endParaRPr/>
          </a:p>
        </p:txBody>
      </p:sp>
      <p:sp>
        <p:nvSpPr>
          <p:cNvPr id="3" name="Content Placeholder 2"/>
          <p:cNvSpPr>
            <a:spLocks noGrp="1"/>
          </p:cNvSpPr>
          <p:nvPr>
            <p:ph idx="1"/>
          </p:nvPr>
        </p:nvSpPr>
        <p:spPr>
          <a:xfrm>
            <a:off x="2178423" y="2209800"/>
            <a:ext cx="6508377" cy="3916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Picture Placeholder 8"/>
          <p:cNvSpPr>
            <a:spLocks noGrp="1"/>
          </p:cNvSpPr>
          <p:nvPr>
            <p:ph type="pic" sz="quarter" idx="13"/>
          </p:nvPr>
        </p:nvSpPr>
        <p:spPr>
          <a:xfrm>
            <a:off x="269875" y="1976718"/>
            <a:ext cx="1645920" cy="4625788"/>
          </a:xfrm>
        </p:spPr>
        <p:txBody>
          <a:bodyPr rtlCol="0">
            <a:normAutofit/>
          </a:bodyPr>
          <a:lstStyle>
            <a:lvl1pPr>
              <a:buNone/>
              <a:defRPr/>
            </a:lvl1pPr>
          </a:lstStyle>
          <a:p>
            <a:pPr lvl="0"/>
            <a:r>
              <a:rPr lang="en-US" noProof="0" dirty="0"/>
              <a:t>Click icon to add picture</a:t>
            </a:r>
            <a:endParaRPr noProof="0" dirty="0"/>
          </a:p>
        </p:txBody>
      </p:sp>
      <p:sp>
        <p:nvSpPr>
          <p:cNvPr id="6" name="Slide Number Placeholder 5"/>
          <p:cNvSpPr>
            <a:spLocks noGrp="1"/>
          </p:cNvSpPr>
          <p:nvPr>
            <p:ph type="sldNum" sz="quarter" idx="14"/>
          </p:nvPr>
        </p:nvSpPr>
        <p:spPr>
          <a:xfrm>
            <a:off x="8509000" y="6356350"/>
            <a:ext cx="508000" cy="365125"/>
          </a:xfrm>
        </p:spPr>
        <p:txBody>
          <a:bodyPr/>
          <a:lstStyle>
            <a:lvl1pPr>
              <a:defRPr sz="1400" smtClean="0">
                <a:solidFill>
                  <a:schemeClr val="accent1"/>
                </a:solidFill>
              </a:defRPr>
            </a:lvl1pPr>
          </a:lstStyle>
          <a:p>
            <a:pPr>
              <a:defRPr/>
            </a:pPr>
            <a:fld id="{CE7406A6-FA75-449D-8682-55E5D689B9C5}" type="slidenum">
              <a:rPr lang="en-US"/>
              <a:pPr>
                <a:defRPr/>
              </a:pPr>
              <a:t>‹#›</a:t>
            </a:fld>
            <a:endParaRPr lang="en-US"/>
          </a:p>
        </p:txBody>
      </p:sp>
    </p:spTree>
    <p:extLst>
      <p:ext uri="{BB962C8B-B14F-4D97-AF65-F5344CB8AC3E}">
        <p14:creationId xmlns:p14="http://schemas.microsoft.com/office/powerpoint/2010/main" val="1162962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09801" y="3429000"/>
            <a:ext cx="4966446" cy="1398494"/>
          </a:xfrm>
        </p:spPr>
        <p:txBody>
          <a:bodyPr/>
          <a:lstStyle>
            <a:lvl1pPr algn="r">
              <a:defRPr sz="4600" b="0" cap="none" baseline="0"/>
            </a:lvl1pPr>
          </a:lstStyle>
          <a:p>
            <a:r>
              <a:rPr lang="en-US" dirty="0"/>
              <a:t>Click to edit Master title style</a:t>
            </a:r>
            <a:endParaRPr dirty="0"/>
          </a:p>
        </p:txBody>
      </p:sp>
      <p:sp>
        <p:nvSpPr>
          <p:cNvPr id="3" name="Text Placeholder 2"/>
          <p:cNvSpPr>
            <a:spLocks noGrp="1"/>
          </p:cNvSpPr>
          <p:nvPr>
            <p:ph type="body" idx="1"/>
          </p:nvPr>
        </p:nvSpPr>
        <p:spPr>
          <a:xfrm>
            <a:off x="2209801" y="4824414"/>
            <a:ext cx="4966446" cy="1320800"/>
          </a:xfrm>
        </p:spPr>
        <p:txBody>
          <a:bodyPr>
            <a:normAutofit/>
          </a:bodyPr>
          <a:lstStyle>
            <a:lvl1pPr marL="0" indent="0" algn="r">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0"/>
          </p:nvPr>
        </p:nvSpPr>
        <p:spPr/>
        <p:txBody>
          <a:bodyPr/>
          <a:lstStyle>
            <a:lvl1pPr>
              <a:defRPr sz="1400" smtClean="0"/>
            </a:lvl1pPr>
          </a:lstStyle>
          <a:p>
            <a:pPr>
              <a:defRPr/>
            </a:pPr>
            <a:fld id="{D2472BF7-D259-44DE-ACE0-FA3CE8D3BCDC}" type="slidenum">
              <a:rPr lang="en-US"/>
              <a:pPr>
                <a:defRPr/>
              </a:pPr>
              <a:t>‹#›</a:t>
            </a:fld>
            <a:endParaRPr lang="en-US"/>
          </a:p>
        </p:txBody>
      </p:sp>
    </p:spTree>
    <p:extLst>
      <p:ext uri="{BB962C8B-B14F-4D97-AF65-F5344CB8AC3E}">
        <p14:creationId xmlns:p14="http://schemas.microsoft.com/office/powerpoint/2010/main" val="4250570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2" name="Title 1"/>
          <p:cNvSpPr>
            <a:spLocks noGrp="1"/>
          </p:cNvSpPr>
          <p:nvPr>
            <p:ph type="title"/>
          </p:nvPr>
        </p:nvSpPr>
        <p:spPr>
          <a:xfrm>
            <a:off x="3720354" y="3429001"/>
            <a:ext cx="4966446" cy="1398494"/>
          </a:xfrm>
        </p:spPr>
        <p:txBody>
          <a:bodyPr/>
          <a:lstStyle>
            <a:lvl1pPr algn="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3720354" y="4824414"/>
            <a:ext cx="4966446" cy="1320800"/>
          </a:xfrm>
        </p:spPr>
        <p:txBody>
          <a:bodyPr>
            <a:normAutofit/>
          </a:bodyPr>
          <a:lstStyle>
            <a:lvl1pPr marL="0" indent="0" algn="r">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Picture Placeholder 8"/>
          <p:cNvSpPr>
            <a:spLocks noGrp="1"/>
          </p:cNvSpPr>
          <p:nvPr>
            <p:ph type="pic" sz="quarter" idx="13"/>
          </p:nvPr>
        </p:nvSpPr>
        <p:spPr>
          <a:xfrm>
            <a:off x="269874" y="268288"/>
            <a:ext cx="2971800" cy="4438650"/>
          </a:xfrm>
        </p:spPr>
        <p:txBody>
          <a:bodyPr rtlCol="0">
            <a:normAutofit/>
          </a:bodyPr>
          <a:lstStyle>
            <a:lvl1pPr>
              <a:buNone/>
              <a:defRPr/>
            </a:lvl1pPr>
          </a:lstStyle>
          <a:p>
            <a:pPr lvl="0"/>
            <a:r>
              <a:rPr lang="en-US" noProof="0" dirty="0"/>
              <a:t>Click icon to add picture</a:t>
            </a:r>
            <a:endParaRPr noProof="0" dirty="0"/>
          </a:p>
        </p:txBody>
      </p:sp>
      <p:sp>
        <p:nvSpPr>
          <p:cNvPr id="6" name="Slide Number Placeholder 5"/>
          <p:cNvSpPr>
            <a:spLocks noGrp="1"/>
          </p:cNvSpPr>
          <p:nvPr>
            <p:ph type="sldNum" sz="quarter" idx="14"/>
          </p:nvPr>
        </p:nvSpPr>
        <p:spPr>
          <a:xfrm>
            <a:off x="350838" y="6105525"/>
            <a:ext cx="506412" cy="365125"/>
          </a:xfrm>
        </p:spPr>
        <p:txBody>
          <a:bodyPr/>
          <a:lstStyle>
            <a:lvl1pPr>
              <a:defRPr smtClean="0"/>
            </a:lvl1pPr>
          </a:lstStyle>
          <a:p>
            <a:pPr>
              <a:defRPr/>
            </a:pPr>
            <a:fld id="{F1312872-EB26-4A24-BB88-9847E90BCE82}" type="slidenum">
              <a:rPr lang="en-US"/>
              <a:pPr>
                <a:defRPr/>
              </a:pPr>
              <a:t>‹#›</a:t>
            </a:fld>
            <a:endParaRPr lang="en-US"/>
          </a:p>
        </p:txBody>
      </p:sp>
    </p:spTree>
    <p:extLst>
      <p:ext uri="{BB962C8B-B14F-4D97-AF65-F5344CB8AC3E}">
        <p14:creationId xmlns:p14="http://schemas.microsoft.com/office/powerpoint/2010/main" val="1047355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Date Placeholder 4"/>
          <p:cNvSpPr>
            <a:spLocks noGrp="1"/>
          </p:cNvSpPr>
          <p:nvPr>
            <p:ph type="dt" sz="half" idx="10"/>
          </p:nvPr>
        </p:nvSpPr>
        <p:spPr/>
        <p:txBody>
          <a:bodyPr/>
          <a:lstStyle>
            <a:lvl1pPr>
              <a:defRPr/>
            </a:lvl1pPr>
          </a:lstStyle>
          <a:p>
            <a:pPr>
              <a:defRPr/>
            </a:pPr>
            <a:endParaRPr lang="en-US" altLang="en-US"/>
          </a:p>
        </p:txBody>
      </p:sp>
      <p:sp>
        <p:nvSpPr>
          <p:cNvPr id="7" name="Footer Placeholder 5"/>
          <p:cNvSpPr>
            <a:spLocks noGrp="1"/>
          </p:cNvSpPr>
          <p:nvPr>
            <p:ph type="ftr" sz="quarter" idx="11"/>
          </p:nvPr>
        </p:nvSpPr>
        <p:spPr/>
        <p:txBody>
          <a:bodyPr/>
          <a:lstStyle>
            <a:lvl1pPr>
              <a:defRPr/>
            </a:lvl1pPr>
          </a:lstStyle>
          <a:p>
            <a:pPr>
              <a:defRPr/>
            </a:pPr>
            <a:endParaRPr lang="en-US" altLang="en-US"/>
          </a:p>
        </p:txBody>
      </p:sp>
      <p:sp>
        <p:nvSpPr>
          <p:cNvPr id="8" name="Slide Number Placeholder 6"/>
          <p:cNvSpPr>
            <a:spLocks noGrp="1"/>
          </p:cNvSpPr>
          <p:nvPr>
            <p:ph type="sldNum" sz="quarter" idx="12"/>
          </p:nvPr>
        </p:nvSpPr>
        <p:spPr/>
        <p:txBody>
          <a:bodyPr/>
          <a:lstStyle>
            <a:lvl1pPr>
              <a:defRPr smtClean="0"/>
            </a:lvl1pPr>
          </a:lstStyle>
          <a:p>
            <a:pPr>
              <a:defRPr/>
            </a:pPr>
            <a:fld id="{5B66BC2F-2986-4B3F-A36D-415957FA7CF5}" type="slidenum">
              <a:rPr lang="en-US"/>
              <a:pPr>
                <a:defRPr/>
              </a:pPr>
              <a:t>‹#›</a:t>
            </a:fld>
            <a:endParaRPr lang="en-US"/>
          </a:p>
        </p:txBody>
      </p:sp>
    </p:spTree>
    <p:extLst>
      <p:ext uri="{BB962C8B-B14F-4D97-AF65-F5344CB8AC3E}">
        <p14:creationId xmlns:p14="http://schemas.microsoft.com/office/powerpoint/2010/main" val="1763043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smtClean="0"/>
            </a:lvl1pPr>
          </a:lstStyle>
          <a:p>
            <a:pPr>
              <a:defRPr/>
            </a:pPr>
            <a:fld id="{9018F2F3-1A5E-4E93-8F6A-6A1B9FE63E0D}" type="slidenum">
              <a:rPr lang="en-US"/>
              <a:pPr>
                <a:defRPr/>
              </a:pPr>
              <a:t>‹#›</a:t>
            </a:fld>
            <a:endParaRPr lang="en-US"/>
          </a:p>
        </p:txBody>
      </p:sp>
    </p:spTree>
    <p:extLst>
      <p:ext uri="{BB962C8B-B14F-4D97-AF65-F5344CB8AC3E}">
        <p14:creationId xmlns:p14="http://schemas.microsoft.com/office/powerpoint/2010/main" val="3535943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88352" cy="11430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Date Placeholder 6"/>
          <p:cNvSpPr>
            <a:spLocks noGrp="1"/>
          </p:cNvSpPr>
          <p:nvPr>
            <p:ph type="dt" sz="half" idx="10"/>
          </p:nvPr>
        </p:nvSpPr>
        <p:spPr/>
        <p:txBody>
          <a:bodyPr/>
          <a:lstStyle>
            <a:lvl1pPr>
              <a:defRPr/>
            </a:lvl1pPr>
          </a:lstStyle>
          <a:p>
            <a:pPr>
              <a:defRPr/>
            </a:pPr>
            <a:endParaRPr lang="en-US" altLang="en-US"/>
          </a:p>
        </p:txBody>
      </p:sp>
      <p:sp>
        <p:nvSpPr>
          <p:cNvPr id="9" name="Footer Placeholder 7"/>
          <p:cNvSpPr>
            <a:spLocks noGrp="1"/>
          </p:cNvSpPr>
          <p:nvPr>
            <p:ph type="ftr" sz="quarter" idx="11"/>
          </p:nvPr>
        </p:nvSpPr>
        <p:spPr/>
        <p:txBody>
          <a:bodyPr/>
          <a:lstStyle>
            <a:lvl1pPr>
              <a:defRPr/>
            </a:lvl1pPr>
          </a:lstStyle>
          <a:p>
            <a:pPr>
              <a:defRPr/>
            </a:pPr>
            <a:endParaRPr lang="en-US" altLang="en-US"/>
          </a:p>
        </p:txBody>
      </p:sp>
      <p:sp>
        <p:nvSpPr>
          <p:cNvPr id="10" name="Slide Number Placeholder 8"/>
          <p:cNvSpPr>
            <a:spLocks noGrp="1"/>
          </p:cNvSpPr>
          <p:nvPr>
            <p:ph type="sldNum" sz="quarter" idx="12"/>
          </p:nvPr>
        </p:nvSpPr>
        <p:spPr/>
        <p:txBody>
          <a:bodyPr/>
          <a:lstStyle>
            <a:lvl1pPr>
              <a:defRPr smtClean="0"/>
            </a:lvl1pPr>
          </a:lstStyle>
          <a:p>
            <a:pPr>
              <a:defRPr/>
            </a:pPr>
            <a:fld id="{165D2AC0-A4C1-40A0-ABD2-CE90FCC82959}" type="slidenum">
              <a:rPr lang="en-US"/>
              <a:pPr>
                <a:defRPr/>
              </a:pPr>
              <a:t>‹#›</a:t>
            </a:fld>
            <a:endParaRPr lang="en-US"/>
          </a:p>
        </p:txBody>
      </p:sp>
    </p:spTree>
    <p:extLst>
      <p:ext uri="{BB962C8B-B14F-4D97-AF65-F5344CB8AC3E}">
        <p14:creationId xmlns:p14="http://schemas.microsoft.com/office/powerpoint/2010/main" val="2703221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Date Placeholder 4"/>
          <p:cNvSpPr>
            <a:spLocks noGrp="1"/>
          </p:cNvSpPr>
          <p:nvPr>
            <p:ph type="dt" sz="half" idx="14"/>
          </p:nvPr>
        </p:nvSpPr>
        <p:spPr/>
        <p:txBody>
          <a:bodyPr/>
          <a:lstStyle>
            <a:lvl1pPr>
              <a:defRPr/>
            </a:lvl1pPr>
          </a:lstStyle>
          <a:p>
            <a:pPr>
              <a:defRPr/>
            </a:pPr>
            <a:endParaRPr lang="en-US" altLang="en-US"/>
          </a:p>
        </p:txBody>
      </p:sp>
      <p:sp>
        <p:nvSpPr>
          <p:cNvPr id="7" name="Footer Placeholder 5"/>
          <p:cNvSpPr>
            <a:spLocks noGrp="1"/>
          </p:cNvSpPr>
          <p:nvPr>
            <p:ph type="ftr" sz="quarter" idx="15"/>
          </p:nvPr>
        </p:nvSpPr>
        <p:spPr/>
        <p:txBody>
          <a:bodyPr/>
          <a:lstStyle>
            <a:lvl1pPr>
              <a:defRPr/>
            </a:lvl1pPr>
          </a:lstStyle>
          <a:p>
            <a:pPr>
              <a:defRPr/>
            </a:pPr>
            <a:endParaRPr lang="en-US" altLang="en-US"/>
          </a:p>
        </p:txBody>
      </p:sp>
      <p:sp>
        <p:nvSpPr>
          <p:cNvPr id="8" name="Slide Number Placeholder 6"/>
          <p:cNvSpPr>
            <a:spLocks noGrp="1"/>
          </p:cNvSpPr>
          <p:nvPr>
            <p:ph type="sldNum" sz="quarter" idx="16"/>
          </p:nvPr>
        </p:nvSpPr>
        <p:spPr/>
        <p:txBody>
          <a:bodyPr/>
          <a:lstStyle>
            <a:lvl1pPr>
              <a:defRPr smtClean="0"/>
            </a:lvl1pPr>
          </a:lstStyle>
          <a:p>
            <a:pPr>
              <a:defRPr/>
            </a:pPr>
            <a:fld id="{621FE921-2B45-4377-94C0-69830E122B67}" type="slidenum">
              <a:rPr lang="en-US"/>
              <a:pPr>
                <a:defRPr/>
              </a:pPr>
              <a:t>‹#›</a:t>
            </a:fld>
            <a:endParaRPr lang="en-US"/>
          </a:p>
        </p:txBody>
      </p:sp>
    </p:spTree>
    <p:extLst>
      <p:ext uri="{BB962C8B-B14F-4D97-AF65-F5344CB8AC3E}">
        <p14:creationId xmlns:p14="http://schemas.microsoft.com/office/powerpoint/2010/main" val="1828625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4"/>
          <p:cNvSpPr>
            <a:spLocks noGrp="1"/>
          </p:cNvSpPr>
          <p:nvPr>
            <p:ph type="dt" sz="half" idx="15"/>
          </p:nvPr>
        </p:nvSpPr>
        <p:spPr/>
        <p:txBody>
          <a:bodyPr/>
          <a:lstStyle>
            <a:lvl1pPr>
              <a:defRPr/>
            </a:lvl1pPr>
          </a:lstStyle>
          <a:p>
            <a:pPr>
              <a:defRPr/>
            </a:pPr>
            <a:endParaRPr lang="en-US" altLang="en-US"/>
          </a:p>
        </p:txBody>
      </p:sp>
      <p:sp>
        <p:nvSpPr>
          <p:cNvPr id="8" name="Footer Placeholder 5"/>
          <p:cNvSpPr>
            <a:spLocks noGrp="1"/>
          </p:cNvSpPr>
          <p:nvPr>
            <p:ph type="ftr" sz="quarter" idx="16"/>
          </p:nvPr>
        </p:nvSpPr>
        <p:spPr/>
        <p:txBody>
          <a:bodyPr/>
          <a:lstStyle>
            <a:lvl1pPr>
              <a:defRPr/>
            </a:lvl1pPr>
          </a:lstStyle>
          <a:p>
            <a:pPr>
              <a:defRPr/>
            </a:pPr>
            <a:endParaRPr lang="en-US" altLang="en-US"/>
          </a:p>
        </p:txBody>
      </p:sp>
      <p:sp>
        <p:nvSpPr>
          <p:cNvPr id="11" name="Slide Number Placeholder 6"/>
          <p:cNvSpPr>
            <a:spLocks noGrp="1"/>
          </p:cNvSpPr>
          <p:nvPr>
            <p:ph type="sldNum" sz="quarter" idx="17"/>
          </p:nvPr>
        </p:nvSpPr>
        <p:spPr/>
        <p:txBody>
          <a:bodyPr/>
          <a:lstStyle>
            <a:lvl1pPr>
              <a:defRPr smtClean="0"/>
            </a:lvl1pPr>
          </a:lstStyle>
          <a:p>
            <a:pPr>
              <a:defRPr/>
            </a:pPr>
            <a:fld id="{4C0E6ED6-FBFD-4259-84E6-63A6802CE61A}" type="slidenum">
              <a:rPr lang="en-US"/>
              <a:pPr>
                <a:defRPr/>
              </a:pPr>
              <a:t>‹#›</a:t>
            </a:fld>
            <a:endParaRPr lang="en-US"/>
          </a:p>
        </p:txBody>
      </p:sp>
    </p:spTree>
    <p:extLst>
      <p:ext uri="{BB962C8B-B14F-4D97-AF65-F5344CB8AC3E}">
        <p14:creationId xmlns:p14="http://schemas.microsoft.com/office/powerpoint/2010/main" val="23871899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Date Placeholder 4"/>
          <p:cNvSpPr>
            <a:spLocks noGrp="1"/>
          </p:cNvSpPr>
          <p:nvPr>
            <p:ph type="dt" sz="half" idx="16"/>
          </p:nvPr>
        </p:nvSpPr>
        <p:spPr/>
        <p:txBody>
          <a:bodyPr/>
          <a:lstStyle>
            <a:lvl1pPr>
              <a:defRPr/>
            </a:lvl1pPr>
          </a:lstStyle>
          <a:p>
            <a:pPr>
              <a:defRPr/>
            </a:pPr>
            <a:endParaRPr lang="en-US" altLang="en-US"/>
          </a:p>
        </p:txBody>
      </p:sp>
      <p:sp>
        <p:nvSpPr>
          <p:cNvPr id="10" name="Footer Placeholder 5"/>
          <p:cNvSpPr>
            <a:spLocks noGrp="1"/>
          </p:cNvSpPr>
          <p:nvPr>
            <p:ph type="ftr" sz="quarter" idx="17"/>
          </p:nvPr>
        </p:nvSpPr>
        <p:spPr/>
        <p:txBody>
          <a:bodyPr/>
          <a:lstStyle>
            <a:lvl1pPr>
              <a:defRPr/>
            </a:lvl1pPr>
          </a:lstStyle>
          <a:p>
            <a:pPr>
              <a:defRPr/>
            </a:pPr>
            <a:endParaRPr lang="en-US" altLang="en-US"/>
          </a:p>
        </p:txBody>
      </p:sp>
      <p:sp>
        <p:nvSpPr>
          <p:cNvPr id="13" name="Slide Number Placeholder 6"/>
          <p:cNvSpPr>
            <a:spLocks noGrp="1"/>
          </p:cNvSpPr>
          <p:nvPr>
            <p:ph type="sldNum" sz="quarter" idx="18"/>
          </p:nvPr>
        </p:nvSpPr>
        <p:spPr/>
        <p:txBody>
          <a:bodyPr/>
          <a:lstStyle>
            <a:lvl1pPr>
              <a:defRPr smtClean="0"/>
            </a:lvl1pPr>
          </a:lstStyle>
          <a:p>
            <a:pPr>
              <a:defRPr/>
            </a:pPr>
            <a:fld id="{E195C120-FF38-455A-AC6F-ADA375FEA8B9}" type="slidenum">
              <a:rPr lang="en-US"/>
              <a:pPr>
                <a:defRPr/>
              </a:pPr>
              <a:t>‹#›</a:t>
            </a:fld>
            <a:endParaRPr lang="en-US"/>
          </a:p>
        </p:txBody>
      </p:sp>
    </p:spTree>
    <p:extLst>
      <p:ext uri="{BB962C8B-B14F-4D97-AF65-F5344CB8AC3E}">
        <p14:creationId xmlns:p14="http://schemas.microsoft.com/office/powerpoint/2010/main" val="962896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74624" y="154305"/>
            <a:ext cx="7772400" cy="777240"/>
          </a:xfrm>
        </p:spPr>
        <p:txBody>
          <a:bodyPr/>
          <a:lstStyle>
            <a:lvl1pPr>
              <a:defRPr>
                <a:solidFill>
                  <a:schemeClr val="accent1"/>
                </a:solidFill>
              </a:defRPr>
            </a:lvl1pPr>
          </a:lstStyle>
          <a:p>
            <a:r>
              <a:rPr lang="en-US" dirty="0"/>
              <a:t>Click to edit Master title style</a:t>
            </a:r>
            <a:endParaRPr dirty="0"/>
          </a:p>
        </p:txBody>
      </p:sp>
      <p:sp>
        <p:nvSpPr>
          <p:cNvPr id="7" name="Slide Number Placeholder 6"/>
          <p:cNvSpPr>
            <a:spLocks noGrp="1"/>
          </p:cNvSpPr>
          <p:nvPr>
            <p:ph type="sldNum" sz="quarter" idx="12"/>
          </p:nvPr>
        </p:nvSpPr>
        <p:spPr/>
        <p:txBody>
          <a:bodyPr/>
          <a:lstStyle>
            <a:lvl1pPr>
              <a:defRPr sz="1400">
                <a:solidFill>
                  <a:schemeClr val="accent1"/>
                </a:solidFill>
              </a:defRPr>
            </a:lvl1pPr>
          </a:lstStyle>
          <a:p>
            <a:pPr>
              <a:defRPr/>
            </a:pPr>
            <a:fld id="{C98D259C-971B-403A-BCFB-AD272460D802}" type="slidenum">
              <a:rPr lang="en-US" smtClean="0"/>
              <a:pPr>
                <a:defRPr/>
              </a:pPr>
              <a:t>‹#›</a:t>
            </a:fld>
            <a:endParaRPr lang="en-US" dirty="0"/>
          </a:p>
        </p:txBody>
      </p:sp>
    </p:spTree>
    <p:extLst>
      <p:ext uri="{BB962C8B-B14F-4D97-AF65-F5344CB8AC3E}">
        <p14:creationId xmlns:p14="http://schemas.microsoft.com/office/powerpoint/2010/main" val="3287245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8509000" y="6356350"/>
            <a:ext cx="508000" cy="365125"/>
          </a:xfrm>
        </p:spPr>
        <p:txBody>
          <a:bodyPr/>
          <a:lstStyle>
            <a:lvl1pPr>
              <a:defRPr sz="1400" smtClean="0">
                <a:solidFill>
                  <a:schemeClr val="accent1"/>
                </a:solidFill>
              </a:defRPr>
            </a:lvl1pPr>
          </a:lstStyle>
          <a:p>
            <a:pPr>
              <a:defRPr/>
            </a:pPr>
            <a:fld id="{3FEE58E6-57A3-48B3-9E31-8DC073A7120D}" type="slidenum">
              <a:rPr lang="en-US"/>
              <a:pPr>
                <a:defRPr/>
              </a:pPr>
              <a:t>‹#›</a:t>
            </a:fld>
            <a:endParaRPr lang="en-US"/>
          </a:p>
        </p:txBody>
      </p:sp>
    </p:spTree>
    <p:extLst>
      <p:ext uri="{BB962C8B-B14F-4D97-AF65-F5344CB8AC3E}">
        <p14:creationId xmlns:p14="http://schemas.microsoft.com/office/powerpoint/2010/main" val="37945060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 y="995082"/>
            <a:ext cx="3566160" cy="1035424"/>
          </a:xfrm>
        </p:spPr>
        <p:txBody>
          <a:bodyPr/>
          <a:lstStyle>
            <a:lvl1pPr algn="l">
              <a:defRPr sz="2800" b="0"/>
            </a:lvl1pPr>
          </a:lstStyle>
          <a:p>
            <a:r>
              <a:rPr lang="en-US"/>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US" altLang="en-US"/>
          </a:p>
        </p:txBody>
      </p:sp>
      <p:sp>
        <p:nvSpPr>
          <p:cNvPr id="7" name="Footer Placeholder 5"/>
          <p:cNvSpPr>
            <a:spLocks noGrp="1"/>
          </p:cNvSpPr>
          <p:nvPr>
            <p:ph type="ftr" sz="quarter" idx="11"/>
          </p:nvPr>
        </p:nvSpPr>
        <p:spPr/>
        <p:txBody>
          <a:bodyPr/>
          <a:lstStyle>
            <a:lvl1pPr>
              <a:defRPr/>
            </a:lvl1pPr>
          </a:lstStyle>
          <a:p>
            <a:pPr>
              <a:defRPr/>
            </a:pPr>
            <a:endParaRPr lang="en-US" altLang="en-US"/>
          </a:p>
        </p:txBody>
      </p:sp>
      <p:sp>
        <p:nvSpPr>
          <p:cNvPr id="8" name="Slide Number Placeholder 6"/>
          <p:cNvSpPr>
            <a:spLocks noGrp="1"/>
          </p:cNvSpPr>
          <p:nvPr>
            <p:ph type="sldNum" sz="quarter" idx="12"/>
          </p:nvPr>
        </p:nvSpPr>
        <p:spPr/>
        <p:txBody>
          <a:bodyPr/>
          <a:lstStyle>
            <a:lvl1pPr>
              <a:defRPr smtClean="0"/>
            </a:lvl1pPr>
          </a:lstStyle>
          <a:p>
            <a:pPr>
              <a:defRPr/>
            </a:pPr>
            <a:fld id="{59BCE9AB-6C38-4F30-BE53-DD7EC698FDD9}" type="slidenum">
              <a:rPr lang="en-US"/>
              <a:pPr>
                <a:defRPr/>
              </a:pPr>
              <a:t>‹#›</a:t>
            </a:fld>
            <a:endParaRPr lang="en-US"/>
          </a:p>
        </p:txBody>
      </p:sp>
    </p:spTree>
    <p:extLst>
      <p:ext uri="{BB962C8B-B14F-4D97-AF65-F5344CB8AC3E}">
        <p14:creationId xmlns:p14="http://schemas.microsoft.com/office/powerpoint/2010/main" val="21548980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 y="995082"/>
            <a:ext cx="3566160" cy="1035424"/>
          </a:xfrm>
        </p:spPr>
        <p:txBody>
          <a:bodyPr/>
          <a:lstStyle>
            <a:lvl1pPr algn="l">
              <a:defRPr sz="2800" b="0"/>
            </a:lvl1pPr>
          </a:lstStyle>
          <a:p>
            <a:r>
              <a:rPr lang="en-US"/>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Picture Placeholder 9"/>
          <p:cNvSpPr>
            <a:spLocks noGrp="1"/>
          </p:cNvSpPr>
          <p:nvPr>
            <p:ph type="pic" sz="quarter" idx="13"/>
          </p:nvPr>
        </p:nvSpPr>
        <p:spPr>
          <a:xfrm>
            <a:off x="4760258" y="990600"/>
            <a:ext cx="4096512" cy="5611813"/>
          </a:xfrm>
        </p:spPr>
        <p:txBody>
          <a:bodyPr rtlCol="0">
            <a:normAutofit/>
          </a:bodyPr>
          <a:lstStyle>
            <a:lvl1pPr>
              <a:buNone/>
              <a:defRPr/>
            </a:lvl1pPr>
          </a:lstStyle>
          <a:p>
            <a:pPr lvl="0"/>
            <a:r>
              <a:rPr lang="en-US" noProof="0" dirty="0"/>
              <a:t>Click icon to add picture</a:t>
            </a:r>
            <a:endParaRPr noProof="0" dirty="0"/>
          </a:p>
        </p:txBody>
      </p:sp>
      <p:sp>
        <p:nvSpPr>
          <p:cNvPr id="6" name="Date Placeholder 4"/>
          <p:cNvSpPr>
            <a:spLocks noGrp="1"/>
          </p:cNvSpPr>
          <p:nvPr>
            <p:ph type="dt" sz="half" idx="14"/>
          </p:nvPr>
        </p:nvSpPr>
        <p:spPr>
          <a:xfrm>
            <a:off x="161925" y="6124575"/>
            <a:ext cx="1752600" cy="365125"/>
          </a:xfrm>
        </p:spPr>
        <p:txBody>
          <a:bodyPr/>
          <a:lstStyle>
            <a:lvl1pPr algn="l">
              <a:defRPr/>
            </a:lvl1pPr>
          </a:lstStyle>
          <a:p>
            <a:pPr>
              <a:defRPr/>
            </a:pPr>
            <a:endParaRPr lang="en-US" altLang="en-US"/>
          </a:p>
        </p:txBody>
      </p:sp>
      <p:sp>
        <p:nvSpPr>
          <p:cNvPr id="7" name="Footer Placeholder 5"/>
          <p:cNvSpPr>
            <a:spLocks noGrp="1"/>
          </p:cNvSpPr>
          <p:nvPr>
            <p:ph type="ftr" sz="quarter" idx="15"/>
          </p:nvPr>
        </p:nvSpPr>
        <p:spPr>
          <a:xfrm>
            <a:off x="174625" y="6356350"/>
            <a:ext cx="3863975" cy="365125"/>
          </a:xfrm>
        </p:spPr>
        <p:txBody>
          <a:bodyPr/>
          <a:lstStyle>
            <a:lvl1pPr>
              <a:defRPr/>
            </a:lvl1pPr>
          </a:lstStyle>
          <a:p>
            <a:pPr>
              <a:defRPr/>
            </a:pPr>
            <a:endParaRPr lang="en-US" altLang="en-US"/>
          </a:p>
        </p:txBody>
      </p:sp>
      <p:sp>
        <p:nvSpPr>
          <p:cNvPr id="8" name="Slide Number Placeholder 6"/>
          <p:cNvSpPr>
            <a:spLocks noGrp="1"/>
          </p:cNvSpPr>
          <p:nvPr>
            <p:ph type="sldNum" sz="quarter" idx="16"/>
          </p:nvPr>
        </p:nvSpPr>
        <p:spPr/>
        <p:txBody>
          <a:bodyPr/>
          <a:lstStyle>
            <a:lvl1pPr>
              <a:defRPr smtClean="0"/>
            </a:lvl1pPr>
          </a:lstStyle>
          <a:p>
            <a:pPr>
              <a:defRPr/>
            </a:pPr>
            <a:fld id="{FF2644F3-4AC8-46A9-8E15-0C43EB0C4C41}" type="slidenum">
              <a:rPr lang="en-US"/>
              <a:pPr>
                <a:defRPr/>
              </a:pPr>
              <a:t>‹#›</a:t>
            </a:fld>
            <a:endParaRPr lang="en-US"/>
          </a:p>
        </p:txBody>
      </p:sp>
    </p:spTree>
    <p:extLst>
      <p:ext uri="{BB962C8B-B14F-4D97-AF65-F5344CB8AC3E}">
        <p14:creationId xmlns:p14="http://schemas.microsoft.com/office/powerpoint/2010/main" val="23910235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458788" y="4267200"/>
            <a:ext cx="6477000" cy="566738"/>
          </a:xfrm>
        </p:spPr>
        <p:txBody>
          <a:bodyPr/>
          <a:lstStyle>
            <a:lvl1pPr algn="l">
              <a:defRPr sz="2800" b="0"/>
            </a:lvl1pPr>
          </a:lstStyle>
          <a:p>
            <a:r>
              <a:rPr lang="en-US"/>
              <a:t>Click to edit Master title style</a:t>
            </a:r>
            <a:endParaRPr/>
          </a:p>
        </p:txBody>
      </p:sp>
      <p:sp>
        <p:nvSpPr>
          <p:cNvPr id="3" name="Picture Placeholder 2"/>
          <p:cNvSpPr>
            <a:spLocks noGrp="1"/>
          </p:cNvSpPr>
          <p:nvPr>
            <p:ph type="pic" idx="1"/>
          </p:nvPr>
        </p:nvSpPr>
        <p:spPr>
          <a:xfrm>
            <a:off x="269874" y="268288"/>
            <a:ext cx="6858000" cy="363931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noProof="0" dirty="0"/>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US" altLang="en-US"/>
          </a:p>
        </p:txBody>
      </p:sp>
      <p:sp>
        <p:nvSpPr>
          <p:cNvPr id="7" name="Footer Placeholder 5"/>
          <p:cNvSpPr>
            <a:spLocks noGrp="1"/>
          </p:cNvSpPr>
          <p:nvPr>
            <p:ph type="ftr" sz="quarter" idx="11"/>
          </p:nvPr>
        </p:nvSpPr>
        <p:spPr/>
        <p:txBody>
          <a:bodyPr/>
          <a:lstStyle>
            <a:lvl1pPr>
              <a:defRPr/>
            </a:lvl1pPr>
          </a:lstStyle>
          <a:p>
            <a:pPr>
              <a:defRPr/>
            </a:pPr>
            <a:endParaRPr lang="en-US" altLang="en-US"/>
          </a:p>
        </p:txBody>
      </p:sp>
      <p:sp>
        <p:nvSpPr>
          <p:cNvPr id="8" name="Slide Number Placeholder 6"/>
          <p:cNvSpPr>
            <a:spLocks noGrp="1"/>
          </p:cNvSpPr>
          <p:nvPr>
            <p:ph type="sldNum" sz="quarter" idx="12"/>
          </p:nvPr>
        </p:nvSpPr>
        <p:spPr/>
        <p:txBody>
          <a:bodyPr/>
          <a:lstStyle>
            <a:lvl1pPr>
              <a:defRPr smtClean="0"/>
            </a:lvl1pPr>
          </a:lstStyle>
          <a:p>
            <a:pPr>
              <a:defRPr/>
            </a:pPr>
            <a:fld id="{328758B6-9C20-497C-AEA0-9CEFE4553553}" type="slidenum">
              <a:rPr lang="en-US"/>
              <a:pPr>
                <a:defRPr/>
              </a:pPr>
              <a:t>‹#›</a:t>
            </a:fld>
            <a:endParaRPr lang="en-US"/>
          </a:p>
        </p:txBody>
      </p:sp>
    </p:spTree>
    <p:extLst>
      <p:ext uri="{BB962C8B-B14F-4D97-AF65-F5344CB8AC3E}">
        <p14:creationId xmlns:p14="http://schemas.microsoft.com/office/powerpoint/2010/main" val="29475853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8788" y="4267200"/>
            <a:ext cx="6477000" cy="566738"/>
          </a:xfrm>
        </p:spPr>
        <p:txBody>
          <a:bodyPr/>
          <a:lstStyle>
            <a:lvl1pPr algn="l">
              <a:defRPr sz="2800" b="0"/>
            </a:lvl1pPr>
          </a:lstStyle>
          <a:p>
            <a:r>
              <a:rPr lang="en-US"/>
              <a:t>Click to edit Master title style</a:t>
            </a:r>
            <a:endParaRPr/>
          </a:p>
        </p:txBody>
      </p:sp>
      <p:sp>
        <p:nvSpPr>
          <p:cNvPr id="3" name="Picture Placeholder 2"/>
          <p:cNvSpPr>
            <a:spLocks noGrp="1"/>
          </p:cNvSpPr>
          <p:nvPr>
            <p:ph type="pic" idx="1"/>
          </p:nvPr>
        </p:nvSpPr>
        <p:spPr>
          <a:xfrm>
            <a:off x="269874" y="268288"/>
            <a:ext cx="3006726" cy="363931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noProof="0" dirty="0"/>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Picture Placeholder 2"/>
          <p:cNvSpPr>
            <a:spLocks noGrp="1"/>
          </p:cNvSpPr>
          <p:nvPr>
            <p:ph type="pic" idx="13"/>
          </p:nvPr>
        </p:nvSpPr>
        <p:spPr>
          <a:xfrm>
            <a:off x="3352800" y="268288"/>
            <a:ext cx="4701988" cy="177566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noProof="0" dirty="0"/>
          </a:p>
        </p:txBody>
      </p:sp>
      <p:sp>
        <p:nvSpPr>
          <p:cNvPr id="11" name="Picture Placeholder 2"/>
          <p:cNvSpPr>
            <a:spLocks noGrp="1"/>
          </p:cNvSpPr>
          <p:nvPr>
            <p:ph type="pic" idx="14"/>
          </p:nvPr>
        </p:nvSpPr>
        <p:spPr>
          <a:xfrm>
            <a:off x="3352800" y="2131935"/>
            <a:ext cx="2304288" cy="177566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noProof="0" dirty="0"/>
          </a:p>
        </p:txBody>
      </p:sp>
      <p:sp>
        <p:nvSpPr>
          <p:cNvPr id="12" name="Picture Placeholder 2"/>
          <p:cNvSpPr>
            <a:spLocks noGrp="1"/>
          </p:cNvSpPr>
          <p:nvPr>
            <p:ph type="pic" idx="15"/>
          </p:nvPr>
        </p:nvSpPr>
        <p:spPr>
          <a:xfrm>
            <a:off x="5750500" y="2131935"/>
            <a:ext cx="2304288" cy="177566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noProof="0" dirty="0"/>
          </a:p>
        </p:txBody>
      </p:sp>
      <p:sp>
        <p:nvSpPr>
          <p:cNvPr id="9" name="Date Placeholder 4"/>
          <p:cNvSpPr>
            <a:spLocks noGrp="1"/>
          </p:cNvSpPr>
          <p:nvPr>
            <p:ph type="dt" sz="half" idx="16"/>
          </p:nvPr>
        </p:nvSpPr>
        <p:spPr/>
        <p:txBody>
          <a:bodyPr/>
          <a:lstStyle>
            <a:lvl1pPr>
              <a:defRPr/>
            </a:lvl1pPr>
          </a:lstStyle>
          <a:p>
            <a:pPr>
              <a:defRPr/>
            </a:pPr>
            <a:endParaRPr lang="en-US" altLang="en-US"/>
          </a:p>
        </p:txBody>
      </p:sp>
      <p:sp>
        <p:nvSpPr>
          <p:cNvPr id="13" name="Footer Placeholder 5"/>
          <p:cNvSpPr>
            <a:spLocks noGrp="1"/>
          </p:cNvSpPr>
          <p:nvPr>
            <p:ph type="ftr" sz="quarter" idx="17"/>
          </p:nvPr>
        </p:nvSpPr>
        <p:spPr/>
        <p:txBody>
          <a:bodyPr/>
          <a:lstStyle>
            <a:lvl1pPr>
              <a:defRPr/>
            </a:lvl1pPr>
          </a:lstStyle>
          <a:p>
            <a:pPr>
              <a:defRPr/>
            </a:pPr>
            <a:endParaRPr lang="en-US" altLang="en-US"/>
          </a:p>
        </p:txBody>
      </p:sp>
      <p:sp>
        <p:nvSpPr>
          <p:cNvPr id="14" name="Slide Number Placeholder 6"/>
          <p:cNvSpPr>
            <a:spLocks noGrp="1"/>
          </p:cNvSpPr>
          <p:nvPr>
            <p:ph type="sldNum" sz="quarter" idx="18"/>
          </p:nvPr>
        </p:nvSpPr>
        <p:spPr/>
        <p:txBody>
          <a:bodyPr/>
          <a:lstStyle>
            <a:lvl1pPr>
              <a:defRPr smtClean="0"/>
            </a:lvl1pPr>
          </a:lstStyle>
          <a:p>
            <a:pPr>
              <a:defRPr/>
            </a:pPr>
            <a:fld id="{2438DD94-DECA-43B3-ACD5-F73B31D5AE7F}" type="slidenum">
              <a:rPr lang="en-US"/>
              <a:pPr>
                <a:defRPr/>
              </a:pPr>
              <a:t>‹#›</a:t>
            </a:fld>
            <a:endParaRPr lang="en-US"/>
          </a:p>
        </p:txBody>
      </p:sp>
    </p:spTree>
    <p:extLst>
      <p:ext uri="{BB962C8B-B14F-4D97-AF65-F5344CB8AC3E}">
        <p14:creationId xmlns:p14="http://schemas.microsoft.com/office/powerpoint/2010/main" val="39421733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43799" y="1035424"/>
            <a:ext cx="1322295" cy="5090739"/>
          </a:xfrm>
        </p:spPr>
        <p:txBody>
          <a:bodyPr vert="eaVert" anchor="t"/>
          <a:lstStyle/>
          <a:p>
            <a:r>
              <a:rPr lang="en-US"/>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smtClean="0"/>
            </a:lvl1pPr>
          </a:lstStyle>
          <a:p>
            <a:pPr>
              <a:defRPr/>
            </a:pPr>
            <a:fld id="{9C9A638D-16A7-40C0-BC03-46B1CBDA4CC6}" type="slidenum">
              <a:rPr lang="en-US"/>
              <a:pPr>
                <a:defRPr/>
              </a:pPr>
              <a:t>‹#›</a:t>
            </a:fld>
            <a:endParaRPr lang="en-US"/>
          </a:p>
        </p:txBody>
      </p:sp>
    </p:spTree>
    <p:extLst>
      <p:ext uri="{BB962C8B-B14F-4D97-AF65-F5344CB8AC3E}">
        <p14:creationId xmlns:p14="http://schemas.microsoft.com/office/powerpoint/2010/main" val="27689408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19200"/>
          </a:xfrm>
        </p:spPr>
        <p:txBody>
          <a:bodyPr/>
          <a:lstStyle/>
          <a:p>
            <a:r>
              <a:rPr lang="en-US"/>
              <a:t>Click to edit Master title style</a:t>
            </a:r>
          </a:p>
        </p:txBody>
      </p:sp>
      <p:sp>
        <p:nvSpPr>
          <p:cNvPr id="3" name="Text Placeholder 2"/>
          <p:cNvSpPr>
            <a:spLocks noGrp="1"/>
          </p:cNvSpPr>
          <p:nvPr>
            <p:ph type="body" sz="half" idx="1"/>
          </p:nvPr>
        </p:nvSpPr>
        <p:spPr>
          <a:xfrm>
            <a:off x="685800" y="1714500"/>
            <a:ext cx="3810000" cy="415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714500"/>
            <a:ext cx="3810000" cy="2000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867150"/>
            <a:ext cx="3810000" cy="2000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rtlCol="0"/>
          <a:lstStyle>
            <a:lvl1pPr fontAlgn="auto">
              <a:spcBef>
                <a:spcPts val="0"/>
              </a:spcBef>
              <a:spcAft>
                <a:spcPts val="0"/>
              </a:spcAft>
              <a:defRPr>
                <a:solidFill>
                  <a:schemeClr val="tx2">
                    <a:lumMod val="60000"/>
                    <a:lumOff val="40000"/>
                  </a:schemeClr>
                </a:solidFill>
                <a:latin typeface="+mn-lt"/>
                <a:ea typeface="+mn-ea"/>
                <a:cs typeface="+mn-cs"/>
              </a:defRPr>
            </a:lvl1pPr>
          </a:lstStyle>
          <a:p>
            <a:pPr>
              <a:defRPr/>
            </a:pPr>
            <a:r>
              <a:rPr lang="en-US"/>
              <a:t>BPS - 5th Ed.</a:t>
            </a:r>
          </a:p>
        </p:txBody>
      </p:sp>
      <p:sp>
        <p:nvSpPr>
          <p:cNvPr id="7" name="Footer Placeholder 6"/>
          <p:cNvSpPr>
            <a:spLocks noGrp="1"/>
          </p:cNvSpPr>
          <p:nvPr>
            <p:ph type="ftr" sz="quarter" idx="11"/>
          </p:nvPr>
        </p:nvSpPr>
        <p:spPr>
          <a:xfrm>
            <a:off x="3124200" y="6248400"/>
            <a:ext cx="2895600" cy="457200"/>
          </a:xfrm>
        </p:spPr>
        <p:txBody>
          <a:bodyPr rtlCol="0"/>
          <a:lstStyle>
            <a:lvl1pPr fontAlgn="auto">
              <a:spcBef>
                <a:spcPts val="0"/>
              </a:spcBef>
              <a:spcAft>
                <a:spcPts val="0"/>
              </a:spcAft>
              <a:defRPr>
                <a:solidFill>
                  <a:schemeClr val="tx2">
                    <a:lumMod val="60000"/>
                    <a:lumOff val="40000"/>
                  </a:schemeClr>
                </a:solidFill>
                <a:latin typeface="+mn-lt"/>
                <a:ea typeface="+mn-ea"/>
              </a:defRPr>
            </a:lvl1pPr>
          </a:lstStyle>
          <a:p>
            <a:pPr>
              <a:defRPr/>
            </a:pPr>
            <a:r>
              <a:rPr lang="en-US"/>
              <a:t>Chapter 5</a:t>
            </a:r>
          </a:p>
        </p:txBody>
      </p:sp>
      <p:sp>
        <p:nvSpPr>
          <p:cNvPr id="8" name="Slide Number Placeholder 7"/>
          <p:cNvSpPr>
            <a:spLocks noGrp="1"/>
          </p:cNvSpPr>
          <p:nvPr>
            <p:ph type="sldNum" sz="quarter" idx="12"/>
          </p:nvPr>
        </p:nvSpPr>
        <p:spPr>
          <a:xfrm>
            <a:off x="6553200" y="6248400"/>
            <a:ext cx="1905000" cy="457200"/>
          </a:xfrm>
        </p:spPr>
        <p:txBody>
          <a:bodyPr/>
          <a:lstStyle>
            <a:lvl1pPr>
              <a:defRPr smtClean="0"/>
            </a:lvl1pPr>
          </a:lstStyle>
          <a:p>
            <a:pPr>
              <a:defRPr/>
            </a:pPr>
            <a:fld id="{3A8918EC-6E8E-4067-BDD3-341C5857DE3D}" type="slidenum">
              <a:rPr lang="en-US"/>
              <a:pPr>
                <a:defRPr/>
              </a:pPr>
              <a:t>‹#›</a:t>
            </a:fld>
            <a:endParaRPr lang="en-US"/>
          </a:p>
        </p:txBody>
      </p:sp>
    </p:spTree>
    <p:extLst>
      <p:ext uri="{BB962C8B-B14F-4D97-AF65-F5344CB8AC3E}">
        <p14:creationId xmlns:p14="http://schemas.microsoft.com/office/powerpoint/2010/main" val="6745562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19200"/>
          </a:xfrm>
        </p:spPr>
        <p:txBody>
          <a:bodyPr/>
          <a:lstStyle/>
          <a:p>
            <a:r>
              <a:rPr lang="en-US"/>
              <a:t>Click to edit Master title style</a:t>
            </a:r>
          </a:p>
        </p:txBody>
      </p:sp>
      <p:sp>
        <p:nvSpPr>
          <p:cNvPr id="3" name="Text Placeholder 2"/>
          <p:cNvSpPr>
            <a:spLocks noGrp="1"/>
          </p:cNvSpPr>
          <p:nvPr>
            <p:ph type="body" sz="half" idx="1"/>
          </p:nvPr>
        </p:nvSpPr>
        <p:spPr>
          <a:xfrm>
            <a:off x="685800" y="1714500"/>
            <a:ext cx="3810000" cy="415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4500"/>
            <a:ext cx="3810000" cy="415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rtlCol="0"/>
          <a:lstStyle>
            <a:lvl1pPr fontAlgn="auto">
              <a:spcBef>
                <a:spcPts val="0"/>
              </a:spcBef>
              <a:spcAft>
                <a:spcPts val="0"/>
              </a:spcAft>
              <a:defRPr>
                <a:solidFill>
                  <a:schemeClr val="tx2">
                    <a:lumMod val="60000"/>
                    <a:lumOff val="40000"/>
                  </a:schemeClr>
                </a:solidFill>
                <a:latin typeface="+mn-lt"/>
                <a:ea typeface="+mn-ea"/>
                <a:cs typeface="+mn-cs"/>
              </a:defRPr>
            </a:lvl1pPr>
          </a:lstStyle>
          <a:p>
            <a:pPr>
              <a:defRPr/>
            </a:pPr>
            <a:r>
              <a:rPr lang="en-US"/>
              <a:t>BPS - 5th Ed.</a:t>
            </a:r>
          </a:p>
        </p:txBody>
      </p:sp>
      <p:sp>
        <p:nvSpPr>
          <p:cNvPr id="6" name="Footer Placeholder 5"/>
          <p:cNvSpPr>
            <a:spLocks noGrp="1"/>
          </p:cNvSpPr>
          <p:nvPr>
            <p:ph type="ftr" sz="quarter" idx="11"/>
          </p:nvPr>
        </p:nvSpPr>
        <p:spPr>
          <a:xfrm>
            <a:off x="3124200" y="6248400"/>
            <a:ext cx="2895600" cy="457200"/>
          </a:xfrm>
        </p:spPr>
        <p:txBody>
          <a:bodyPr rtlCol="0"/>
          <a:lstStyle>
            <a:lvl1pPr fontAlgn="auto">
              <a:spcBef>
                <a:spcPts val="0"/>
              </a:spcBef>
              <a:spcAft>
                <a:spcPts val="0"/>
              </a:spcAft>
              <a:defRPr>
                <a:solidFill>
                  <a:schemeClr val="tx2">
                    <a:lumMod val="60000"/>
                    <a:lumOff val="40000"/>
                  </a:schemeClr>
                </a:solidFill>
                <a:latin typeface="+mn-lt"/>
                <a:ea typeface="+mn-ea"/>
              </a:defRPr>
            </a:lvl1pPr>
          </a:lstStyle>
          <a:p>
            <a:pPr>
              <a:defRPr/>
            </a:pPr>
            <a:r>
              <a:rPr lang="en-US"/>
              <a:t>Chapter 5</a:t>
            </a:r>
          </a:p>
        </p:txBody>
      </p:sp>
      <p:sp>
        <p:nvSpPr>
          <p:cNvPr id="7" name="Slide Number Placeholder 6"/>
          <p:cNvSpPr>
            <a:spLocks noGrp="1"/>
          </p:cNvSpPr>
          <p:nvPr>
            <p:ph type="sldNum" sz="quarter" idx="12"/>
          </p:nvPr>
        </p:nvSpPr>
        <p:spPr>
          <a:xfrm>
            <a:off x="6553200" y="6248400"/>
            <a:ext cx="1905000" cy="457200"/>
          </a:xfrm>
        </p:spPr>
        <p:txBody>
          <a:bodyPr/>
          <a:lstStyle>
            <a:lvl1pPr>
              <a:defRPr smtClean="0"/>
            </a:lvl1pPr>
          </a:lstStyle>
          <a:p>
            <a:pPr>
              <a:defRPr/>
            </a:pPr>
            <a:fld id="{1D3277ED-D5E1-41CF-A95B-6BC649AB9A3D}" type="slidenum">
              <a:rPr lang="en-US"/>
              <a:pPr>
                <a:defRPr/>
              </a:pPr>
              <a:t>‹#›</a:t>
            </a:fld>
            <a:endParaRPr lang="en-US"/>
          </a:p>
        </p:txBody>
      </p:sp>
    </p:spTree>
    <p:extLst>
      <p:ext uri="{BB962C8B-B14F-4D97-AF65-F5344CB8AC3E}">
        <p14:creationId xmlns:p14="http://schemas.microsoft.com/office/powerpoint/2010/main" val="1452346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914400"/>
            <a:ext cx="6508750" cy="1143000"/>
          </a:xfrm>
          <a:prstGeom prst="rect">
            <a:avLst/>
          </a:prstGeom>
          <a:solidFill>
            <a:schemeClr val="accent2"/>
          </a:solidFill>
          <a:ln>
            <a:noFill/>
          </a:ln>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2209800"/>
            <a:ext cx="6508750" cy="391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199313" y="6356350"/>
            <a:ext cx="1752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100" b="1">
                <a:solidFill>
                  <a:srgbClr val="60B9EC"/>
                </a:solidFill>
                <a:latin typeface="Arial" pitchFamily="34" charset="0"/>
                <a:ea typeface="ＭＳ Ｐゴシック" pitchFamily="34" charset="-128"/>
                <a:cs typeface="+mn-cs"/>
              </a:defRPr>
            </a:lvl1pPr>
          </a:lstStyle>
          <a:p>
            <a:pPr>
              <a:defRPr/>
            </a:pPr>
            <a:endParaRPr lang="en-US" altLang="en-US"/>
          </a:p>
        </p:txBody>
      </p:sp>
      <p:sp>
        <p:nvSpPr>
          <p:cNvPr id="5" name="Footer Placeholder 4"/>
          <p:cNvSpPr>
            <a:spLocks noGrp="1"/>
          </p:cNvSpPr>
          <p:nvPr>
            <p:ph type="ftr" sz="quarter" idx="3"/>
          </p:nvPr>
        </p:nvSpPr>
        <p:spPr>
          <a:xfrm>
            <a:off x="174625" y="6356350"/>
            <a:ext cx="60071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100" b="1">
                <a:solidFill>
                  <a:srgbClr val="60B9EC"/>
                </a:solidFill>
                <a:latin typeface="Arial" pitchFamily="34" charset="0"/>
                <a:ea typeface="ＭＳ Ｐゴシック" pitchFamily="34" charset="-128"/>
                <a:cs typeface="+mn-cs"/>
              </a:defRPr>
            </a:lvl1pPr>
          </a:lstStyle>
          <a:p>
            <a:pPr>
              <a:defRPr/>
            </a:pPr>
            <a:endParaRPr lang="en-US" altLang="en-US"/>
          </a:p>
        </p:txBody>
      </p:sp>
      <p:sp>
        <p:nvSpPr>
          <p:cNvPr id="6" name="Slide Number Placeholder 5"/>
          <p:cNvSpPr>
            <a:spLocks noGrp="1"/>
          </p:cNvSpPr>
          <p:nvPr>
            <p:ph type="sldNum" sz="quarter" idx="4"/>
          </p:nvPr>
        </p:nvSpPr>
        <p:spPr>
          <a:xfrm>
            <a:off x="8256588" y="360363"/>
            <a:ext cx="506412"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2200" b="1" smtClean="0">
                <a:solidFill>
                  <a:schemeClr val="bg1"/>
                </a:solidFill>
              </a:defRPr>
            </a:lvl1pPr>
          </a:lstStyle>
          <a:p>
            <a:pPr>
              <a:defRPr/>
            </a:pPr>
            <a:fld id="{C98D259C-971B-403A-BCFB-AD272460D80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5169" r:id="rId1"/>
    <p:sldLayoutId id="2147485170" r:id="rId2"/>
    <p:sldLayoutId id="2147485171" r:id="rId3"/>
    <p:sldLayoutId id="2147485172" r:id="rId4"/>
    <p:sldLayoutId id="2147485173" r:id="rId5"/>
    <p:sldLayoutId id="2147485174" r:id="rId6"/>
    <p:sldLayoutId id="2147485175" r:id="rId7"/>
    <p:sldLayoutId id="2147485176" r:id="rId8"/>
    <p:sldLayoutId id="2147485177" r:id="rId9"/>
    <p:sldLayoutId id="2147485178" r:id="rId10"/>
    <p:sldLayoutId id="2147485179" r:id="rId11"/>
    <p:sldLayoutId id="2147485180" r:id="rId12"/>
    <p:sldLayoutId id="2147485181" r:id="rId13"/>
    <p:sldLayoutId id="2147485182" r:id="rId14"/>
    <p:sldLayoutId id="2147485183" r:id="rId15"/>
    <p:sldLayoutId id="2147485184" r:id="rId16"/>
    <p:sldLayoutId id="2147485185" r:id="rId17"/>
    <p:sldLayoutId id="2147485186" r:id="rId18"/>
    <p:sldLayoutId id="2147485187" r:id="rId19"/>
    <p:sldLayoutId id="2147485188" r:id="rId20"/>
    <p:sldLayoutId id="2147485189" r:id="rId21"/>
  </p:sldLayoutIdLst>
  <p:hf hdr="0" ftr="0" dt="0"/>
  <p:txStyles>
    <p:titleStyle>
      <a:lvl1pPr algn="l" rtl="0" eaLnBrk="0" fontAlgn="base" hangingPunct="0">
        <a:spcBef>
          <a:spcPct val="0"/>
        </a:spcBef>
        <a:spcAft>
          <a:spcPct val="0"/>
        </a:spcAft>
        <a:defRPr sz="3600" kern="1200">
          <a:solidFill>
            <a:schemeClr val="tx1"/>
          </a:solidFill>
          <a:latin typeface="+mj-lt"/>
          <a:ea typeface="ＭＳ Ｐゴシック" pitchFamily="-1" charset="-128"/>
          <a:cs typeface="ＭＳ Ｐゴシック" pitchFamily="-1" charset="-128"/>
        </a:defRPr>
      </a:lvl1pPr>
      <a:lvl2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2pPr>
      <a:lvl3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3pPr>
      <a:lvl4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4pPr>
      <a:lvl5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5pPr>
      <a:lvl6pPr marL="4572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6pPr>
      <a:lvl7pPr marL="9144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7pPr>
      <a:lvl8pPr marL="13716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8pPr>
      <a:lvl9pPr marL="18288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9pPr>
    </p:titleStyle>
    <p:bodyStyle>
      <a:lvl1pPr marL="228600" indent="-228600" algn="l" rtl="0" eaLnBrk="0" fontAlgn="base" hangingPunct="0">
        <a:spcBef>
          <a:spcPts val="1800"/>
        </a:spcBef>
        <a:spcAft>
          <a:spcPct val="0"/>
        </a:spcAft>
        <a:buClr>
          <a:schemeClr val="accent1"/>
        </a:buClr>
        <a:buSzPct val="100000"/>
        <a:buFont typeface="Wingdings 2" pitchFamily="18" charset="2"/>
        <a:buChar char="¡"/>
        <a:defRPr sz="2000" kern="1200">
          <a:solidFill>
            <a:schemeClr val="tx2"/>
          </a:solidFill>
          <a:latin typeface="+mn-lt"/>
          <a:ea typeface="ＭＳ Ｐゴシック" pitchFamily="-1" charset="-128"/>
          <a:cs typeface="ＭＳ Ｐゴシック" pitchFamily="-1" charset="-128"/>
        </a:defRPr>
      </a:lvl1pPr>
      <a:lvl2pPr marL="457200" indent="-228600" algn="l" rtl="0" eaLnBrk="0" fontAlgn="base" hangingPunct="0">
        <a:spcBef>
          <a:spcPts val="600"/>
        </a:spcBef>
        <a:spcAft>
          <a:spcPct val="0"/>
        </a:spcAft>
        <a:buClr>
          <a:srgbClr val="031B3C"/>
        </a:buClr>
        <a:buSzPct val="100000"/>
        <a:buFont typeface="Wingdings 2" pitchFamily="18" charset="2"/>
        <a:buChar char="¡"/>
        <a:defRPr kern="1200">
          <a:solidFill>
            <a:schemeClr val="tx2"/>
          </a:solidFill>
          <a:latin typeface="+mn-lt"/>
          <a:ea typeface="ＭＳ Ｐゴシック" pitchFamily="-1" charset="-128"/>
          <a:cs typeface="+mn-cs"/>
        </a:defRPr>
      </a:lvl2pPr>
      <a:lvl3pPr marL="685800" indent="-228600" algn="l" rtl="0" eaLnBrk="0" fontAlgn="base" hangingPunct="0">
        <a:spcBef>
          <a:spcPts val="600"/>
        </a:spcBef>
        <a:spcAft>
          <a:spcPct val="0"/>
        </a:spcAft>
        <a:buClr>
          <a:schemeClr val="accent1"/>
        </a:buClr>
        <a:buSzPct val="100000"/>
        <a:buFont typeface="Wingdings 2" pitchFamily="18" charset="2"/>
        <a:buChar char="¡"/>
        <a:defRPr kern="1200">
          <a:solidFill>
            <a:schemeClr val="tx2"/>
          </a:solidFill>
          <a:latin typeface="+mn-lt"/>
          <a:ea typeface="ＭＳ Ｐゴシック" pitchFamily="-1" charset="-128"/>
          <a:cs typeface="+mn-cs"/>
        </a:defRPr>
      </a:lvl3pPr>
      <a:lvl4pPr marL="914400" indent="-228600" algn="l" rtl="0" eaLnBrk="0" fontAlgn="base" hangingPunct="0">
        <a:spcBef>
          <a:spcPts val="600"/>
        </a:spcBef>
        <a:spcAft>
          <a:spcPct val="0"/>
        </a:spcAft>
        <a:buClr>
          <a:srgbClr val="031B3C"/>
        </a:buClr>
        <a:buSzPct val="100000"/>
        <a:buFont typeface="Wingdings 2" pitchFamily="18" charset="2"/>
        <a:buChar char="¡"/>
        <a:defRPr kern="1200">
          <a:solidFill>
            <a:schemeClr val="tx2"/>
          </a:solidFill>
          <a:latin typeface="+mn-lt"/>
          <a:ea typeface="ＭＳ Ｐゴシック" pitchFamily="-1" charset="-128"/>
          <a:cs typeface="+mn-cs"/>
        </a:defRPr>
      </a:lvl4pPr>
      <a:lvl5pPr marL="1143000" indent="-228600" algn="l" rtl="0" eaLnBrk="0" fontAlgn="base" hangingPunct="0">
        <a:spcBef>
          <a:spcPts val="600"/>
        </a:spcBef>
        <a:spcAft>
          <a:spcPct val="0"/>
        </a:spcAft>
        <a:buClr>
          <a:schemeClr val="accent1"/>
        </a:buClr>
        <a:buSzPct val="100000"/>
        <a:buFont typeface="Wingdings 2" pitchFamily="18" charset="2"/>
        <a:buChar char="¡"/>
        <a:defRPr kern="1200">
          <a:solidFill>
            <a:schemeClr val="tx2"/>
          </a:solidFill>
          <a:latin typeface="+mn-lt"/>
          <a:ea typeface="ＭＳ Ｐゴシック" pitchFamily="-1"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chart" Target="../charts/chart3.xml"/><Relationship Id="rId4" Type="http://schemas.openxmlformats.org/officeDocument/2006/relationships/chart" Target="../charts/char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760"/>
            <a:ext cx="6508750" cy="1691640"/>
          </a:xfrm>
        </p:spPr>
        <p:txBody>
          <a:bodyPr/>
          <a:lstStyle/>
          <a:p>
            <a:pPr defTabSz="914400" eaLnBrk="1" hangingPunct="1">
              <a:defRPr/>
            </a:pPr>
            <a:r>
              <a:rPr lang="en-US" b="1" dirty="0">
                <a:solidFill>
                  <a:schemeClr val="accent1"/>
                </a:solidFill>
              </a:rPr>
              <a:t>Chapter 2 (part I)</a:t>
            </a:r>
            <a:br>
              <a:rPr lang="en-US" b="1" dirty="0">
                <a:solidFill>
                  <a:schemeClr val="accent1"/>
                </a:solidFill>
                <a:effectLst>
                  <a:outerShdw blurRad="38100" dist="38100" dir="2700000" algn="tl">
                    <a:srgbClr val="000000">
                      <a:alpha val="43137"/>
                    </a:srgbClr>
                  </a:outerShdw>
                </a:effectLst>
              </a:rPr>
            </a:br>
            <a:r>
              <a:rPr lang="en-US" b="1" dirty="0">
                <a:solidFill>
                  <a:schemeClr val="accent1"/>
                </a:solidFill>
              </a:rPr>
              <a:t>Bivariate Relationship and Two-way Table</a:t>
            </a:r>
          </a:p>
        </p:txBody>
      </p:sp>
      <p:sp>
        <p:nvSpPr>
          <p:cNvPr id="3" name="Content Placeholder 2"/>
          <p:cNvSpPr>
            <a:spLocks noGrp="1"/>
          </p:cNvSpPr>
          <p:nvPr>
            <p:ph idx="1"/>
          </p:nvPr>
        </p:nvSpPr>
        <p:spPr>
          <a:xfrm>
            <a:off x="457200" y="2209800"/>
            <a:ext cx="6508750" cy="4511675"/>
          </a:xfrm>
        </p:spPr>
        <p:txBody>
          <a:bodyPr/>
          <a:lstStyle/>
          <a:p>
            <a:pPr marL="0" lvl="0" indent="0" eaLnBrk="1" hangingPunct="1">
              <a:spcBef>
                <a:spcPct val="0"/>
              </a:spcBef>
              <a:spcAft>
                <a:spcPts val="1800"/>
              </a:spcAft>
              <a:buClrTx/>
              <a:buSzTx/>
              <a:buNone/>
            </a:pPr>
            <a:r>
              <a:rPr lang="en-US" sz="2400" b="1" dirty="0">
                <a:solidFill>
                  <a:srgbClr val="073779"/>
                </a:solidFill>
                <a:latin typeface="Arial" pitchFamily="34" charset="0"/>
                <a:ea typeface="ＭＳ Ｐゴシック" pitchFamily="34" charset="-128"/>
                <a:cs typeface="+mn-cs"/>
              </a:rPr>
              <a:t>2.1 Relationships</a:t>
            </a:r>
          </a:p>
          <a:p>
            <a:pPr marL="0" lvl="0" indent="0" eaLnBrk="1" hangingPunct="1">
              <a:spcBef>
                <a:spcPct val="0"/>
              </a:spcBef>
              <a:spcAft>
                <a:spcPts val="1800"/>
              </a:spcAft>
              <a:buClrTx/>
              <a:buSzTx/>
              <a:buNone/>
            </a:pPr>
            <a:r>
              <a:rPr lang="en-US" sz="2400" b="1" dirty="0">
                <a:solidFill>
                  <a:srgbClr val="073779"/>
                </a:solidFill>
                <a:latin typeface="Arial" pitchFamily="34" charset="0"/>
                <a:ea typeface="ＭＳ Ｐゴシック" pitchFamily="34" charset="-128"/>
                <a:cs typeface="+mn-cs"/>
              </a:rPr>
              <a:t>2.2 Scatterplots</a:t>
            </a:r>
          </a:p>
          <a:p>
            <a:pPr marL="0" lvl="0" indent="0" eaLnBrk="1" hangingPunct="1">
              <a:spcBef>
                <a:spcPct val="0"/>
              </a:spcBef>
              <a:spcAft>
                <a:spcPts val="1800"/>
              </a:spcAft>
              <a:buClrTx/>
              <a:buSzTx/>
              <a:buNone/>
            </a:pPr>
            <a:r>
              <a:rPr lang="en-US" sz="2400" b="1" dirty="0">
                <a:solidFill>
                  <a:srgbClr val="073779"/>
                </a:solidFill>
                <a:latin typeface="Arial" pitchFamily="34" charset="0"/>
                <a:ea typeface="ＭＳ Ｐゴシック" pitchFamily="34" charset="-128"/>
                <a:cs typeface="+mn-cs"/>
              </a:rPr>
              <a:t>2.3 Correlation</a:t>
            </a:r>
          </a:p>
          <a:p>
            <a:pPr marL="0" lvl="0" indent="0" eaLnBrk="1" hangingPunct="1">
              <a:spcBef>
                <a:spcPct val="0"/>
              </a:spcBef>
              <a:spcAft>
                <a:spcPts val="1800"/>
              </a:spcAft>
              <a:buClrTx/>
              <a:buSzTx/>
              <a:buNone/>
            </a:pPr>
            <a:r>
              <a:rPr lang="en-US" sz="2400" b="1" dirty="0">
                <a:solidFill>
                  <a:srgbClr val="073779"/>
                </a:solidFill>
                <a:latin typeface="Arial" pitchFamily="34" charset="0"/>
                <a:ea typeface="ＭＳ Ｐゴシック" pitchFamily="34" charset="-128"/>
                <a:cs typeface="+mn-cs"/>
              </a:rPr>
              <a:t>2.6 Data Analysis for Two-Way Tables</a:t>
            </a:r>
          </a:p>
        </p:txBody>
      </p:sp>
      <p:sp>
        <p:nvSpPr>
          <p:cNvPr id="24578" name="Slide Number Placeholder 1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A52F3968-EBD2-455E-97CC-CCF262D69178}" type="slidenum">
              <a:rPr lang="en-US">
                <a:solidFill>
                  <a:schemeClr val="accent1"/>
                </a:solidFill>
              </a:rPr>
              <a:pPr/>
              <a:t>1</a:t>
            </a:fld>
            <a:endParaRPr lang="en-US" dirty="0">
              <a:solidFill>
                <a:schemeClr val="accen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accent1"/>
                </a:solidFill>
              </a:rPr>
              <a:t>Associations Between Variables</a:t>
            </a:r>
            <a:endParaRPr lang="en-US" dirty="0"/>
          </a:p>
        </p:txBody>
      </p:sp>
      <p:sp>
        <p:nvSpPr>
          <p:cNvPr id="26626" name="Slide Number Placeholder 7"/>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A3B916BB-5777-4B27-9001-FF4C5159023A}" type="slidenum">
              <a:rPr lang="en-US">
                <a:solidFill>
                  <a:schemeClr val="accent1"/>
                </a:solidFill>
              </a:rPr>
              <a:pPr/>
              <a:t>2</a:t>
            </a:fld>
            <a:endParaRPr lang="en-US">
              <a:solidFill>
                <a:schemeClr val="accent1"/>
              </a:solidFill>
            </a:endParaRPr>
          </a:p>
        </p:txBody>
      </p:sp>
      <p:sp>
        <p:nvSpPr>
          <p:cNvPr id="13" name="TextBox 12"/>
          <p:cNvSpPr txBox="1">
            <a:spLocks noChangeArrowheads="1"/>
          </p:cNvSpPr>
          <p:nvPr/>
        </p:nvSpPr>
        <p:spPr bwMode="auto">
          <a:xfrm>
            <a:off x="673325" y="1447007"/>
            <a:ext cx="7097713" cy="1570038"/>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itchFamily="18" charset="2"/>
              <a:buChar char="¡"/>
              <a:defRPr sz="2000">
                <a:solidFill>
                  <a:schemeClr val="tx2"/>
                </a:solidFill>
                <a:latin typeface="Arial" pitchFamily="34" charset="0"/>
                <a:ea typeface="ＭＳ Ｐゴシック" pitchFamily="34" charset="-128"/>
              </a:defRPr>
            </a:lvl1pPr>
            <a:lvl2pPr marL="742950" indent="-28575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2pPr>
            <a:lvl3pPr marL="11430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3pPr>
            <a:lvl4pPr marL="1600200" indent="-22860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4pPr>
            <a:lvl5pPr marL="20574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5pPr>
            <a:lvl6pPr marL="25146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6pPr>
            <a:lvl7pPr marL="29718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7pPr>
            <a:lvl8pPr marL="34290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8pPr>
            <a:lvl9pPr marL="38862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9pPr>
          </a:lstStyle>
          <a:p>
            <a:pPr eaLnBrk="1" hangingPunct="1">
              <a:spcBef>
                <a:spcPct val="0"/>
              </a:spcBef>
              <a:buClrTx/>
              <a:buSzTx/>
              <a:buFontTx/>
              <a:buNone/>
              <a:defRPr/>
            </a:pPr>
            <a:endParaRPr lang="en-US" altLang="en-US" sz="600" b="1" u="sng" dirty="0">
              <a:solidFill>
                <a:srgbClr val="E81F30"/>
              </a:solidFill>
            </a:endParaRPr>
          </a:p>
          <a:p>
            <a:pPr eaLnBrk="1" hangingPunct="1">
              <a:spcBef>
                <a:spcPct val="0"/>
              </a:spcBef>
              <a:buClrTx/>
              <a:buSzTx/>
              <a:buFontTx/>
              <a:buNone/>
              <a:defRPr/>
            </a:pPr>
            <a:r>
              <a:rPr lang="en-US" altLang="en-US" dirty="0">
                <a:solidFill>
                  <a:schemeClr val="tx1"/>
                </a:solidFill>
              </a:rPr>
              <a:t>Two variables measured on the same cases are </a:t>
            </a:r>
            <a:r>
              <a:rPr lang="en-US" altLang="en-US" b="1" dirty="0">
                <a:solidFill>
                  <a:srgbClr val="800000"/>
                </a:solidFill>
              </a:rPr>
              <a:t>associated</a:t>
            </a:r>
            <a:r>
              <a:rPr lang="en-US" altLang="en-US" dirty="0">
                <a:solidFill>
                  <a:srgbClr val="800000"/>
                </a:solidFill>
              </a:rPr>
              <a:t> </a:t>
            </a:r>
            <a:r>
              <a:rPr lang="en-US" altLang="en-US" dirty="0">
                <a:solidFill>
                  <a:schemeClr val="tx1"/>
                </a:solidFill>
              </a:rPr>
              <a:t>if knowing the value of one of the variables tells you something that you would not otherwise know about the value of the other variable.</a:t>
            </a:r>
          </a:p>
          <a:p>
            <a:pPr eaLnBrk="1" hangingPunct="1">
              <a:spcBef>
                <a:spcPct val="0"/>
              </a:spcBef>
              <a:buClrTx/>
              <a:buSzTx/>
              <a:buFontTx/>
              <a:buNone/>
              <a:defRPr/>
            </a:pPr>
            <a:endParaRPr lang="en-US" altLang="en-US" sz="1000" b="1" dirty="0">
              <a:solidFill>
                <a:schemeClr val="tx1"/>
              </a:solidFill>
            </a:endParaRPr>
          </a:p>
        </p:txBody>
      </p:sp>
      <p:sp>
        <p:nvSpPr>
          <p:cNvPr id="11" name="Rectangle 3"/>
          <p:cNvSpPr txBox="1">
            <a:spLocks noChangeArrowheads="1"/>
          </p:cNvSpPr>
          <p:nvPr/>
        </p:nvSpPr>
        <p:spPr bwMode="auto">
          <a:xfrm>
            <a:off x="432480" y="3428320"/>
            <a:ext cx="8412163" cy="130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sz="2000" dirty="0"/>
              <a:t>When you examine the relationship between two variables, a new question becomes important: </a:t>
            </a:r>
            <a:r>
              <a:rPr lang="en-US" sz="2000" i="1" dirty="0">
                <a:solidFill>
                  <a:srgbClr val="00B0F0"/>
                </a:solidFill>
              </a:rPr>
              <a:t>Is your purpose simply to explore the nature of the relationship, or do you wish to show that one of the variables can explain variation in the other</a:t>
            </a:r>
            <a:r>
              <a:rPr lang="en-US" sz="2000" i="1" dirty="0"/>
              <a:t>? </a:t>
            </a:r>
            <a:r>
              <a:rPr lang="en-US" sz="2000" dirty="0"/>
              <a:t>E.g. p</a:t>
            </a:r>
            <a:r>
              <a:rPr lang="en-US" dirty="0"/>
              <a:t>hysical activity level and weight. </a:t>
            </a:r>
          </a:p>
          <a:p>
            <a:pPr defTabSz="914400" eaLnBrk="1" hangingPunct="1">
              <a:spcBef>
                <a:spcPts val="700"/>
              </a:spcBef>
              <a:buClr>
                <a:schemeClr val="accent2"/>
              </a:buClr>
              <a:buSzPct val="60000"/>
              <a:buFont typeface="Monotype Sorts" charset="2"/>
              <a:buNone/>
            </a:pPr>
            <a:endParaRPr lang="en-US" sz="2000" i="1" dirty="0"/>
          </a:p>
        </p:txBody>
      </p:sp>
      <p:sp>
        <p:nvSpPr>
          <p:cNvPr id="10" name="TextBox 9"/>
          <p:cNvSpPr txBox="1">
            <a:spLocks noChangeArrowheads="1"/>
          </p:cNvSpPr>
          <p:nvPr/>
        </p:nvSpPr>
        <p:spPr bwMode="auto">
          <a:xfrm>
            <a:off x="673325" y="5088846"/>
            <a:ext cx="7097713" cy="1262062"/>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itchFamily="18" charset="2"/>
              <a:buChar char="¡"/>
              <a:defRPr sz="2000">
                <a:solidFill>
                  <a:schemeClr val="tx2"/>
                </a:solidFill>
                <a:latin typeface="Arial" pitchFamily="34" charset="0"/>
                <a:ea typeface="ＭＳ Ｐゴシック" pitchFamily="34" charset="-128"/>
              </a:defRPr>
            </a:lvl1pPr>
            <a:lvl2pPr marL="742950" indent="-28575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2pPr>
            <a:lvl3pPr marL="11430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3pPr>
            <a:lvl4pPr marL="1600200" indent="-22860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4pPr>
            <a:lvl5pPr marL="20574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5pPr>
            <a:lvl6pPr marL="25146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6pPr>
            <a:lvl7pPr marL="29718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7pPr>
            <a:lvl8pPr marL="34290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8pPr>
            <a:lvl9pPr marL="38862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9pPr>
          </a:lstStyle>
          <a:p>
            <a:pPr eaLnBrk="1" hangingPunct="1">
              <a:spcBef>
                <a:spcPct val="0"/>
              </a:spcBef>
              <a:buClrTx/>
              <a:buSzTx/>
              <a:buFontTx/>
              <a:buNone/>
              <a:defRPr/>
            </a:pPr>
            <a:endParaRPr lang="en-US" altLang="en-US" sz="600" b="1" u="sng" dirty="0">
              <a:solidFill>
                <a:srgbClr val="E81F30"/>
              </a:solidFill>
            </a:endParaRPr>
          </a:p>
          <a:p>
            <a:pPr eaLnBrk="1" hangingPunct="1">
              <a:spcBef>
                <a:spcPct val="0"/>
              </a:spcBef>
              <a:buClrTx/>
              <a:buSzTx/>
              <a:buFontTx/>
              <a:buNone/>
              <a:defRPr/>
            </a:pPr>
            <a:r>
              <a:rPr lang="en-US" altLang="en-US" dirty="0">
                <a:solidFill>
                  <a:schemeClr val="tx1"/>
                </a:solidFill>
              </a:rPr>
              <a:t>A </a:t>
            </a:r>
            <a:r>
              <a:rPr lang="en-US" altLang="en-US" b="1" dirty="0">
                <a:solidFill>
                  <a:srgbClr val="800000"/>
                </a:solidFill>
              </a:rPr>
              <a:t>response variable</a:t>
            </a:r>
            <a:r>
              <a:rPr lang="en-US" altLang="en-US" dirty="0">
                <a:solidFill>
                  <a:srgbClr val="800000"/>
                </a:solidFill>
              </a:rPr>
              <a:t> </a:t>
            </a:r>
            <a:r>
              <a:rPr lang="en-US" altLang="en-US" dirty="0">
                <a:solidFill>
                  <a:schemeClr val="tx1"/>
                </a:solidFill>
              </a:rPr>
              <a:t>measures an outcome of a study. An </a:t>
            </a:r>
            <a:r>
              <a:rPr lang="en-US" altLang="en-US" b="1" dirty="0">
                <a:solidFill>
                  <a:srgbClr val="800000"/>
                </a:solidFill>
              </a:rPr>
              <a:t>explanatory variable</a:t>
            </a:r>
            <a:r>
              <a:rPr lang="en-US" altLang="en-US" dirty="0">
                <a:solidFill>
                  <a:srgbClr val="800000"/>
                </a:solidFill>
              </a:rPr>
              <a:t> </a:t>
            </a:r>
            <a:r>
              <a:rPr lang="en-US" altLang="en-US" dirty="0">
                <a:solidFill>
                  <a:schemeClr val="tx1"/>
                </a:solidFill>
              </a:rPr>
              <a:t>may help explain or predict variation in the response variable.</a:t>
            </a:r>
          </a:p>
          <a:p>
            <a:pPr eaLnBrk="1" hangingPunct="1">
              <a:spcBef>
                <a:spcPct val="0"/>
              </a:spcBef>
              <a:buClrTx/>
              <a:buSzTx/>
              <a:buFontTx/>
              <a:buNone/>
              <a:defRPr/>
            </a:pPr>
            <a:endParaRPr lang="en-US" altLang="en-US" sz="1000" b="1" dirty="0">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accel="50000" decel="5000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1" grpId="0"/>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Scatterplot 1</a:t>
            </a:r>
            <a:endParaRPr lang="en-US" dirty="0"/>
          </a:p>
        </p:txBody>
      </p:sp>
      <p:sp>
        <p:nvSpPr>
          <p:cNvPr id="29698" name="Slide Number Placeholder 7"/>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262E0A95-7E27-4C31-95C5-AC382ECB7574}" type="slidenum">
              <a:rPr lang="en-US">
                <a:solidFill>
                  <a:schemeClr val="accent1"/>
                </a:solidFill>
              </a:rPr>
              <a:pPr/>
              <a:t>3</a:t>
            </a:fld>
            <a:endParaRPr lang="en-US">
              <a:solidFill>
                <a:schemeClr val="accent1"/>
              </a:solidFill>
            </a:endParaRPr>
          </a:p>
        </p:txBody>
      </p:sp>
      <p:sp>
        <p:nvSpPr>
          <p:cNvPr id="29699" name="Rectangle 3"/>
          <p:cNvSpPr txBox="1">
            <a:spLocks noChangeArrowheads="1"/>
          </p:cNvSpPr>
          <p:nvPr/>
        </p:nvSpPr>
        <p:spPr bwMode="auto">
          <a:xfrm>
            <a:off x="365918" y="1050926"/>
            <a:ext cx="8412163" cy="724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hangingPunct="1">
              <a:spcBef>
                <a:spcPts val="700"/>
              </a:spcBef>
              <a:buClr>
                <a:schemeClr val="accent2"/>
              </a:buClr>
              <a:buSzPct val="60000"/>
              <a:buFont typeface="Monotype Sorts" charset="2"/>
              <a:buNone/>
            </a:pPr>
            <a:r>
              <a:rPr lang="en-US" sz="2000" dirty="0"/>
              <a:t>The most useful graph for displaying the relationship between two quantitative variables is a </a:t>
            </a:r>
            <a:r>
              <a:rPr lang="en-US" sz="2000" b="1" dirty="0">
                <a:solidFill>
                  <a:srgbClr val="800000"/>
                </a:solidFill>
              </a:rPr>
              <a:t>scatterplot</a:t>
            </a:r>
            <a:r>
              <a:rPr lang="en-US" sz="2000" b="1" dirty="0">
                <a:solidFill>
                  <a:srgbClr val="990000"/>
                </a:solidFill>
              </a:rPr>
              <a:t>.</a:t>
            </a:r>
            <a:r>
              <a:rPr lang="en-US" sz="2000" dirty="0"/>
              <a:t> </a:t>
            </a:r>
          </a:p>
        </p:txBody>
      </p:sp>
      <p:sp>
        <p:nvSpPr>
          <p:cNvPr id="13" name="TextBox 12"/>
          <p:cNvSpPr txBox="1">
            <a:spLocks noChangeArrowheads="1"/>
          </p:cNvSpPr>
          <p:nvPr/>
        </p:nvSpPr>
        <p:spPr bwMode="auto">
          <a:xfrm>
            <a:off x="1023142" y="1981200"/>
            <a:ext cx="7097713" cy="1878013"/>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en-US" sz="600" b="1" u="sng" dirty="0">
              <a:solidFill>
                <a:srgbClr val="E81F30"/>
              </a:solidFill>
            </a:endParaRPr>
          </a:p>
          <a:p>
            <a:pPr eaLnBrk="1" hangingPunct="1">
              <a:defRPr/>
            </a:pPr>
            <a:r>
              <a:rPr lang="en-US" sz="2000" dirty="0"/>
              <a:t>A </a:t>
            </a:r>
            <a:r>
              <a:rPr lang="en-US" sz="2000" b="1" dirty="0">
                <a:solidFill>
                  <a:srgbClr val="800000"/>
                </a:solidFill>
              </a:rPr>
              <a:t>scatterplot</a:t>
            </a:r>
            <a:r>
              <a:rPr lang="en-US" sz="2000" dirty="0">
                <a:solidFill>
                  <a:srgbClr val="800000"/>
                </a:solidFill>
              </a:rPr>
              <a:t> </a:t>
            </a:r>
            <a:r>
              <a:rPr lang="en-US" sz="2000" dirty="0"/>
              <a:t>shows the relationship between two quantitative variables measured on the same cases. The values of one variable appear on the horizontal axis, and the values of the other variable appear on the vertical axis. </a:t>
            </a:r>
            <a:r>
              <a:rPr lang="en-US" sz="2000" i="1" dirty="0">
                <a:solidFill>
                  <a:srgbClr val="FF0000"/>
                </a:solidFill>
              </a:rPr>
              <a:t>Each case corresponds to one point on the graph.</a:t>
            </a:r>
          </a:p>
          <a:p>
            <a:pPr eaLnBrk="1" hangingPunct="1">
              <a:defRPr/>
            </a:pPr>
            <a:endParaRPr lang="en-US" sz="1000" b="1" dirty="0"/>
          </a:p>
        </p:txBody>
      </p:sp>
      <p:sp>
        <p:nvSpPr>
          <p:cNvPr id="15" name="TextBox 14"/>
          <p:cNvSpPr txBox="1">
            <a:spLocks noChangeArrowheads="1"/>
          </p:cNvSpPr>
          <p:nvPr/>
        </p:nvSpPr>
        <p:spPr bwMode="auto">
          <a:xfrm>
            <a:off x="1860550" y="4065269"/>
            <a:ext cx="5422900" cy="369888"/>
          </a:xfrm>
          <a:prstGeom prst="rect">
            <a:avLst/>
          </a:prstGeom>
          <a:solidFill>
            <a:srgbClr val="D6DFE8"/>
          </a:solidFill>
          <a:ln w="10000">
            <a:solidFill>
              <a:schemeClr val="accent2"/>
            </a:solidFill>
            <a:miter lim="800000"/>
            <a:headEnd/>
            <a:tailEnd/>
          </a:ln>
          <a:effectLst>
            <a:outerShdw blurRad="38100" dist="30000" dir="5400000" rotWithShape="0">
              <a:srgbClr val="808080">
                <a:alpha val="45000"/>
              </a:srgbClr>
            </a:outerShdw>
          </a:effectLst>
        </p:spPr>
        <p:txBody>
          <a:bodyPr>
            <a:spAutoFit/>
          </a:bodyPr>
          <a:lstStyle/>
          <a:p>
            <a:pPr algn="ctr" eaLnBrk="1" hangingPunct="1">
              <a:defRPr/>
            </a:pPr>
            <a:r>
              <a:rPr lang="en-US" b="1" dirty="0">
                <a:latin typeface="+mn-lt"/>
                <a:ea typeface="ＭＳ Ｐゴシック" charset="-128"/>
                <a:cs typeface="ＭＳ Ｐゴシック" charset="-128"/>
              </a:rPr>
              <a:t>How to Make a Scatterplot</a:t>
            </a:r>
          </a:p>
        </p:txBody>
      </p:sp>
      <p:sp>
        <p:nvSpPr>
          <p:cNvPr id="14" name="TextBox 13"/>
          <p:cNvSpPr txBox="1">
            <a:spLocks noChangeArrowheads="1"/>
          </p:cNvSpPr>
          <p:nvPr/>
        </p:nvSpPr>
        <p:spPr bwMode="auto">
          <a:xfrm>
            <a:off x="1023144" y="4435157"/>
            <a:ext cx="7097713" cy="1795462"/>
          </a:xfrm>
          <a:prstGeom prst="rect">
            <a:avLst/>
          </a:prstGeom>
          <a:solidFill>
            <a:srgbClr val="FBE0D0"/>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marL="342900" indent="-342900"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lnSpc>
                <a:spcPct val="80000"/>
              </a:lnSpc>
              <a:spcAft>
                <a:spcPts val="1800"/>
              </a:spcAft>
              <a:buFontTx/>
              <a:buAutoNum type="arabicPeriod"/>
              <a:defRPr/>
            </a:pPr>
            <a:r>
              <a:rPr lang="en-US" altLang="en-US" sz="2000" dirty="0">
                <a:solidFill>
                  <a:srgbClr val="000000"/>
                </a:solidFill>
              </a:rPr>
              <a:t>Decide which variable should go on each axis. If a distinction exists, </a:t>
            </a:r>
            <a:r>
              <a:rPr lang="en-US" altLang="en-US" sz="2000" i="1" dirty="0">
                <a:solidFill>
                  <a:srgbClr val="FF0000"/>
                </a:solidFill>
              </a:rPr>
              <a:t>plot the explanatory variable on the x axis and the response variable on the y axis</a:t>
            </a:r>
            <a:r>
              <a:rPr lang="en-US" altLang="en-US" sz="2000" dirty="0">
                <a:solidFill>
                  <a:srgbClr val="000000"/>
                </a:solidFill>
              </a:rPr>
              <a:t>.</a:t>
            </a:r>
          </a:p>
          <a:p>
            <a:pPr eaLnBrk="1" hangingPunct="1">
              <a:lnSpc>
                <a:spcPct val="80000"/>
              </a:lnSpc>
              <a:spcAft>
                <a:spcPts val="1800"/>
              </a:spcAft>
              <a:buFontTx/>
              <a:buAutoNum type="arabicPeriod"/>
              <a:defRPr/>
            </a:pPr>
            <a:r>
              <a:rPr lang="en-US" altLang="en-US" sz="2000" dirty="0">
                <a:solidFill>
                  <a:srgbClr val="000000"/>
                </a:solidFill>
              </a:rPr>
              <a:t>Label and scale your axes.</a:t>
            </a:r>
          </a:p>
          <a:p>
            <a:pPr eaLnBrk="1" hangingPunct="1">
              <a:lnSpc>
                <a:spcPct val="80000"/>
              </a:lnSpc>
              <a:spcAft>
                <a:spcPts val="1800"/>
              </a:spcAft>
              <a:buFontTx/>
              <a:buAutoNum type="arabicPeriod"/>
              <a:defRPr/>
            </a:pPr>
            <a:r>
              <a:rPr lang="en-US" altLang="en-US" sz="2000" dirty="0">
                <a:solidFill>
                  <a:srgbClr val="000000"/>
                </a:solidFill>
              </a:rPr>
              <a:t>Plot individual data values.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bg/>
                                          </p:spTgt>
                                        </p:tgtEl>
                                        <p:attrNameLst>
                                          <p:attrName>style.visibility</p:attrName>
                                        </p:attrNameLst>
                                      </p:cBhvr>
                                      <p:to>
                                        <p:strVal val="visible"/>
                                      </p:to>
                                    </p:set>
                                    <p:animEffect transition="in" filter="fade">
                                      <p:cBhvr>
                                        <p:cTn id="15" dur="1000"/>
                                        <p:tgtEl>
                                          <p:spTgt spid="14">
                                            <p:bg/>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xEl>
                                              <p:pRg st="0" end="0"/>
                                            </p:txEl>
                                          </p:spTgt>
                                        </p:tgtEl>
                                        <p:attrNameLst>
                                          <p:attrName>style.visibility</p:attrName>
                                        </p:attrNameLst>
                                      </p:cBhvr>
                                      <p:to>
                                        <p:strVal val="visible"/>
                                      </p:to>
                                    </p:set>
                                    <p:animEffect transition="in" filter="fade">
                                      <p:cBhvr>
                                        <p:cTn id="20" dur="1000"/>
                                        <p:tgtEl>
                                          <p:spTgt spid="14">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
                                            <p:txEl>
                                              <p:pRg st="1" end="1"/>
                                            </p:txEl>
                                          </p:spTgt>
                                        </p:tgtEl>
                                        <p:attrNameLst>
                                          <p:attrName>style.visibility</p:attrName>
                                        </p:attrNameLst>
                                      </p:cBhvr>
                                      <p:to>
                                        <p:strVal val="visible"/>
                                      </p:to>
                                    </p:set>
                                    <p:animEffect transition="in" filter="fade">
                                      <p:cBhvr>
                                        <p:cTn id="25" dur="1000"/>
                                        <p:tgtEl>
                                          <p:spTgt spid="14">
                                            <p:txEl>
                                              <p:pRg st="1" end="1"/>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4">
                                            <p:txEl>
                                              <p:pRg st="2" end="2"/>
                                            </p:txEl>
                                          </p:spTgt>
                                        </p:tgtEl>
                                        <p:attrNameLst>
                                          <p:attrName>style.visibility</p:attrName>
                                        </p:attrNameLst>
                                      </p:cBhvr>
                                      <p:to>
                                        <p:strVal val="visible"/>
                                      </p:to>
                                    </p:set>
                                    <p:animEffect transition="in" filter="fade">
                                      <p:cBhvr>
                                        <p:cTn id="30" dur="10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build="p" bldLvl="5"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accent1"/>
                </a:solidFill>
              </a:rPr>
              <a:t>Scatterplot 2</a:t>
            </a:r>
            <a:endParaRPr lang="en-US" dirty="0"/>
          </a:p>
        </p:txBody>
      </p:sp>
      <p:sp>
        <p:nvSpPr>
          <p:cNvPr id="30723"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025447DF-8259-4C86-BB74-84373ADD3EFE}" type="slidenum">
              <a:rPr lang="en-US" sz="1200">
                <a:solidFill>
                  <a:schemeClr val="accent1"/>
                </a:solidFill>
              </a:rPr>
              <a:pPr>
                <a:lnSpc>
                  <a:spcPct val="80000"/>
                </a:lnSpc>
              </a:pPr>
              <a:t>4</a:t>
            </a:fld>
            <a:endParaRPr lang="en-US" sz="1200">
              <a:solidFill>
                <a:schemeClr val="accent1"/>
              </a:solidFill>
            </a:endParaRPr>
          </a:p>
        </p:txBody>
      </p:sp>
      <p:pic>
        <p:nvPicPr>
          <p:cNvPr id="4" name="Picture 3" descr="The animations illustrate how to make a scatterplot of the relationship between price and rating for laundry detergents. The data of price per load and rating is given in the table. The horizontal axis of the plot is labeled &quot;Price per load in cents,&quot; and shows the values from 0 to 35 in increments of 5. The vertical axis is labeled &quot;Rating,&quot; and it ranges from 20 to 90 in increments of 10. The scatter plot shows a regression line, which represents a positive association between the variables. The animation shows two highlighted circles, which represent the value 14 cents as ‘Price per load’ for both circles, and the value 58 and 60 as ‘Rating’ for first and second circle, respectively. Each table data value for price per load and rating is plotted."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4562" y="400594"/>
            <a:ext cx="638175" cy="276225"/>
          </a:xfrm>
          <a:prstGeom prst="rect">
            <a:avLst/>
          </a:prstGeom>
        </p:spPr>
      </p:pic>
      <p:pic>
        <p:nvPicPr>
          <p:cNvPr id="5" name="Picture 4" descr="To skip animation steps, move to the next slide."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4679" y="521157"/>
            <a:ext cx="638175" cy="276225"/>
          </a:xfrm>
          <a:prstGeom prst="rect">
            <a:avLst/>
          </a:prstGeom>
        </p:spPr>
      </p:pic>
      <p:sp>
        <p:nvSpPr>
          <p:cNvPr id="2" name="Rectangle 3"/>
          <p:cNvSpPr txBox="1">
            <a:spLocks noChangeArrowheads="1"/>
          </p:cNvSpPr>
          <p:nvPr/>
        </p:nvSpPr>
        <p:spPr bwMode="auto">
          <a:xfrm>
            <a:off x="404813" y="1044575"/>
            <a:ext cx="8255000" cy="941388"/>
          </a:xfrm>
          <a:prstGeom prst="rect">
            <a:avLst/>
          </a:prstGeom>
          <a:noFill/>
          <a:ln>
            <a:noFill/>
          </a:ln>
        </p:spPr>
        <p:txBody>
          <a:bodyPr/>
          <a:lstStyle>
            <a:lvl1pPr marL="24161750" indent="-24161750" eaLnBrk="0" hangingPunct="0">
              <a:defRPr sz="2400">
                <a:solidFill>
                  <a:schemeClr val="tx1"/>
                </a:solidFill>
                <a:latin typeface="Arial" charset="0"/>
                <a:ea typeface="ＭＳ Ｐゴシック" pitchFamily="-84" charset="-128"/>
              </a:defRPr>
            </a:lvl1pPr>
            <a:lvl2pPr marL="461963" indent="-4763" eaLnBrk="0" hangingPunct="0">
              <a:defRPr sz="2400">
                <a:solidFill>
                  <a:schemeClr val="tx1"/>
                </a:solidFill>
                <a:latin typeface="Arial" charset="0"/>
                <a:ea typeface="ＭＳ Ｐゴシック" pitchFamily="-84" charset="-128"/>
              </a:defRPr>
            </a:lvl2pPr>
            <a:lvl3pPr eaLnBrk="0" hangingPunct="0">
              <a:defRPr sz="2400">
                <a:solidFill>
                  <a:schemeClr val="tx1"/>
                </a:solidFill>
                <a:latin typeface="Arial" charset="0"/>
                <a:ea typeface="ＭＳ Ｐゴシック" pitchFamily="-84" charset="-128"/>
              </a:defRPr>
            </a:lvl3pPr>
            <a:lvl4pPr eaLnBrk="0" hangingPunct="0">
              <a:defRPr sz="2400">
                <a:solidFill>
                  <a:schemeClr val="tx1"/>
                </a:solidFill>
                <a:latin typeface="Arial" charset="0"/>
                <a:ea typeface="ＭＳ Ｐゴシック" pitchFamily="-84" charset="-128"/>
              </a:defRPr>
            </a:lvl4pPr>
            <a:lvl5pPr eaLnBrk="0" hangingPunct="0">
              <a:defRPr sz="2400">
                <a:solidFill>
                  <a:schemeClr val="tx1"/>
                </a:solidFill>
                <a:latin typeface="Arial" charset="0"/>
                <a:ea typeface="ＭＳ Ｐゴシック" pitchFamily="-84" charset="-128"/>
              </a:defRPr>
            </a:lvl5pPr>
            <a:lvl6pPr marL="457200" eaLnBrk="0" fontAlgn="base" hangingPunct="0">
              <a:spcBef>
                <a:spcPct val="0"/>
              </a:spcBef>
              <a:spcAft>
                <a:spcPct val="0"/>
              </a:spcAft>
              <a:defRPr sz="2400">
                <a:solidFill>
                  <a:schemeClr val="tx1"/>
                </a:solidFill>
                <a:latin typeface="Arial" charset="0"/>
                <a:ea typeface="ＭＳ Ｐゴシック" pitchFamily="-84" charset="-128"/>
              </a:defRPr>
            </a:lvl6pPr>
            <a:lvl7pPr marL="914400" eaLnBrk="0" fontAlgn="base" hangingPunct="0">
              <a:spcBef>
                <a:spcPct val="0"/>
              </a:spcBef>
              <a:spcAft>
                <a:spcPct val="0"/>
              </a:spcAft>
              <a:defRPr sz="2400">
                <a:solidFill>
                  <a:schemeClr val="tx1"/>
                </a:solidFill>
                <a:latin typeface="Arial" charset="0"/>
                <a:ea typeface="ＭＳ Ｐゴシック" pitchFamily="-84" charset="-128"/>
              </a:defRPr>
            </a:lvl7pPr>
            <a:lvl8pPr marL="1371600" eaLnBrk="0" fontAlgn="base" hangingPunct="0">
              <a:spcBef>
                <a:spcPct val="0"/>
              </a:spcBef>
              <a:spcAft>
                <a:spcPct val="0"/>
              </a:spcAft>
              <a:defRPr sz="2400">
                <a:solidFill>
                  <a:schemeClr val="tx1"/>
                </a:solidFill>
                <a:latin typeface="Arial" charset="0"/>
                <a:ea typeface="ＭＳ Ｐゴシック" pitchFamily="-84" charset="-128"/>
              </a:defRPr>
            </a:lvl8pPr>
            <a:lvl9pPr marL="1828800" eaLnBrk="0" fontAlgn="base" hangingPunct="0">
              <a:spcBef>
                <a:spcPct val="0"/>
              </a:spcBef>
              <a:spcAft>
                <a:spcPct val="0"/>
              </a:spcAft>
              <a:defRPr sz="2400">
                <a:solidFill>
                  <a:schemeClr val="tx1"/>
                </a:solidFill>
                <a:latin typeface="Arial" charset="0"/>
                <a:ea typeface="ＭＳ Ｐゴシック" pitchFamily="-84" charset="-128"/>
              </a:defRPr>
            </a:lvl9pPr>
          </a:lstStyle>
          <a:p>
            <a:pPr lvl="1" eaLnBrk="1" hangingPunct="1">
              <a:buFont typeface="Wingdings" pitchFamily="-84" charset="2"/>
              <a:buNone/>
              <a:defRPr/>
            </a:pPr>
            <a:r>
              <a:rPr lang="en-US" sz="2000" b="1" u="sng" dirty="0">
                <a:solidFill>
                  <a:schemeClr val="accent1"/>
                </a:solidFill>
                <a:cs typeface="Arial" charset="0"/>
              </a:rPr>
              <a:t>Example</a:t>
            </a:r>
            <a:r>
              <a:rPr lang="en-US" sz="2000" b="1" dirty="0">
                <a:solidFill>
                  <a:schemeClr val="tx2">
                    <a:lumMod val="50000"/>
                  </a:schemeClr>
                </a:solidFill>
                <a:cs typeface="Arial" charset="0"/>
              </a:rPr>
              <a:t>:</a:t>
            </a:r>
            <a:r>
              <a:rPr lang="en-US" sz="2000" dirty="0">
                <a:cs typeface="Arial" charset="0"/>
              </a:rPr>
              <a:t> </a:t>
            </a:r>
            <a:r>
              <a:rPr lang="en-US" sz="2000" dirty="0">
                <a:solidFill>
                  <a:srgbClr val="000000"/>
                </a:solidFill>
              </a:rPr>
              <a:t>Make a scatterplot of the relationship between price and rating for laundry detergents.</a:t>
            </a:r>
          </a:p>
        </p:txBody>
      </p:sp>
      <p:graphicFrame>
        <p:nvGraphicFramePr>
          <p:cNvPr id="11" name="Table 10" descr="Price per load (cents), Rating"/>
          <p:cNvGraphicFramePr>
            <a:graphicFrameLocks noGrp="1"/>
          </p:cNvGraphicFramePr>
          <p:nvPr>
            <p:extLst>
              <p:ext uri="{D42A27DB-BD31-4B8C-83A1-F6EECF244321}">
                <p14:modId xmlns:p14="http://schemas.microsoft.com/office/powerpoint/2010/main" val="233548297"/>
              </p:ext>
            </p:extLst>
          </p:nvPr>
        </p:nvGraphicFramePr>
        <p:xfrm>
          <a:off x="1025525" y="1884363"/>
          <a:ext cx="7694613" cy="635000"/>
        </p:xfrm>
        <a:graphic>
          <a:graphicData uri="http://schemas.openxmlformats.org/drawingml/2006/table">
            <a:tbl>
              <a:tblPr firstRow="1"/>
              <a:tblGrid>
                <a:gridCol w="2068513">
                  <a:extLst>
                    <a:ext uri="{9D8B030D-6E8A-4147-A177-3AD203B41FA5}">
                      <a16:colId xmlns:a16="http://schemas.microsoft.com/office/drawing/2014/main" val="20000"/>
                    </a:ext>
                  </a:extLst>
                </a:gridCol>
                <a:gridCol w="703262">
                  <a:extLst>
                    <a:ext uri="{9D8B030D-6E8A-4147-A177-3AD203B41FA5}">
                      <a16:colId xmlns:a16="http://schemas.microsoft.com/office/drawing/2014/main" val="20001"/>
                    </a:ext>
                  </a:extLst>
                </a:gridCol>
                <a:gridCol w="703263">
                  <a:extLst>
                    <a:ext uri="{9D8B030D-6E8A-4147-A177-3AD203B41FA5}">
                      <a16:colId xmlns:a16="http://schemas.microsoft.com/office/drawing/2014/main" val="20002"/>
                    </a:ext>
                  </a:extLst>
                </a:gridCol>
                <a:gridCol w="703262">
                  <a:extLst>
                    <a:ext uri="{9D8B030D-6E8A-4147-A177-3AD203B41FA5}">
                      <a16:colId xmlns:a16="http://schemas.microsoft.com/office/drawing/2014/main" val="20003"/>
                    </a:ext>
                  </a:extLst>
                </a:gridCol>
                <a:gridCol w="703263">
                  <a:extLst>
                    <a:ext uri="{9D8B030D-6E8A-4147-A177-3AD203B41FA5}">
                      <a16:colId xmlns:a16="http://schemas.microsoft.com/office/drawing/2014/main" val="20004"/>
                    </a:ext>
                  </a:extLst>
                </a:gridCol>
                <a:gridCol w="703262">
                  <a:extLst>
                    <a:ext uri="{9D8B030D-6E8A-4147-A177-3AD203B41FA5}">
                      <a16:colId xmlns:a16="http://schemas.microsoft.com/office/drawing/2014/main" val="20005"/>
                    </a:ext>
                  </a:extLst>
                </a:gridCol>
                <a:gridCol w="703263">
                  <a:extLst>
                    <a:ext uri="{9D8B030D-6E8A-4147-A177-3AD203B41FA5}">
                      <a16:colId xmlns:a16="http://schemas.microsoft.com/office/drawing/2014/main" val="20006"/>
                    </a:ext>
                  </a:extLst>
                </a:gridCol>
                <a:gridCol w="703262">
                  <a:extLst>
                    <a:ext uri="{9D8B030D-6E8A-4147-A177-3AD203B41FA5}">
                      <a16:colId xmlns:a16="http://schemas.microsoft.com/office/drawing/2014/main" val="20007"/>
                    </a:ext>
                  </a:extLst>
                </a:gridCol>
                <a:gridCol w="703263">
                  <a:extLst>
                    <a:ext uri="{9D8B030D-6E8A-4147-A177-3AD203B41FA5}">
                      <a16:colId xmlns:a16="http://schemas.microsoft.com/office/drawing/2014/main" val="20008"/>
                    </a:ext>
                  </a:extLst>
                </a:gridCol>
              </a:tblGrid>
              <a:tr h="3175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itchFamily="34" charset="0"/>
                          <a:ea typeface="ＭＳ Ｐゴシック" pitchFamily="34" charset="-128"/>
                        </a:rPr>
                        <a:t>Price per load (cents)</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14</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14</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14</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ea typeface="ＭＳ Ｐゴシック" pitchFamily="34" charset="-128"/>
                        </a:rPr>
                        <a:t>12</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10</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8</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ea typeface="ＭＳ Ｐゴシック" pitchFamily="34" charset="-128"/>
                        </a:rPr>
                        <a:t>…</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ea typeface="ＭＳ Ｐゴシック" pitchFamily="34" charset="-128"/>
                        </a:rPr>
                        <a:t>12</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3175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itchFamily="34" charset="0"/>
                          <a:ea typeface="ＭＳ Ｐゴシック" pitchFamily="34" charset="-128"/>
                        </a:rPr>
                        <a:t>Rating</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60</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ea typeface="ＭＳ Ｐゴシック" pitchFamily="34" charset="-128"/>
                        </a:rPr>
                        <a:t>58</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ea typeface="ＭＳ Ｐゴシック" pitchFamily="34" charset="-128"/>
                        </a:rPr>
                        <a:t>60</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53</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ea typeface="ＭＳ Ｐゴシック" pitchFamily="34" charset="-128"/>
                        </a:rPr>
                        <a:t>57</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41</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ea typeface="ＭＳ Ｐゴシック" pitchFamily="34" charset="-128"/>
                        </a:rPr>
                        <a:t>…</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ea typeface="ＭＳ Ｐゴシック" pitchFamily="34" charset="-128"/>
                        </a:rPr>
                        <a:t>32</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bl>
          </a:graphicData>
        </a:graphic>
      </p:graphicFrame>
      <p:sp>
        <p:nvSpPr>
          <p:cNvPr id="25" name="Rectangle 24" descr="already described"/>
          <p:cNvSpPr/>
          <p:nvPr/>
        </p:nvSpPr>
        <p:spPr>
          <a:xfrm>
            <a:off x="2741612" y="5934075"/>
            <a:ext cx="4521337" cy="503238"/>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defRPr/>
            </a:pPr>
            <a:endParaRPr lang="en-US" altLang="en-US">
              <a:solidFill>
                <a:srgbClr val="000000"/>
              </a:solidFill>
            </a:endParaRPr>
          </a:p>
        </p:txBody>
      </p:sp>
      <p:sp>
        <p:nvSpPr>
          <p:cNvPr id="26" name="Rectangle 25" descr="already described"/>
          <p:cNvSpPr/>
          <p:nvPr/>
        </p:nvSpPr>
        <p:spPr>
          <a:xfrm>
            <a:off x="1755775" y="2671763"/>
            <a:ext cx="985838" cy="376555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defRPr/>
            </a:pPr>
            <a:endParaRPr lang="en-US" altLang="en-US">
              <a:solidFill>
                <a:srgbClr val="000000"/>
              </a:solidFill>
            </a:endParaRPr>
          </a:p>
        </p:txBody>
      </p:sp>
      <p:sp>
        <p:nvSpPr>
          <p:cNvPr id="27" name="Curved Right Arrow 26" descr="already described"/>
          <p:cNvSpPr/>
          <p:nvPr/>
        </p:nvSpPr>
        <p:spPr>
          <a:xfrm rot="20227827">
            <a:off x="1349404" y="1929586"/>
            <a:ext cx="699481" cy="5271527"/>
          </a:xfrm>
          <a:prstGeom prst="curvedRightArrow">
            <a:avLst/>
          </a:prstGeom>
        </p:spPr>
        <p:style>
          <a:lnRef idx="0">
            <a:schemeClr val="accent5"/>
          </a:lnRef>
          <a:fillRef idx="3">
            <a:schemeClr val="accent5"/>
          </a:fillRef>
          <a:effectRef idx="3">
            <a:schemeClr val="accent5"/>
          </a:effectRef>
          <a:fontRef idx="minor">
            <a:schemeClr val="lt1"/>
          </a:fontRef>
        </p:style>
        <p:txBody>
          <a:bodyPr anchor="ctr"/>
          <a:lstStyle/>
          <a:p>
            <a:pPr algn="ctr" eaLnBrk="1" hangingPunct="1">
              <a:defRPr/>
            </a:pPr>
            <a:endParaRPr lang="en-US" dirty="0">
              <a:solidFill>
                <a:schemeClr val="tx1"/>
              </a:solidFill>
            </a:endParaRPr>
          </a:p>
        </p:txBody>
      </p:sp>
      <p:sp>
        <p:nvSpPr>
          <p:cNvPr id="28" name="Curved Right Arrow 27" descr="already described"/>
          <p:cNvSpPr/>
          <p:nvPr/>
        </p:nvSpPr>
        <p:spPr>
          <a:xfrm rot="20597505">
            <a:off x="1234646" y="2371170"/>
            <a:ext cx="492129" cy="2971247"/>
          </a:xfrm>
          <a:prstGeom prst="curvedRightArrow">
            <a:avLst/>
          </a:prstGeom>
        </p:spPr>
        <p:style>
          <a:lnRef idx="0">
            <a:schemeClr val="accent6"/>
          </a:lnRef>
          <a:fillRef idx="3">
            <a:schemeClr val="accent6"/>
          </a:fillRef>
          <a:effectRef idx="3">
            <a:schemeClr val="accent6"/>
          </a:effectRef>
          <a:fontRef idx="minor">
            <a:schemeClr val="lt1"/>
          </a:fontRef>
        </p:style>
        <p:txBody>
          <a:bodyPr anchor="ctr"/>
          <a:lstStyle/>
          <a:p>
            <a:pPr algn="ctr" eaLnBrk="1" hangingPunct="1">
              <a:defRPr/>
            </a:pPr>
            <a:endParaRPr lang="en-US" dirty="0">
              <a:solidFill>
                <a:schemeClr val="tx1"/>
              </a:solidFill>
            </a:endParaRPr>
          </a:p>
        </p:txBody>
      </p:sp>
      <p:sp>
        <p:nvSpPr>
          <p:cNvPr id="29" name="Curved Left Arrow 28" descr="already described"/>
          <p:cNvSpPr/>
          <p:nvPr/>
        </p:nvSpPr>
        <p:spPr>
          <a:xfrm rot="20338118">
            <a:off x="4235377" y="1916289"/>
            <a:ext cx="492562" cy="2297340"/>
          </a:xfrm>
          <a:prstGeom prst="curvedLeftArrow">
            <a:avLst/>
          </a:prstGeom>
        </p:spPr>
        <p:style>
          <a:lnRef idx="0">
            <a:schemeClr val="accent5"/>
          </a:lnRef>
          <a:fillRef idx="3">
            <a:schemeClr val="accent5"/>
          </a:fillRef>
          <a:effectRef idx="3">
            <a:schemeClr val="accent5"/>
          </a:effectRef>
          <a:fontRef idx="minor">
            <a:schemeClr val="lt1"/>
          </a:fontRef>
        </p:style>
        <p:txBody>
          <a:bodyPr anchor="ctr"/>
          <a:lstStyle/>
          <a:p>
            <a:pPr algn="ctr" eaLnBrk="1" hangingPunct="1">
              <a:defRPr/>
            </a:pPr>
            <a:endParaRPr lang="en-US" dirty="0">
              <a:solidFill>
                <a:schemeClr val="tx1"/>
              </a:solidFill>
            </a:endParaRPr>
          </a:p>
        </p:txBody>
      </p:sp>
      <p:sp>
        <p:nvSpPr>
          <p:cNvPr id="30" name="Rectangle 29" descr="already described"/>
          <p:cNvSpPr>
            <a:spLocks noChangeArrowheads="1"/>
          </p:cNvSpPr>
          <p:nvPr/>
        </p:nvSpPr>
        <p:spPr bwMode="auto">
          <a:xfrm>
            <a:off x="3094038" y="1880574"/>
            <a:ext cx="709612" cy="638790"/>
          </a:xfrm>
          <a:prstGeom prst="rect">
            <a:avLst/>
          </a:prstGeom>
          <a:solidFill>
            <a:srgbClr val="D2DA7A">
              <a:alpha val="30980"/>
            </a:srgbClr>
          </a:solidFill>
          <a:ln w="10000">
            <a:solidFill>
              <a:srgbClr val="D2DA7A"/>
            </a:solidFill>
            <a:miter lim="800000"/>
            <a:headEnd/>
            <a:tailEnd/>
          </a:ln>
          <a:effectLst>
            <a:outerShdw blurRad="38100" dist="30000" dir="5400000" rotWithShape="0">
              <a:srgbClr val="808080">
                <a:alpha val="45000"/>
              </a:srgbClr>
            </a:outerShdw>
          </a:effectLst>
        </p:spPr>
        <p:txBody>
          <a:bodyPr anchor="ctr"/>
          <a:lstStyle>
            <a:lvl1pPr>
              <a:spcBef>
                <a:spcPts val="1800"/>
              </a:spcBef>
              <a:buClr>
                <a:schemeClr val="accent1"/>
              </a:buClr>
              <a:buSzPct val="100000"/>
              <a:buFont typeface="Wingdings 2" pitchFamily="18" charset="2"/>
              <a:buChar char="¡"/>
              <a:defRPr sz="2000">
                <a:solidFill>
                  <a:schemeClr val="tx2"/>
                </a:solidFill>
                <a:latin typeface="Arial" pitchFamily="34" charset="0"/>
                <a:ea typeface="ＭＳ Ｐゴシック" pitchFamily="34" charset="-128"/>
              </a:defRPr>
            </a:lvl1pPr>
            <a:lvl2pPr marL="742950" indent="-28575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2pPr>
            <a:lvl3pPr marL="11430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3pPr>
            <a:lvl4pPr marL="1600200" indent="-22860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4pPr>
            <a:lvl5pPr marL="20574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5pPr>
            <a:lvl6pPr marL="25146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6pPr>
            <a:lvl7pPr marL="29718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7pPr>
            <a:lvl8pPr marL="34290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8pPr>
            <a:lvl9pPr marL="38862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9pPr>
          </a:lstStyle>
          <a:p>
            <a:pPr algn="ctr" eaLnBrk="1" hangingPunct="1">
              <a:spcBef>
                <a:spcPct val="0"/>
              </a:spcBef>
              <a:buClrTx/>
              <a:buSzTx/>
              <a:buFontTx/>
              <a:buNone/>
              <a:defRPr/>
            </a:pPr>
            <a:endParaRPr lang="en-US" altLang="en-US" sz="1800">
              <a:solidFill>
                <a:srgbClr val="FFFFFF"/>
              </a:solidFill>
            </a:endParaRPr>
          </a:p>
        </p:txBody>
      </p:sp>
      <p:sp>
        <p:nvSpPr>
          <p:cNvPr id="31" name="Rectangle 30" descr="already described"/>
          <p:cNvSpPr/>
          <p:nvPr/>
        </p:nvSpPr>
        <p:spPr>
          <a:xfrm>
            <a:off x="2741611" y="2671763"/>
            <a:ext cx="4521339" cy="3262312"/>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defRPr/>
            </a:pPr>
            <a:endParaRPr lang="en-US" altLang="en-US">
              <a:solidFill>
                <a:srgbClr val="000000"/>
              </a:solidFill>
            </a:endParaRPr>
          </a:p>
        </p:txBody>
      </p:sp>
      <p:pic>
        <p:nvPicPr>
          <p:cNvPr id="16" name="Picture 10" descr="already described"/>
          <p:cNvPicPr>
            <a:picLocks noChangeAspect="1"/>
          </p:cNvPicPr>
          <p:nvPr/>
        </p:nvPicPr>
        <p:blipFill rotWithShape="1">
          <a:blip r:embed="rId4">
            <a:extLst>
              <a:ext uri="{28A0092B-C50C-407E-A947-70E740481C1C}">
                <a14:useLocalDpi xmlns:a14="http://schemas.microsoft.com/office/drawing/2010/main" val="0"/>
              </a:ext>
            </a:extLst>
          </a:blip>
          <a:srcRect l="-81" r="186"/>
          <a:stretch/>
        </p:blipFill>
        <p:spPr bwMode="auto">
          <a:xfrm>
            <a:off x="2954911" y="3144838"/>
            <a:ext cx="4558635" cy="361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19430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childTnLst>
                                </p:cTn>
                              </p:par>
                              <p:par>
                                <p:cTn id="8" presetID="10" presetClass="exit" presetSubtype="0" fill="hold" grpId="0" nodeType="withEffect">
                                  <p:stCondLst>
                                    <p:cond delay="0"/>
                                  </p:stCondLst>
                                  <p:childTnLst>
                                    <p:animEffect transition="out" filter="fade">
                                      <p:cBhvr>
                                        <p:cTn id="9" dur="1000"/>
                                        <p:tgtEl>
                                          <p:spTgt spid="25"/>
                                        </p:tgtEl>
                                      </p:cBhvr>
                                    </p:animEffect>
                                    <p:set>
                                      <p:cBhvr>
                                        <p:cTn id="10" dur="1" fill="hold">
                                          <p:stCondLst>
                                            <p:cond delay="999"/>
                                          </p:stCondLst>
                                        </p:cTn>
                                        <p:tgtEl>
                                          <p:spTgt spid="2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1000"/>
                                        <p:tgtEl>
                                          <p:spTgt spid="26"/>
                                        </p:tgtEl>
                                      </p:cBhvr>
                                    </p:animEffect>
                                    <p:set>
                                      <p:cBhvr>
                                        <p:cTn id="15" dur="1" fill="hold">
                                          <p:stCondLst>
                                            <p:cond delay="999"/>
                                          </p:stCondLst>
                                        </p:cTn>
                                        <p:tgtEl>
                                          <p:spTgt spid="26"/>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10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0" nodeType="clickEffect">
                                  <p:stCondLst>
                                    <p:cond delay="0"/>
                                  </p:stCondLst>
                                  <p:childTnLst>
                                    <p:animEffect transition="out" filter="fade">
                                      <p:cBhvr>
                                        <p:cTn id="22" dur="1000"/>
                                        <p:tgtEl>
                                          <p:spTgt spid="31"/>
                                        </p:tgtEl>
                                      </p:cBhvr>
                                    </p:animEffect>
                                    <p:set>
                                      <p:cBhvr>
                                        <p:cTn id="23" dur="1" fill="hold">
                                          <p:stCondLst>
                                            <p:cond delay="999"/>
                                          </p:stCondLst>
                                        </p:cTn>
                                        <p:tgtEl>
                                          <p:spTgt spid="31"/>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1000"/>
                                        <p:tgtEl>
                                          <p:spTgt spid="30"/>
                                        </p:tgtEl>
                                      </p:cBhvr>
                                    </p:animEffect>
                                  </p:childTnLst>
                                </p:cTn>
                              </p:par>
                              <p:par>
                                <p:cTn id="29" presetID="10"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30" grpId="0" animBg="1"/>
      <p:bldP spid="31"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Interpreting Scatterplots 1</a:t>
            </a:r>
            <a:endParaRPr lang="en-US" dirty="0"/>
          </a:p>
        </p:txBody>
      </p:sp>
      <p:sp>
        <p:nvSpPr>
          <p:cNvPr id="31746"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170F1E48-24C1-469C-BB30-D1DF886C9E42}" type="slidenum">
              <a:rPr lang="en-US" sz="1200">
                <a:solidFill>
                  <a:schemeClr val="accent1"/>
                </a:solidFill>
              </a:rPr>
              <a:pPr>
                <a:lnSpc>
                  <a:spcPct val="80000"/>
                </a:lnSpc>
              </a:pPr>
              <a:t>5</a:t>
            </a:fld>
            <a:endParaRPr lang="en-US" sz="1200">
              <a:solidFill>
                <a:schemeClr val="accent1"/>
              </a:solidFill>
            </a:endParaRPr>
          </a:p>
        </p:txBody>
      </p:sp>
      <p:sp>
        <p:nvSpPr>
          <p:cNvPr id="11" name="TextBox 10"/>
          <p:cNvSpPr txBox="1">
            <a:spLocks noChangeArrowheads="1"/>
          </p:cNvSpPr>
          <p:nvPr/>
        </p:nvSpPr>
        <p:spPr bwMode="auto">
          <a:xfrm>
            <a:off x="1784350" y="2230839"/>
            <a:ext cx="5422900" cy="368300"/>
          </a:xfrm>
          <a:prstGeom prst="rect">
            <a:avLst/>
          </a:prstGeom>
          <a:solidFill>
            <a:srgbClr val="C9CCD8"/>
          </a:solidFill>
          <a:ln w="10000">
            <a:solidFill>
              <a:schemeClr val="accent1"/>
            </a:solidFill>
            <a:miter lim="800000"/>
            <a:headEnd/>
            <a:tailEnd/>
          </a:ln>
          <a:effectLst>
            <a:outerShdw blurRad="38100" dist="30000" dir="5400000" rotWithShape="0">
              <a:srgbClr val="808080">
                <a:alpha val="45000"/>
              </a:srgbClr>
            </a:outerShdw>
          </a:effectLst>
        </p:spPr>
        <p:txBody>
          <a:bodyPr>
            <a:spAutoFit/>
          </a:bodyPr>
          <a:lstStyle/>
          <a:p>
            <a:pPr algn="ctr" eaLnBrk="1" hangingPunct="1">
              <a:defRPr/>
            </a:pPr>
            <a:r>
              <a:rPr lang="en-US" b="1" dirty="0">
                <a:solidFill>
                  <a:srgbClr val="000000"/>
                </a:solidFill>
                <a:latin typeface="+mn-lt"/>
                <a:ea typeface="ＭＳ Ｐゴシック" charset="-128"/>
                <a:cs typeface="ＭＳ Ｐゴシック" charset="-128"/>
              </a:rPr>
              <a:t>How to Examine a Scatterplot</a:t>
            </a:r>
          </a:p>
        </p:txBody>
      </p:sp>
      <p:sp>
        <p:nvSpPr>
          <p:cNvPr id="10" name="TextBox 9"/>
          <p:cNvSpPr txBox="1">
            <a:spLocks noChangeArrowheads="1"/>
          </p:cNvSpPr>
          <p:nvPr/>
        </p:nvSpPr>
        <p:spPr bwMode="auto">
          <a:xfrm>
            <a:off x="758825" y="2584307"/>
            <a:ext cx="7375525" cy="2093912"/>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spcAft>
                <a:spcPts val="600"/>
              </a:spcAft>
              <a:defRPr/>
            </a:pPr>
            <a:r>
              <a:rPr lang="en-US" altLang="en-US" sz="2000" dirty="0">
                <a:solidFill>
                  <a:srgbClr val="000000"/>
                </a:solidFill>
              </a:rPr>
              <a:t>As in any graph of data, look for the </a:t>
            </a:r>
            <a:r>
              <a:rPr lang="en-US" altLang="en-US" sz="2000" i="1" dirty="0">
                <a:solidFill>
                  <a:srgbClr val="000000"/>
                </a:solidFill>
              </a:rPr>
              <a:t>overall pattern</a:t>
            </a:r>
            <a:r>
              <a:rPr lang="en-US" altLang="en-US" sz="2000" dirty="0">
                <a:solidFill>
                  <a:srgbClr val="000000"/>
                </a:solidFill>
              </a:rPr>
              <a:t> and for striking </a:t>
            </a:r>
            <a:r>
              <a:rPr lang="en-US" altLang="en-US" sz="2000" i="1" dirty="0">
                <a:solidFill>
                  <a:srgbClr val="000000"/>
                </a:solidFill>
              </a:rPr>
              <a:t>deviations </a:t>
            </a:r>
            <a:r>
              <a:rPr lang="en-US" altLang="en-US" sz="2000" dirty="0">
                <a:solidFill>
                  <a:srgbClr val="000000"/>
                </a:solidFill>
              </a:rPr>
              <a:t>from that pattern.</a:t>
            </a:r>
          </a:p>
          <a:p>
            <a:pPr marL="233363" indent="-233363" eaLnBrk="1" hangingPunct="1">
              <a:spcAft>
                <a:spcPts val="600"/>
              </a:spcAft>
              <a:buClr>
                <a:schemeClr val="accent1"/>
              </a:buClr>
              <a:buFont typeface="Wingdings" pitchFamily="-65" charset="2"/>
              <a:buChar char="§"/>
              <a:defRPr/>
            </a:pPr>
            <a:r>
              <a:rPr lang="en-US" altLang="en-US" sz="2000" dirty="0">
                <a:solidFill>
                  <a:srgbClr val="000000"/>
                </a:solidFill>
              </a:rPr>
              <a:t>You can describe the overall pattern of a scatterplot by the </a:t>
            </a:r>
            <a:r>
              <a:rPr lang="en-US" altLang="en-US" sz="2000" b="1" dirty="0">
                <a:solidFill>
                  <a:srgbClr val="800000"/>
                </a:solidFill>
              </a:rPr>
              <a:t>form</a:t>
            </a:r>
            <a:r>
              <a:rPr lang="en-US" altLang="en-US" sz="2000" dirty="0"/>
              <a:t>,</a:t>
            </a:r>
            <a:r>
              <a:rPr lang="en-US" altLang="en-US" sz="2000" dirty="0">
                <a:solidFill>
                  <a:srgbClr val="000000"/>
                </a:solidFill>
              </a:rPr>
              <a:t> </a:t>
            </a:r>
            <a:r>
              <a:rPr lang="en-US" altLang="en-US" sz="2000" b="1" dirty="0">
                <a:solidFill>
                  <a:srgbClr val="800000"/>
                </a:solidFill>
              </a:rPr>
              <a:t>direction</a:t>
            </a:r>
            <a:r>
              <a:rPr lang="en-US" altLang="en-US" sz="2000" dirty="0"/>
              <a:t>,</a:t>
            </a:r>
            <a:r>
              <a:rPr lang="en-US" altLang="en-US" sz="2000" dirty="0">
                <a:solidFill>
                  <a:srgbClr val="000000"/>
                </a:solidFill>
              </a:rPr>
              <a:t> and </a:t>
            </a:r>
            <a:r>
              <a:rPr lang="en-US" altLang="en-US" sz="2000" b="1" dirty="0">
                <a:solidFill>
                  <a:srgbClr val="800000"/>
                </a:solidFill>
              </a:rPr>
              <a:t>strength</a:t>
            </a:r>
            <a:r>
              <a:rPr lang="en-US" altLang="en-US" sz="2000" dirty="0">
                <a:solidFill>
                  <a:srgbClr val="800000"/>
                </a:solidFill>
              </a:rPr>
              <a:t> </a:t>
            </a:r>
            <a:r>
              <a:rPr lang="en-US" altLang="en-US" sz="2000" dirty="0">
                <a:solidFill>
                  <a:srgbClr val="000000"/>
                </a:solidFill>
              </a:rPr>
              <a:t>of the relationship.</a:t>
            </a:r>
          </a:p>
          <a:p>
            <a:pPr marL="233363" indent="-233363" eaLnBrk="1" hangingPunct="1">
              <a:spcAft>
                <a:spcPts val="600"/>
              </a:spcAft>
              <a:buClr>
                <a:schemeClr val="accent1"/>
              </a:buClr>
              <a:buFont typeface="Wingdings" pitchFamily="-65" charset="2"/>
              <a:buChar char="§"/>
              <a:defRPr/>
            </a:pPr>
            <a:r>
              <a:rPr lang="en-US" altLang="en-US" sz="2000" dirty="0">
                <a:solidFill>
                  <a:srgbClr val="000000"/>
                </a:solidFill>
              </a:rPr>
              <a:t>An important kind of departure is an </a:t>
            </a:r>
            <a:r>
              <a:rPr lang="en-US" altLang="en-US" sz="2000" b="1" dirty="0">
                <a:solidFill>
                  <a:srgbClr val="800000"/>
                </a:solidFill>
              </a:rPr>
              <a:t>outlier</a:t>
            </a:r>
            <a:r>
              <a:rPr lang="en-US" altLang="en-US" sz="2000" dirty="0"/>
              <a:t>,</a:t>
            </a:r>
            <a:r>
              <a:rPr lang="en-US" altLang="en-US" sz="2000" dirty="0">
                <a:solidFill>
                  <a:srgbClr val="000000"/>
                </a:solidFill>
              </a:rPr>
              <a:t> an observation that falls outside the overall pattern of the relationship.</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bg/>
                                          </p:spTgt>
                                        </p:tgtEl>
                                        <p:attrNameLst>
                                          <p:attrName>style.visibility</p:attrName>
                                        </p:attrNameLst>
                                      </p:cBhvr>
                                      <p:to>
                                        <p:strVal val="visible"/>
                                      </p:to>
                                    </p:set>
                                    <p:animEffect transition="in" filter="fade">
                                      <p:cBhvr>
                                        <p:cTn id="10" dur="1000"/>
                                        <p:tgtEl>
                                          <p:spTgt spid="10">
                                            <p:bg/>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1000"/>
                                        <p:tgtEl>
                                          <p:spTgt spid="10">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animEffect transition="in" filter="fade">
                                      <p:cBhvr>
                                        <p:cTn id="20" dur="1000"/>
                                        <p:tgtEl>
                                          <p:spTgt spid="10">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Effect transition="in" filter="fade">
                                      <p:cBhvr>
                                        <p:cTn id="25" dur="10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5"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Interpreting Scatterplots 2</a:t>
            </a:r>
            <a:endParaRPr lang="en-US" dirty="0"/>
          </a:p>
        </p:txBody>
      </p:sp>
      <p:sp>
        <p:nvSpPr>
          <p:cNvPr id="32770"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20DF943D-B4D6-4E27-A358-9A4A7FAF9CF6}" type="slidenum">
              <a:rPr lang="en-US" sz="1200">
                <a:solidFill>
                  <a:schemeClr val="accent1"/>
                </a:solidFill>
              </a:rPr>
              <a:pPr>
                <a:lnSpc>
                  <a:spcPct val="80000"/>
                </a:lnSpc>
              </a:pPr>
              <a:t>6</a:t>
            </a:fld>
            <a:endParaRPr lang="en-US" sz="1200">
              <a:solidFill>
                <a:schemeClr val="accent1"/>
              </a:solidFill>
            </a:endParaRPr>
          </a:p>
        </p:txBody>
      </p:sp>
      <p:pic>
        <p:nvPicPr>
          <p:cNvPr id="32773" name="Picture 4" descr="The image on the slide displays two scatter plots. The first scatter plot represents a positive linear relationship, and the second represents a negative linear relationship. In the positive linear relationship scatter plot dots are plotted indicating 45 degrees angle with the axis (X and Y) in increasing order. In negative linear relationship scatter plot dots are plotted indicating 45 degrees angle with the axis (X and Y) in decreasing order."/>
          <p:cNvPicPr>
            <a:picLocks noChangeAspect="1" noChangeArrowheads="1"/>
          </p:cNvPicPr>
          <p:nvPr/>
        </p:nvPicPr>
        <p:blipFill rotWithShape="1">
          <a:blip r:embed="rId3">
            <a:extLst>
              <a:ext uri="{28A0092B-C50C-407E-A947-70E740481C1C}">
                <a14:useLocalDpi xmlns:a14="http://schemas.microsoft.com/office/drawing/2010/main" val="0"/>
              </a:ext>
            </a:extLst>
          </a:blip>
          <a:srcRect l="-51" t="29606" r="-19" b="223"/>
          <a:stretch/>
        </p:blipFill>
        <p:spPr bwMode="auto">
          <a:xfrm>
            <a:off x="1135864" y="3919855"/>
            <a:ext cx="6853222" cy="2793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615950" y="1244600"/>
            <a:ext cx="7893050" cy="2362200"/>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itchFamily="18" charset="2"/>
              <a:buChar char="¡"/>
              <a:defRPr sz="2000">
                <a:solidFill>
                  <a:schemeClr val="tx2"/>
                </a:solidFill>
                <a:latin typeface="Arial" pitchFamily="34" charset="0"/>
                <a:ea typeface="ＭＳ Ｐゴシック" pitchFamily="34" charset="-128"/>
              </a:defRPr>
            </a:lvl1pPr>
            <a:lvl2pPr marL="742950" indent="-28575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2pPr>
            <a:lvl3pPr marL="11430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3pPr>
            <a:lvl4pPr marL="1600200" indent="-22860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4pPr>
            <a:lvl5pPr marL="20574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5pPr>
            <a:lvl6pPr marL="25146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6pPr>
            <a:lvl7pPr marL="29718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7pPr>
            <a:lvl8pPr marL="34290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8pPr>
            <a:lvl9pPr marL="38862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9pPr>
          </a:lstStyle>
          <a:p>
            <a:pPr eaLnBrk="1" hangingPunct="1">
              <a:spcBef>
                <a:spcPct val="0"/>
              </a:spcBef>
              <a:buClrTx/>
              <a:buSzTx/>
              <a:buFontTx/>
              <a:buNone/>
              <a:defRPr/>
            </a:pPr>
            <a:endParaRPr lang="en-US" altLang="en-US" sz="700" b="1" u="sng">
              <a:solidFill>
                <a:srgbClr val="E81F30"/>
              </a:solidFill>
            </a:endParaRPr>
          </a:p>
          <a:p>
            <a:pPr eaLnBrk="1" hangingPunct="1">
              <a:spcBef>
                <a:spcPct val="0"/>
              </a:spcBef>
              <a:spcAft>
                <a:spcPts val="1200"/>
              </a:spcAft>
              <a:buClrTx/>
              <a:buSzTx/>
              <a:buFontTx/>
              <a:buNone/>
              <a:defRPr/>
            </a:pPr>
            <a:r>
              <a:rPr lang="en-US" altLang="en-US">
                <a:solidFill>
                  <a:schemeClr val="tx1"/>
                </a:solidFill>
              </a:rPr>
              <a:t>Two variables are </a:t>
            </a:r>
            <a:r>
              <a:rPr lang="en-US" altLang="en-US" b="1">
                <a:solidFill>
                  <a:srgbClr val="800000"/>
                </a:solidFill>
              </a:rPr>
              <a:t>positively</a:t>
            </a:r>
            <a:r>
              <a:rPr lang="en-US" altLang="en-US" b="1">
                <a:solidFill>
                  <a:schemeClr val="tx1"/>
                </a:solidFill>
              </a:rPr>
              <a:t> </a:t>
            </a:r>
            <a:r>
              <a:rPr lang="en-US" altLang="en-US" b="1">
                <a:solidFill>
                  <a:srgbClr val="800000"/>
                </a:solidFill>
              </a:rPr>
              <a:t>associated</a:t>
            </a:r>
            <a:r>
              <a:rPr lang="en-US" altLang="en-US">
                <a:solidFill>
                  <a:srgbClr val="800000"/>
                </a:solidFill>
              </a:rPr>
              <a:t> </a:t>
            </a:r>
            <a:r>
              <a:rPr lang="en-US" altLang="en-US">
                <a:solidFill>
                  <a:schemeClr val="tx1"/>
                </a:solidFill>
              </a:rPr>
              <a:t>when above-average values of one tend to accompany above-average values of the other and when below-average values also tend to occur together.</a:t>
            </a:r>
          </a:p>
          <a:p>
            <a:pPr eaLnBrk="1" hangingPunct="1">
              <a:spcBef>
                <a:spcPct val="0"/>
              </a:spcBef>
              <a:buClrTx/>
              <a:buSzTx/>
              <a:buFontTx/>
              <a:buNone/>
              <a:defRPr/>
            </a:pPr>
            <a:r>
              <a:rPr lang="en-US" altLang="en-US">
                <a:solidFill>
                  <a:schemeClr val="tx1"/>
                </a:solidFill>
              </a:rPr>
              <a:t>Two variables are </a:t>
            </a:r>
            <a:r>
              <a:rPr lang="en-US" altLang="en-US" b="1">
                <a:solidFill>
                  <a:srgbClr val="800000"/>
                </a:solidFill>
              </a:rPr>
              <a:t>negatively</a:t>
            </a:r>
            <a:r>
              <a:rPr lang="en-US" altLang="en-US" b="1">
                <a:solidFill>
                  <a:schemeClr val="tx1"/>
                </a:solidFill>
              </a:rPr>
              <a:t> </a:t>
            </a:r>
            <a:r>
              <a:rPr lang="en-US" altLang="en-US" b="1">
                <a:solidFill>
                  <a:srgbClr val="800000"/>
                </a:solidFill>
              </a:rPr>
              <a:t>associated</a:t>
            </a:r>
            <a:r>
              <a:rPr lang="en-US" altLang="en-US">
                <a:solidFill>
                  <a:srgbClr val="800000"/>
                </a:solidFill>
              </a:rPr>
              <a:t> </a:t>
            </a:r>
            <a:r>
              <a:rPr lang="en-US" altLang="en-US">
                <a:solidFill>
                  <a:schemeClr val="tx1"/>
                </a:solidFill>
              </a:rPr>
              <a:t>when above-average values of one tend to accompany below-average values of the other and vice versa.</a:t>
            </a:r>
            <a:endParaRPr lang="en-US" altLang="en-US" sz="2400">
              <a:solidFill>
                <a:schemeClr val="tx1"/>
              </a:solidFill>
            </a:endParaRPr>
          </a:p>
          <a:p>
            <a:pPr eaLnBrk="1" hangingPunct="1">
              <a:spcBef>
                <a:spcPct val="0"/>
              </a:spcBef>
              <a:buClrTx/>
              <a:buSzTx/>
              <a:buFontTx/>
              <a:buNone/>
              <a:defRPr/>
            </a:pPr>
            <a:endParaRPr lang="en-US" altLang="en-US" sz="1000" b="1">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solidFill>
                  <a:schemeClr val="accent1"/>
                </a:solidFill>
              </a:rPr>
              <a:t>Interpreting Scatterplots 3</a:t>
            </a:r>
            <a:endParaRPr lang="en-US" dirty="0"/>
          </a:p>
        </p:txBody>
      </p:sp>
      <p:sp>
        <p:nvSpPr>
          <p:cNvPr id="33794"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AF518DB6-32D4-4482-8162-9DBF907DC377}" type="slidenum">
              <a:rPr lang="en-US" sz="1200">
                <a:solidFill>
                  <a:schemeClr val="accent1"/>
                </a:solidFill>
              </a:rPr>
              <a:pPr>
                <a:lnSpc>
                  <a:spcPct val="80000"/>
                </a:lnSpc>
              </a:pPr>
              <a:t>7</a:t>
            </a:fld>
            <a:endParaRPr lang="en-US" sz="1200">
              <a:solidFill>
                <a:schemeClr val="accent1"/>
              </a:solidFill>
            </a:endParaRPr>
          </a:p>
        </p:txBody>
      </p:sp>
      <p:pic>
        <p:nvPicPr>
          <p:cNvPr id="7" name="Picture 6" descr="The animations display strength, direction, form of a scatterplot which shows a relationship between price per load in cents (x-axis) and detergent rating (y-axis). The X-axis ranges from 0 to 60 in increments of 10, and the Y-axis range from 20 to 90 in increments 10. The plot shows a positive association but moderately weak linear relationship between price per load and detergent rating. It also shows an outlier with the price per load of 56 cents. The animation also reflects that more expensive detergents are rated slightly higher."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0406" y="375772"/>
            <a:ext cx="638175" cy="276225"/>
          </a:xfrm>
          <a:prstGeom prst="rect">
            <a:avLst/>
          </a:prstGeom>
        </p:spPr>
      </p:pic>
      <p:pic>
        <p:nvPicPr>
          <p:cNvPr id="10" name="Picture 9" descr="To skip animation steps, move to the next slide."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1307" y="449263"/>
            <a:ext cx="638175" cy="276225"/>
          </a:xfrm>
          <a:prstGeom prst="rect">
            <a:avLst/>
          </a:prstGeom>
        </p:spPr>
      </p:pic>
      <p:pic>
        <p:nvPicPr>
          <p:cNvPr id="33795" name="Picture 10" descr="already described"/>
          <p:cNvPicPr>
            <a:picLocks noChangeAspect="1"/>
          </p:cNvPicPr>
          <p:nvPr/>
        </p:nvPicPr>
        <p:blipFill rotWithShape="1">
          <a:blip r:embed="rId4">
            <a:extLst>
              <a:ext uri="{28A0092B-C50C-407E-A947-70E740481C1C}">
                <a14:useLocalDpi xmlns:a14="http://schemas.microsoft.com/office/drawing/2010/main" val="0"/>
              </a:ext>
            </a:extLst>
          </a:blip>
          <a:srcRect l="-81" r="186"/>
          <a:stretch/>
        </p:blipFill>
        <p:spPr bwMode="auto">
          <a:xfrm>
            <a:off x="1123406" y="1247775"/>
            <a:ext cx="6301522" cy="4996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2489371"/>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solidFill>
                  <a:schemeClr val="accent1"/>
                </a:solidFill>
              </a:rPr>
              <a:t>Interpreting Scatterplots 4</a:t>
            </a:r>
            <a:endParaRPr lang="en-US" dirty="0"/>
          </a:p>
        </p:txBody>
      </p:sp>
      <p:sp>
        <p:nvSpPr>
          <p:cNvPr id="33794"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AF518DB6-32D4-4482-8162-9DBF907DC377}" type="slidenum">
              <a:rPr lang="en-US" sz="1200">
                <a:solidFill>
                  <a:schemeClr val="accent1"/>
                </a:solidFill>
              </a:rPr>
              <a:pPr>
                <a:lnSpc>
                  <a:spcPct val="80000"/>
                </a:lnSpc>
              </a:pPr>
              <a:t>8</a:t>
            </a:fld>
            <a:endParaRPr lang="en-US" sz="1200">
              <a:solidFill>
                <a:schemeClr val="accent1"/>
              </a:solidFill>
            </a:endParaRPr>
          </a:p>
        </p:txBody>
      </p:sp>
      <p:pic>
        <p:nvPicPr>
          <p:cNvPr id="7" name="Picture 6" descr="The animations display strength, direction, form of a scatterplot which shows a relationship between price per load in cents (x-axis) and detergent rating (y-axis). The X-axis ranges from 0 to 60 in increments of 10, and the Y-axis range from 20 to 90 in increments 10. The plot shows a positive association but moderately weak linear relationship between price per load and detergent rating. It also shows an outlier with the price per load of 56 cents. The animation also reflects that more expensive detergents are rated slightly higher."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0406" y="375772"/>
            <a:ext cx="638175" cy="276225"/>
          </a:xfrm>
          <a:prstGeom prst="rect">
            <a:avLst/>
          </a:prstGeom>
        </p:spPr>
      </p:pic>
      <p:pic>
        <p:nvPicPr>
          <p:cNvPr id="10" name="Picture 9" descr="To skip animation steps, move to the next slide."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1307" y="449263"/>
            <a:ext cx="638175" cy="276225"/>
          </a:xfrm>
          <a:prstGeom prst="rect">
            <a:avLst/>
          </a:prstGeom>
        </p:spPr>
      </p:pic>
      <p:pic>
        <p:nvPicPr>
          <p:cNvPr id="33795" name="Picture 10" descr="already described"/>
          <p:cNvPicPr>
            <a:picLocks noChangeAspect="1"/>
          </p:cNvPicPr>
          <p:nvPr/>
        </p:nvPicPr>
        <p:blipFill rotWithShape="1">
          <a:blip r:embed="rId3">
            <a:extLst>
              <a:ext uri="{28A0092B-C50C-407E-A947-70E740481C1C}">
                <a14:useLocalDpi xmlns:a14="http://schemas.microsoft.com/office/drawing/2010/main" val="0"/>
              </a:ext>
            </a:extLst>
          </a:blip>
          <a:srcRect l="-81" r="186"/>
          <a:stretch/>
        </p:blipFill>
        <p:spPr bwMode="auto">
          <a:xfrm>
            <a:off x="1123406" y="1247775"/>
            <a:ext cx="4136571"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ight Arrow 15" descr="already described"/>
          <p:cNvSpPr/>
          <p:nvPr/>
        </p:nvSpPr>
        <p:spPr>
          <a:xfrm rot="21142470">
            <a:off x="1850108" y="2621578"/>
            <a:ext cx="3065572" cy="307135"/>
          </a:xfrm>
          <a:prstGeom prst="rightArrow">
            <a:avLst/>
          </a:prstGeom>
        </p:spPr>
        <p:style>
          <a:lnRef idx="0">
            <a:schemeClr val="accent6"/>
          </a:lnRef>
          <a:fillRef idx="3">
            <a:schemeClr val="accent6"/>
          </a:fillRef>
          <a:effectRef idx="3">
            <a:schemeClr val="accent6"/>
          </a:effectRef>
          <a:fontRef idx="minor">
            <a:schemeClr val="lt1"/>
          </a:fontRef>
        </p:style>
        <p:txBody>
          <a:bodyPr anchor="ctr"/>
          <a:lstStyle/>
          <a:p>
            <a:pPr algn="ctr" eaLnBrk="1" hangingPunct="1">
              <a:defRPr/>
            </a:pPr>
            <a:endParaRPr lang="en-US" dirty="0"/>
          </a:p>
        </p:txBody>
      </p:sp>
      <p:grpSp>
        <p:nvGrpSpPr>
          <p:cNvPr id="5" name="Group 22" descr="already described"/>
          <p:cNvGrpSpPr>
            <a:grpSpLocks/>
          </p:cNvGrpSpPr>
          <p:nvPr/>
        </p:nvGrpSpPr>
        <p:grpSpPr bwMode="auto">
          <a:xfrm>
            <a:off x="5642383" y="1401763"/>
            <a:ext cx="3501618" cy="3611716"/>
            <a:chOff x="5998370" y="2401501"/>
            <a:chExt cx="3383532" cy="3609162"/>
          </a:xfrm>
        </p:grpSpPr>
        <p:sp>
          <p:nvSpPr>
            <p:cNvPr id="19" name="TextBox 18"/>
            <p:cNvSpPr txBox="1"/>
            <p:nvPr/>
          </p:nvSpPr>
          <p:spPr>
            <a:xfrm>
              <a:off x="7105076" y="2401501"/>
              <a:ext cx="1227980" cy="338554"/>
            </a:xfrm>
            <a:prstGeom prst="rect">
              <a:avLst/>
            </a:prstGeom>
          </p:spPr>
          <p:style>
            <a:lnRef idx="0">
              <a:schemeClr val="accent3"/>
            </a:lnRef>
            <a:fillRef idx="3">
              <a:schemeClr val="accent3"/>
            </a:fillRef>
            <a:effectRef idx="3">
              <a:schemeClr val="accent3"/>
            </a:effectRef>
            <a:fontRef idx="minor">
              <a:schemeClr val="lt1"/>
            </a:fontRef>
          </p:style>
          <p:txBody>
            <a:bodyPr>
              <a:spAutoFit/>
            </a:bodyPr>
            <a:lstStyle/>
            <a:p>
              <a:pPr algn="ctr" eaLnBrk="1" hangingPunct="1">
                <a:defRPr/>
              </a:pPr>
              <a:r>
                <a:rPr lang="en-US" sz="1600" b="1" dirty="0">
                  <a:solidFill>
                    <a:schemeClr val="tx1"/>
                  </a:solidFill>
                </a:rPr>
                <a:t>Outlier</a:t>
              </a:r>
            </a:p>
          </p:txBody>
        </p:sp>
        <p:sp>
          <p:nvSpPr>
            <p:cNvPr id="33804" name="TextBox 15"/>
            <p:cNvSpPr txBox="1">
              <a:spLocks noChangeArrowheads="1"/>
            </p:cNvSpPr>
            <p:nvPr/>
          </p:nvSpPr>
          <p:spPr bwMode="auto">
            <a:xfrm>
              <a:off x="5998370" y="2842805"/>
              <a:ext cx="3383532" cy="316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buFont typeface="Wingdings" pitchFamily="2" charset="2"/>
                <a:buChar char="ü"/>
              </a:pPr>
              <a:r>
                <a:rPr lang="en-US" sz="2000" dirty="0"/>
                <a:t>There is one possible unusual observation―the detergent with the price per load of 56 cents seems to have a lower rating than one might expect </a:t>
              </a:r>
              <a:r>
                <a:rPr lang="en-US" sz="2000" dirty="0">
                  <a:solidFill>
                    <a:srgbClr val="FF0000"/>
                  </a:solidFill>
                </a:rPr>
                <a:t>if higher price means a higher rated detergent</a:t>
              </a:r>
              <a:r>
                <a:rPr lang="en-US" sz="2000" dirty="0"/>
                <a:t>. </a:t>
              </a:r>
            </a:p>
          </p:txBody>
        </p:sp>
      </p:grpSp>
      <p:grpSp>
        <p:nvGrpSpPr>
          <p:cNvPr id="4" name="Group 21" descr="already described"/>
          <p:cNvGrpSpPr>
            <a:grpSpLocks/>
          </p:cNvGrpSpPr>
          <p:nvPr/>
        </p:nvGrpSpPr>
        <p:grpSpPr bwMode="auto">
          <a:xfrm>
            <a:off x="2043113" y="4740273"/>
            <a:ext cx="2058987" cy="736602"/>
            <a:chOff x="2328332" y="4811523"/>
            <a:chExt cx="1965737" cy="734146"/>
          </a:xfrm>
        </p:grpSpPr>
        <p:sp>
          <p:nvSpPr>
            <p:cNvPr id="14" name="Rectangle 13"/>
            <p:cNvSpPr>
              <a:spLocks noChangeArrowheads="1"/>
            </p:cNvSpPr>
            <p:nvPr/>
          </p:nvSpPr>
          <p:spPr bwMode="auto">
            <a:xfrm>
              <a:off x="2328332" y="5207077"/>
              <a:ext cx="1965737" cy="338592"/>
            </a:xfrm>
            <a:prstGeom prst="rect">
              <a:avLst/>
            </a:prstGeom>
            <a:solidFill>
              <a:srgbClr val="DFCEC9"/>
            </a:solidFill>
            <a:ln w="10000">
              <a:solidFill>
                <a:srgbClr val="B88472"/>
              </a:solidFill>
              <a:miter lim="800000"/>
              <a:headEnd/>
              <a:tailEnd/>
            </a:ln>
            <a:effectLst>
              <a:outerShdw blurRad="38100" dist="30000" dir="5400000" rotWithShape="0">
                <a:srgbClr val="808080">
                  <a:alpha val="45000"/>
                </a:srgbClr>
              </a:outerShdw>
            </a:effectLst>
          </p:spPr>
          <p:txBody>
            <a:bodyPr anchor="ctr"/>
            <a:lstStyle>
              <a:lvl1pPr>
                <a:spcBef>
                  <a:spcPts val="1800"/>
                </a:spcBef>
                <a:buClr>
                  <a:schemeClr val="accent1"/>
                </a:buClr>
                <a:buSzPct val="100000"/>
                <a:buFont typeface="Wingdings 2" pitchFamily="18" charset="2"/>
                <a:buChar char="¡"/>
                <a:defRPr sz="2000">
                  <a:solidFill>
                    <a:schemeClr val="tx2"/>
                  </a:solidFill>
                  <a:latin typeface="Arial" pitchFamily="34" charset="0"/>
                  <a:ea typeface="ＭＳ Ｐゴシック" pitchFamily="34" charset="-128"/>
                </a:defRPr>
              </a:lvl1pPr>
              <a:lvl2pPr marL="742950" indent="-28575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2pPr>
              <a:lvl3pPr marL="11430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3pPr>
              <a:lvl4pPr marL="1600200" indent="-22860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4pPr>
              <a:lvl5pPr marL="20574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5pPr>
              <a:lvl6pPr marL="25146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6pPr>
              <a:lvl7pPr marL="29718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7pPr>
              <a:lvl8pPr marL="34290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8pPr>
              <a:lvl9pPr marL="38862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9pPr>
            </a:lstStyle>
            <a:p>
              <a:pPr algn="ctr" eaLnBrk="1" hangingPunct="1">
                <a:spcBef>
                  <a:spcPct val="0"/>
                </a:spcBef>
                <a:buClrTx/>
                <a:buSzTx/>
                <a:buFontTx/>
                <a:buNone/>
                <a:defRPr/>
              </a:pPr>
              <a:endParaRPr lang="en-US" altLang="en-US" sz="1800">
                <a:solidFill>
                  <a:srgbClr val="000000"/>
                </a:solidFill>
              </a:endParaRPr>
            </a:p>
          </p:txBody>
        </p:sp>
        <p:sp>
          <p:nvSpPr>
            <p:cNvPr id="15" name="TextBox 14"/>
            <p:cNvSpPr txBox="1">
              <a:spLocks noChangeArrowheads="1"/>
            </p:cNvSpPr>
            <p:nvPr/>
          </p:nvSpPr>
          <p:spPr bwMode="auto">
            <a:xfrm>
              <a:off x="2776951" y="4811523"/>
              <a:ext cx="1083656" cy="338592"/>
            </a:xfrm>
            <a:prstGeom prst="rect">
              <a:avLst/>
            </a:prstGeom>
            <a:solidFill>
              <a:srgbClr val="DFCEC9"/>
            </a:solidFill>
            <a:ln w="10000">
              <a:solidFill>
                <a:srgbClr val="B88472"/>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itchFamily="18" charset="2"/>
                <a:buChar char="¡"/>
                <a:defRPr sz="2000">
                  <a:solidFill>
                    <a:schemeClr val="tx2"/>
                  </a:solidFill>
                  <a:latin typeface="Arial" pitchFamily="34" charset="0"/>
                  <a:ea typeface="ＭＳ Ｐゴシック" pitchFamily="34" charset="-128"/>
                </a:defRPr>
              </a:lvl1pPr>
              <a:lvl2pPr marL="742950" indent="-28575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2pPr>
              <a:lvl3pPr marL="11430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3pPr>
              <a:lvl4pPr marL="1600200" indent="-22860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4pPr>
              <a:lvl5pPr marL="20574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5pPr>
              <a:lvl6pPr marL="25146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6pPr>
              <a:lvl7pPr marL="29718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7pPr>
              <a:lvl8pPr marL="34290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8pPr>
              <a:lvl9pPr marL="38862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9pPr>
            </a:lstStyle>
            <a:p>
              <a:pPr algn="ctr" eaLnBrk="1" hangingPunct="1">
                <a:spcBef>
                  <a:spcPct val="0"/>
                </a:spcBef>
                <a:buClrTx/>
                <a:buSzTx/>
                <a:buFontTx/>
                <a:buNone/>
                <a:defRPr/>
              </a:pPr>
              <a:r>
                <a:rPr lang="en-US" altLang="en-US" sz="1600" b="1" dirty="0">
                  <a:solidFill>
                    <a:schemeClr val="tx1"/>
                  </a:solidFill>
                </a:rPr>
                <a:t>Strength</a:t>
              </a:r>
              <a:endParaRPr lang="en-US" altLang="en-US" sz="1400" b="1" dirty="0">
                <a:solidFill>
                  <a:schemeClr val="tx1"/>
                </a:solidFill>
              </a:endParaRPr>
            </a:p>
          </p:txBody>
        </p:sp>
      </p:grpSp>
      <p:grpSp>
        <p:nvGrpSpPr>
          <p:cNvPr id="2" name="Group 20" descr="already described"/>
          <p:cNvGrpSpPr>
            <a:grpSpLocks/>
          </p:cNvGrpSpPr>
          <p:nvPr/>
        </p:nvGrpSpPr>
        <p:grpSpPr bwMode="auto">
          <a:xfrm>
            <a:off x="3973512" y="4740275"/>
            <a:ext cx="1095378" cy="733425"/>
            <a:chOff x="4665676" y="4811525"/>
            <a:chExt cx="1095092" cy="734142"/>
          </a:xfrm>
        </p:grpSpPr>
        <p:sp>
          <p:nvSpPr>
            <p:cNvPr id="8" name="Rectangle 7"/>
            <p:cNvSpPr>
              <a:spLocks noChangeArrowheads="1"/>
            </p:cNvSpPr>
            <p:nvPr/>
          </p:nvSpPr>
          <p:spPr bwMode="auto">
            <a:xfrm>
              <a:off x="4857714" y="5207199"/>
              <a:ext cx="903054" cy="338468"/>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nchor="ctr"/>
            <a:lstStyle>
              <a:lvl1pPr>
                <a:spcBef>
                  <a:spcPts val="1800"/>
                </a:spcBef>
                <a:buClr>
                  <a:schemeClr val="accent1"/>
                </a:buClr>
                <a:buSzPct val="100000"/>
                <a:buFont typeface="Wingdings 2" pitchFamily="18" charset="2"/>
                <a:buChar char="¡"/>
                <a:defRPr sz="2000">
                  <a:solidFill>
                    <a:schemeClr val="tx2"/>
                  </a:solidFill>
                  <a:latin typeface="Arial" pitchFamily="34" charset="0"/>
                  <a:ea typeface="ＭＳ Ｐゴシック" pitchFamily="34" charset="-128"/>
                </a:defRPr>
              </a:lvl1pPr>
              <a:lvl2pPr marL="742950" indent="-28575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2pPr>
              <a:lvl3pPr marL="11430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3pPr>
              <a:lvl4pPr marL="1600200" indent="-22860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4pPr>
              <a:lvl5pPr marL="20574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5pPr>
              <a:lvl6pPr marL="25146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6pPr>
              <a:lvl7pPr marL="29718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7pPr>
              <a:lvl8pPr marL="34290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8pPr>
              <a:lvl9pPr marL="38862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9pPr>
            </a:lstStyle>
            <a:p>
              <a:pPr algn="ctr" eaLnBrk="1" hangingPunct="1">
                <a:spcBef>
                  <a:spcPct val="0"/>
                </a:spcBef>
                <a:buClrTx/>
                <a:buSzTx/>
                <a:buFontTx/>
                <a:buNone/>
                <a:defRPr/>
              </a:pPr>
              <a:endParaRPr lang="en-US" altLang="en-US" sz="1800">
                <a:solidFill>
                  <a:srgbClr val="000000"/>
                </a:solidFill>
              </a:endParaRPr>
            </a:p>
          </p:txBody>
        </p:sp>
        <p:sp>
          <p:nvSpPr>
            <p:cNvPr id="9" name="TextBox 8"/>
            <p:cNvSpPr txBox="1">
              <a:spLocks noChangeArrowheads="1"/>
            </p:cNvSpPr>
            <p:nvPr/>
          </p:nvSpPr>
          <p:spPr bwMode="auto">
            <a:xfrm>
              <a:off x="4665676" y="4811525"/>
              <a:ext cx="1095090" cy="338469"/>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p>
              <a:pPr algn="ctr" eaLnBrk="1" hangingPunct="1">
                <a:defRPr/>
              </a:pPr>
              <a:r>
                <a:rPr lang="en-US" sz="1600" b="1" dirty="0">
                  <a:latin typeface="+mn-lt"/>
                  <a:ea typeface="+mn-ea"/>
                </a:rPr>
                <a:t>Direction</a:t>
              </a:r>
            </a:p>
          </p:txBody>
        </p:sp>
      </p:grpSp>
      <p:grpSp>
        <p:nvGrpSpPr>
          <p:cNvPr id="3" name="Group 19" descr="already described"/>
          <p:cNvGrpSpPr>
            <a:grpSpLocks/>
          </p:cNvGrpSpPr>
          <p:nvPr/>
        </p:nvGrpSpPr>
        <p:grpSpPr bwMode="auto">
          <a:xfrm>
            <a:off x="5132387" y="4743450"/>
            <a:ext cx="1093786" cy="733425"/>
            <a:chOff x="6086734" y="4811527"/>
            <a:chExt cx="1103835" cy="734142"/>
          </a:xfrm>
        </p:grpSpPr>
        <p:sp>
          <p:nvSpPr>
            <p:cNvPr id="11" name="Rectangle 10"/>
            <p:cNvSpPr>
              <a:spLocks noChangeArrowheads="1"/>
            </p:cNvSpPr>
            <p:nvPr/>
          </p:nvSpPr>
          <p:spPr bwMode="auto">
            <a:xfrm>
              <a:off x="6086734" y="5207201"/>
              <a:ext cx="664064" cy="338468"/>
            </a:xfrm>
            <a:prstGeom prst="rect">
              <a:avLst/>
            </a:prstGeom>
            <a:solidFill>
              <a:srgbClr val="C9CCD8"/>
            </a:solidFill>
            <a:ln w="10000">
              <a:solidFill>
                <a:schemeClr val="accent1"/>
              </a:solidFill>
              <a:miter lim="800000"/>
              <a:headEnd/>
              <a:tailEnd/>
            </a:ln>
            <a:effectLst>
              <a:outerShdw blurRad="38100" dist="30000" dir="5400000" rotWithShape="0">
                <a:srgbClr val="808080">
                  <a:alpha val="45000"/>
                </a:srgbClr>
              </a:outerShdw>
            </a:effectLst>
          </p:spPr>
          <p:txBody>
            <a:bodyPr anchor="ctr"/>
            <a:lstStyle>
              <a:lvl1pPr>
                <a:spcBef>
                  <a:spcPts val="1800"/>
                </a:spcBef>
                <a:buClr>
                  <a:schemeClr val="accent1"/>
                </a:buClr>
                <a:buSzPct val="100000"/>
                <a:buFont typeface="Wingdings 2" pitchFamily="18" charset="2"/>
                <a:buChar char="¡"/>
                <a:defRPr sz="2000">
                  <a:solidFill>
                    <a:schemeClr val="tx2"/>
                  </a:solidFill>
                  <a:latin typeface="Arial" pitchFamily="34" charset="0"/>
                  <a:ea typeface="ＭＳ Ｐゴシック" pitchFamily="34" charset="-128"/>
                </a:defRPr>
              </a:lvl1pPr>
              <a:lvl2pPr marL="742950" indent="-28575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2pPr>
              <a:lvl3pPr marL="11430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3pPr>
              <a:lvl4pPr marL="1600200" indent="-22860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4pPr>
              <a:lvl5pPr marL="20574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5pPr>
              <a:lvl6pPr marL="25146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6pPr>
              <a:lvl7pPr marL="29718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7pPr>
              <a:lvl8pPr marL="34290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8pPr>
              <a:lvl9pPr marL="38862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9pPr>
            </a:lstStyle>
            <a:p>
              <a:pPr algn="ctr" eaLnBrk="1" hangingPunct="1">
                <a:spcBef>
                  <a:spcPct val="0"/>
                </a:spcBef>
                <a:buClrTx/>
                <a:buSzTx/>
                <a:buFontTx/>
                <a:buNone/>
                <a:defRPr/>
              </a:pPr>
              <a:endParaRPr lang="en-US" altLang="en-US" sz="1800">
                <a:solidFill>
                  <a:srgbClr val="000000"/>
                </a:solidFill>
              </a:endParaRPr>
            </a:p>
          </p:txBody>
        </p:sp>
        <p:sp>
          <p:nvSpPr>
            <p:cNvPr id="12" name="TextBox 11"/>
            <p:cNvSpPr txBox="1">
              <a:spLocks noChangeArrowheads="1"/>
            </p:cNvSpPr>
            <p:nvPr/>
          </p:nvSpPr>
          <p:spPr bwMode="auto">
            <a:xfrm>
              <a:off x="6311025" y="4811527"/>
              <a:ext cx="879544" cy="338470"/>
            </a:xfrm>
            <a:prstGeom prst="rect">
              <a:avLst/>
            </a:prstGeom>
            <a:solidFill>
              <a:srgbClr val="C9CCD8"/>
            </a:solidFill>
            <a:ln w="10000">
              <a:solidFill>
                <a:schemeClr val="accent1"/>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itchFamily="18" charset="2"/>
                <a:buChar char="¡"/>
                <a:defRPr sz="2000">
                  <a:solidFill>
                    <a:schemeClr val="tx2"/>
                  </a:solidFill>
                  <a:latin typeface="Arial" pitchFamily="34" charset="0"/>
                  <a:ea typeface="ＭＳ Ｐゴシック" pitchFamily="34" charset="-128"/>
                </a:defRPr>
              </a:lvl1pPr>
              <a:lvl2pPr marL="742950" indent="-28575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2pPr>
              <a:lvl3pPr marL="11430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3pPr>
              <a:lvl4pPr marL="1600200" indent="-22860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4pPr>
              <a:lvl5pPr marL="20574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5pPr>
              <a:lvl6pPr marL="25146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6pPr>
              <a:lvl7pPr marL="29718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7pPr>
              <a:lvl8pPr marL="34290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8pPr>
              <a:lvl9pPr marL="38862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9pPr>
            </a:lstStyle>
            <a:p>
              <a:pPr algn="ctr" eaLnBrk="1" hangingPunct="1">
                <a:spcBef>
                  <a:spcPct val="0"/>
                </a:spcBef>
                <a:buClrTx/>
                <a:buSzTx/>
                <a:buFontTx/>
                <a:buNone/>
                <a:defRPr/>
              </a:pPr>
              <a:r>
                <a:rPr lang="en-US" altLang="en-US" sz="1600" b="1" dirty="0">
                  <a:solidFill>
                    <a:schemeClr val="tx1"/>
                  </a:solidFill>
                </a:rPr>
                <a:t>Form</a:t>
              </a:r>
              <a:endParaRPr lang="en-US" altLang="en-US" sz="1400" b="1" dirty="0">
                <a:solidFill>
                  <a:schemeClr val="tx1"/>
                </a:solidFill>
              </a:endParaRPr>
            </a:p>
          </p:txBody>
        </p:sp>
      </p:grpSp>
      <p:sp>
        <p:nvSpPr>
          <p:cNvPr id="21" name="TextBox 20"/>
          <p:cNvSpPr txBox="1">
            <a:spLocks noChangeArrowheads="1"/>
          </p:cNvSpPr>
          <p:nvPr/>
        </p:nvSpPr>
        <p:spPr bwMode="auto">
          <a:xfrm>
            <a:off x="444500" y="5111750"/>
            <a:ext cx="823277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buFont typeface="Wingdings" pitchFamily="2" charset="2"/>
              <a:buChar char="ü"/>
            </a:pPr>
            <a:r>
              <a:rPr lang="en-US" sz="2000" dirty="0"/>
              <a:t>There is a moderately weak, positive, linear relationship between price per load and detergent rating.</a:t>
            </a:r>
          </a:p>
          <a:p>
            <a:pPr eaLnBrk="1" hangingPunct="1">
              <a:buFont typeface="Wingdings" pitchFamily="2" charset="2"/>
              <a:buChar char="ü"/>
            </a:pPr>
            <a:r>
              <a:rPr lang="en-US" sz="2000" dirty="0"/>
              <a:t>It appears that more expensive detergents are rated slightly higher, with possibly one exception.</a:t>
            </a:r>
          </a:p>
        </p:txBody>
      </p:sp>
    </p:spTree>
    <p:extLst>
      <p:ext uri="{BB962C8B-B14F-4D97-AF65-F5344CB8AC3E}">
        <p14:creationId xmlns:p14="http://schemas.microsoft.com/office/powerpoint/2010/main" val="65717647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childTnLst>
                                </p:cTn>
                              </p:par>
                            </p:childTnLst>
                          </p:cTn>
                        </p:par>
                        <p:par>
                          <p:cTn id="18" fill="hold" nodeType="afterGroup">
                            <p:stCondLst>
                              <p:cond delay="1000"/>
                            </p:stCondLst>
                            <p:childTnLst>
                              <p:par>
                                <p:cTn id="19" presetID="10"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childTnLst>
                                </p:cTn>
                              </p:par>
                            </p:childTnLst>
                          </p:cTn>
                        </p:par>
                        <p:par>
                          <p:cTn id="22" fill="hold" nodeType="afterGroup">
                            <p:stCondLst>
                              <p:cond delay="2000"/>
                            </p:stCondLst>
                            <p:childTnLst>
                              <p:par>
                                <p:cTn id="23" presetID="10"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accent1"/>
                </a:solidFill>
              </a:rPr>
              <a:t>Adding Categorical Variables</a:t>
            </a:r>
            <a:endParaRPr lang="en-US" dirty="0"/>
          </a:p>
        </p:txBody>
      </p:sp>
      <p:sp>
        <p:nvSpPr>
          <p:cNvPr id="34818" name="Slide Number Placeholder 6"/>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solidFill>
                  <a:schemeClr val="accent1"/>
                </a:solidFill>
              </a:rPr>
              <a:t>10</a:t>
            </a:r>
          </a:p>
        </p:txBody>
      </p:sp>
      <p:sp>
        <p:nvSpPr>
          <p:cNvPr id="34819" name="Rectangle 3"/>
          <p:cNvSpPr>
            <a:spLocks noGrp="1" noChangeArrowheads="1"/>
          </p:cNvSpPr>
          <p:nvPr>
            <p:ph sz="quarter" idx="4294967295"/>
          </p:nvPr>
        </p:nvSpPr>
        <p:spPr>
          <a:xfrm>
            <a:off x="304800" y="1335836"/>
            <a:ext cx="8534400" cy="709930"/>
          </a:xfrm>
        </p:spPr>
        <p:txBody>
          <a:bodyPr/>
          <a:lstStyle/>
          <a:p>
            <a:pPr eaLnBrk="1" hangingPunct="1"/>
            <a:r>
              <a:rPr lang="en-US" dirty="0">
                <a:solidFill>
                  <a:srgbClr val="000000"/>
                </a:solidFill>
                <a:ea typeface="ＭＳ Ｐゴシック" pitchFamily="34" charset="-128"/>
              </a:rPr>
              <a:t>Consider the relationship between height and weight.</a:t>
            </a:r>
          </a:p>
        </p:txBody>
      </p:sp>
      <p:sp>
        <p:nvSpPr>
          <p:cNvPr id="2" name="Rectangle 1"/>
          <p:cNvSpPr>
            <a:spLocks noChangeArrowheads="1"/>
          </p:cNvSpPr>
          <p:nvPr/>
        </p:nvSpPr>
        <p:spPr bwMode="auto">
          <a:xfrm>
            <a:off x="685800" y="2967038"/>
            <a:ext cx="24384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ct val="50000"/>
              </a:spcBef>
              <a:buFont typeface="Monotype Sorts" charset="2"/>
              <a:buNone/>
            </a:pPr>
            <a:r>
              <a:rPr lang="en-US" sz="2000" dirty="0"/>
              <a:t>To add a </a:t>
            </a:r>
            <a:r>
              <a:rPr lang="en-US" sz="2000" i="1" dirty="0"/>
              <a:t>categorical variable</a:t>
            </a:r>
            <a:r>
              <a:rPr lang="en-US" sz="2000" dirty="0"/>
              <a:t>, use a different plot color or symbol for each category.</a:t>
            </a:r>
          </a:p>
        </p:txBody>
      </p:sp>
      <p:pic>
        <p:nvPicPr>
          <p:cNvPr id="1026" name="Picture 2">
            <a:extLst>
              <a:ext uri="{FF2B5EF4-FFF2-40B4-BE49-F238E27FC236}">
                <a16:creationId xmlns:a16="http://schemas.microsoft.com/office/drawing/2014/main" id="{41349B07-AF90-B1BF-56E1-16D850F43B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0" y="2605088"/>
            <a:ext cx="5483678" cy="364875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Nonlinear Relationships </a:t>
            </a:r>
            <a:endParaRPr lang="en-US" dirty="0"/>
          </a:p>
        </p:txBody>
      </p:sp>
      <p:sp>
        <p:nvSpPr>
          <p:cNvPr id="35842" name="Slide Number Placeholder 1"/>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CC9651C1-EBFA-4C70-86B5-E29735B2594E}" type="slidenum">
              <a:rPr lang="en-US">
                <a:solidFill>
                  <a:schemeClr val="accent1"/>
                </a:solidFill>
              </a:rPr>
              <a:pPr/>
              <a:t>10</a:t>
            </a:fld>
            <a:endParaRPr lang="en-US">
              <a:solidFill>
                <a:schemeClr val="accent1"/>
              </a:solidFill>
            </a:endParaRPr>
          </a:p>
        </p:txBody>
      </p:sp>
      <p:sp>
        <p:nvSpPr>
          <p:cNvPr id="35845" name="Rectangle 10"/>
          <p:cNvSpPr>
            <a:spLocks noChangeArrowheads="1"/>
          </p:cNvSpPr>
          <p:nvPr/>
        </p:nvSpPr>
        <p:spPr bwMode="auto">
          <a:xfrm>
            <a:off x="1020762" y="1458913"/>
            <a:ext cx="710247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1" hangingPunct="1">
              <a:buFont typeface="Wingdings" pitchFamily="2" charset="2"/>
              <a:buChar char="§"/>
            </a:pPr>
            <a:r>
              <a:rPr lang="en-US" sz="2000" dirty="0"/>
              <a:t>There are other </a:t>
            </a:r>
            <a:r>
              <a:rPr lang="en-US" sz="2000" dirty="0">
                <a:solidFill>
                  <a:srgbClr val="C00000"/>
                </a:solidFill>
              </a:rPr>
              <a:t>forms </a:t>
            </a:r>
            <a:r>
              <a:rPr lang="en-US" sz="2000" dirty="0"/>
              <a:t>of relationships besides linear. The scatterplot below is an example of a </a:t>
            </a:r>
            <a:r>
              <a:rPr lang="en-US" sz="2000" dirty="0">
                <a:solidFill>
                  <a:srgbClr val="C00000"/>
                </a:solidFill>
              </a:rPr>
              <a:t>nonlinear form.</a:t>
            </a:r>
            <a:r>
              <a:rPr lang="en-US" sz="2000" dirty="0"/>
              <a:t>  </a:t>
            </a:r>
          </a:p>
          <a:p>
            <a:pPr marL="285750" indent="-285750" eaLnBrk="1" hangingPunct="1">
              <a:buFont typeface="Wingdings" pitchFamily="2" charset="2"/>
              <a:buChar char="§"/>
            </a:pPr>
            <a:endParaRPr lang="en-US" sz="2000" dirty="0"/>
          </a:p>
          <a:p>
            <a:pPr marL="285750" indent="-285750" eaLnBrk="1" hangingPunct="1">
              <a:buFont typeface="Wingdings" pitchFamily="2" charset="2"/>
              <a:buChar char="§"/>
            </a:pPr>
            <a:r>
              <a:rPr lang="en-US" sz="2000" dirty="0"/>
              <a:t>Note the curvature in the relationship between </a:t>
            </a:r>
            <a:r>
              <a:rPr lang="en-US" sz="2000" i="1" dirty="0"/>
              <a:t>x </a:t>
            </a:r>
            <a:r>
              <a:rPr lang="en-US" sz="2000" dirty="0"/>
              <a:t>and </a:t>
            </a:r>
            <a:r>
              <a:rPr lang="en-US" sz="2000" i="1" dirty="0"/>
              <a:t>y</a:t>
            </a:r>
            <a:r>
              <a:rPr lang="en-US" sz="2000" dirty="0"/>
              <a:t>.  </a:t>
            </a:r>
          </a:p>
        </p:txBody>
      </p:sp>
      <p:pic>
        <p:nvPicPr>
          <p:cNvPr id="35909" name="Picture 69" descr="The image shows a scatterplot between ‘x’ and ‘y’ variables on the horizontal and vertical axis, respectively. The horizontal axis shows the numerical values from 1 to 5 in successive intervals of 1, and the vertical axis ranges from 0 to 120 in successive intervals of 20. The scatterplot depicts a nonlinear relationship between ‘x’ and ‘y’ variables as the dots on the plot forms a curve shape."/>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395536" y="3226289"/>
            <a:ext cx="4352925"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AACBA35-35CD-4ED0-F496-C2D70A5E783E}"/>
              </a:ext>
            </a:extLst>
          </p:cNvPr>
          <p:cNvSpPr/>
          <p:nvPr/>
        </p:nvSpPr>
        <p:spPr>
          <a:xfrm>
            <a:off x="449036" y="1971883"/>
            <a:ext cx="7332661" cy="1408137"/>
          </a:xfrm>
          <a:prstGeom prst="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Log Transformation</a:t>
            </a:r>
            <a:r>
              <a:rPr lang="en-US" dirty="0">
                <a:solidFill>
                  <a:schemeClr val="accent1"/>
                </a:solidFill>
              </a:rPr>
              <a:t> </a:t>
            </a:r>
            <a:endParaRPr lang="en-US" dirty="0"/>
          </a:p>
        </p:txBody>
      </p:sp>
      <p:sp>
        <p:nvSpPr>
          <p:cNvPr id="35842" name="Slide Number Placeholder 1"/>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CC9651C1-EBFA-4C70-86B5-E29735B2594E}" type="slidenum">
              <a:rPr lang="en-US">
                <a:solidFill>
                  <a:schemeClr val="accent1"/>
                </a:solidFill>
              </a:rPr>
              <a:pPr/>
              <a:t>11</a:t>
            </a:fld>
            <a:endParaRPr lang="en-US">
              <a:solidFill>
                <a:schemeClr val="accent1"/>
              </a:solidFill>
            </a:endParaRPr>
          </a:p>
        </p:txBody>
      </p:sp>
      <p:pic>
        <p:nvPicPr>
          <p:cNvPr id="8" name="Picture 7">
            <a:extLst>
              <a:ext uri="{FF2B5EF4-FFF2-40B4-BE49-F238E27FC236}">
                <a16:creationId xmlns:a16="http://schemas.microsoft.com/office/drawing/2014/main" id="{25784727-AD5A-8365-4497-FF36FB5A676F}"/>
              </a:ext>
            </a:extLst>
          </p:cNvPr>
          <p:cNvPicPr>
            <a:picLocks noChangeAspect="1"/>
          </p:cNvPicPr>
          <p:nvPr/>
        </p:nvPicPr>
        <p:blipFill>
          <a:blip r:embed="rId3"/>
          <a:srcRect l="24519" t="26968" r="24410" b="14302"/>
          <a:stretch/>
        </p:blipFill>
        <p:spPr>
          <a:xfrm>
            <a:off x="109310" y="4014713"/>
            <a:ext cx="4395561" cy="2843282"/>
          </a:xfrm>
          <a:prstGeom prst="rect">
            <a:avLst/>
          </a:prstGeom>
        </p:spPr>
      </p:pic>
      <p:pic>
        <p:nvPicPr>
          <p:cNvPr id="10" name="Picture 9">
            <a:extLst>
              <a:ext uri="{FF2B5EF4-FFF2-40B4-BE49-F238E27FC236}">
                <a16:creationId xmlns:a16="http://schemas.microsoft.com/office/drawing/2014/main" id="{50E9F521-A110-5CD4-51EA-607B3846BA39}"/>
              </a:ext>
            </a:extLst>
          </p:cNvPr>
          <p:cNvPicPr>
            <a:picLocks noChangeAspect="1"/>
          </p:cNvPicPr>
          <p:nvPr/>
        </p:nvPicPr>
        <p:blipFill>
          <a:blip r:embed="rId4"/>
          <a:srcRect l="24196" t="37428" r="23125" b="6080"/>
          <a:stretch/>
        </p:blipFill>
        <p:spPr>
          <a:xfrm>
            <a:off x="4702628" y="4075065"/>
            <a:ext cx="4395561" cy="2651491"/>
          </a:xfrm>
          <a:prstGeom prst="rect">
            <a:avLst/>
          </a:prstGeom>
        </p:spPr>
      </p:pic>
      <p:sp>
        <p:nvSpPr>
          <p:cNvPr id="12" name="TextBox 11">
            <a:extLst>
              <a:ext uri="{FF2B5EF4-FFF2-40B4-BE49-F238E27FC236}">
                <a16:creationId xmlns:a16="http://schemas.microsoft.com/office/drawing/2014/main" id="{1FE11845-9651-B725-55FC-5A8192CE3ECD}"/>
              </a:ext>
            </a:extLst>
          </p:cNvPr>
          <p:cNvSpPr txBox="1"/>
          <p:nvPr/>
        </p:nvSpPr>
        <p:spPr>
          <a:xfrm>
            <a:off x="614363" y="2004536"/>
            <a:ext cx="7332661" cy="1015663"/>
          </a:xfrm>
          <a:prstGeom prst="rect">
            <a:avLst/>
          </a:prstGeom>
          <a:noFill/>
        </p:spPr>
        <p:txBody>
          <a:bodyPr wrap="square">
            <a:spAutoFit/>
          </a:bodyPr>
          <a:lstStyle/>
          <a:p>
            <a:r>
              <a:rPr lang="en-US" sz="2000" b="0" i="0" u="none" strike="noStrike" baseline="0" dirty="0">
                <a:solidFill>
                  <a:srgbClr val="000000"/>
                </a:solidFill>
                <a:latin typeface="Arial" panose="020B0604020202020204" pitchFamily="34" charset="0"/>
              </a:rPr>
              <a:t>The </a:t>
            </a:r>
            <a:r>
              <a:rPr lang="en-US" sz="2000" b="1" i="0" u="none" strike="noStrike" baseline="0" dirty="0">
                <a:solidFill>
                  <a:srgbClr val="000000"/>
                </a:solidFill>
                <a:latin typeface="Arial" panose="020B0604020202020204" pitchFamily="34" charset="0"/>
              </a:rPr>
              <a:t>log transformation: </a:t>
            </a:r>
            <a:endParaRPr lang="en-US" sz="2000" b="0" i="0" u="none" strike="noStrike" baseline="0" dirty="0">
              <a:solidFill>
                <a:srgbClr val="000000"/>
              </a:solidFill>
              <a:latin typeface="Arial" panose="020B0604020202020204" pitchFamily="34" charset="0"/>
            </a:endParaRPr>
          </a:p>
          <a:p>
            <a:pPr marL="285750" indent="-285750">
              <a:buFont typeface="Arial" panose="020B0604020202020204" pitchFamily="34" charset="0"/>
              <a:buChar char="•"/>
            </a:pPr>
            <a:r>
              <a:rPr lang="en-US" sz="2000" b="0" i="0" u="none" strike="noStrike" baseline="0" dirty="0">
                <a:solidFill>
                  <a:srgbClr val="000000"/>
                </a:solidFill>
                <a:latin typeface="Arial" panose="020B0604020202020204" pitchFamily="34" charset="0"/>
              </a:rPr>
              <a:t>can be used only for variables whose values are positive.</a:t>
            </a:r>
          </a:p>
          <a:p>
            <a:pPr marL="285750" indent="-285750">
              <a:buFont typeface="Arial" panose="020B0604020202020204" pitchFamily="34" charset="0"/>
              <a:buChar char="•"/>
            </a:pPr>
            <a:r>
              <a:rPr lang="en-US" sz="2000" b="0" i="0" u="none" strike="noStrike" baseline="0" dirty="0">
                <a:solidFill>
                  <a:srgbClr val="000000"/>
                </a:solidFill>
                <a:latin typeface="Arial" panose="020B0604020202020204" pitchFamily="34" charset="0"/>
              </a:rPr>
              <a:t>A common choice is the </a:t>
            </a:r>
            <a:r>
              <a:rPr lang="en-US" sz="2000" b="1" i="0" u="none" strike="noStrike" baseline="0" dirty="0">
                <a:solidFill>
                  <a:srgbClr val="000000"/>
                </a:solidFill>
                <a:latin typeface="Arial" panose="020B0604020202020204" pitchFamily="34" charset="0"/>
              </a:rPr>
              <a:t>natural logarithm</a:t>
            </a:r>
            <a:r>
              <a:rPr lang="en-US" sz="2000" b="0" i="0" u="none" strike="noStrike" baseline="0" dirty="0">
                <a:solidFill>
                  <a:srgbClr val="000000"/>
                </a:solidFill>
                <a:latin typeface="Arial" panose="020B0604020202020204" pitchFamily="34" charset="0"/>
              </a:rPr>
              <a:t>. </a:t>
            </a:r>
          </a:p>
        </p:txBody>
      </p:sp>
      <p:sp>
        <p:nvSpPr>
          <p:cNvPr id="14" name="TextBox 13">
            <a:extLst>
              <a:ext uri="{FF2B5EF4-FFF2-40B4-BE49-F238E27FC236}">
                <a16:creationId xmlns:a16="http://schemas.microsoft.com/office/drawing/2014/main" id="{1960D85E-102D-7683-C8C0-21EA1A35E127}"/>
              </a:ext>
            </a:extLst>
          </p:cNvPr>
          <p:cNvSpPr txBox="1"/>
          <p:nvPr/>
        </p:nvSpPr>
        <p:spPr>
          <a:xfrm>
            <a:off x="174623" y="996859"/>
            <a:ext cx="8193769" cy="923330"/>
          </a:xfrm>
          <a:prstGeom prst="rect">
            <a:avLst/>
          </a:prstGeom>
          <a:noFill/>
        </p:spPr>
        <p:txBody>
          <a:bodyPr wrap="square">
            <a:spAutoFit/>
          </a:bodyPr>
          <a:lstStyle/>
          <a:p>
            <a:r>
              <a:rPr lang="en-US" b="0" i="0" u="none" strike="noStrike" baseline="0" dirty="0">
                <a:solidFill>
                  <a:srgbClr val="000000"/>
                </a:solidFill>
                <a:latin typeface="+mj-lt"/>
              </a:rPr>
              <a:t>Sometimes, the pattern that best describes data in a scatterplot is a curve other than a line. In this case, it is often useful to apply a </a:t>
            </a:r>
            <a:r>
              <a:rPr lang="en-US" b="1" i="0" u="none" strike="noStrike" baseline="0" dirty="0">
                <a:solidFill>
                  <a:srgbClr val="000000"/>
                </a:solidFill>
                <a:latin typeface="+mj-lt"/>
              </a:rPr>
              <a:t>transformation </a:t>
            </a:r>
            <a:r>
              <a:rPr lang="en-US" b="0" i="0" u="none" strike="noStrike" baseline="0" dirty="0">
                <a:solidFill>
                  <a:srgbClr val="000000"/>
                </a:solidFill>
                <a:latin typeface="+mj-lt"/>
              </a:rPr>
              <a:t>to the data that renders the relationship approximately linear. </a:t>
            </a:r>
            <a:endParaRPr lang="en-US" dirty="0">
              <a:latin typeface="+mj-lt"/>
            </a:endParaRPr>
          </a:p>
        </p:txBody>
      </p:sp>
      <p:sp>
        <p:nvSpPr>
          <p:cNvPr id="18" name="TextBox 17">
            <a:extLst>
              <a:ext uri="{FF2B5EF4-FFF2-40B4-BE49-F238E27FC236}">
                <a16:creationId xmlns:a16="http://schemas.microsoft.com/office/drawing/2014/main" id="{D9321659-D52C-9EF0-133A-EE00951E566A}"/>
              </a:ext>
            </a:extLst>
          </p:cNvPr>
          <p:cNvSpPr txBox="1"/>
          <p:nvPr/>
        </p:nvSpPr>
        <p:spPr>
          <a:xfrm>
            <a:off x="326571" y="3375546"/>
            <a:ext cx="7502978" cy="646331"/>
          </a:xfrm>
          <a:prstGeom prst="rect">
            <a:avLst/>
          </a:prstGeom>
          <a:noFill/>
        </p:spPr>
        <p:txBody>
          <a:bodyPr wrap="square">
            <a:spAutoFit/>
          </a:bodyPr>
          <a:lstStyle/>
          <a:p>
            <a:r>
              <a:rPr lang="en-US" sz="1800" b="1" i="0" u="none" strike="noStrike" baseline="0" dirty="0">
                <a:solidFill>
                  <a:srgbClr val="4471C4"/>
                </a:solidFill>
                <a:latin typeface="Calibri" panose="020F0502020204030204" pitchFamily="34" charset="0"/>
              </a:rPr>
              <a:t>Example: </a:t>
            </a:r>
            <a:r>
              <a:rPr lang="en-US" sz="1800" b="0" i="0" u="none" strike="noStrike" baseline="0" dirty="0">
                <a:solidFill>
                  <a:srgbClr val="000000"/>
                </a:solidFill>
                <a:latin typeface="Calibri" panose="020F0502020204030204" pitchFamily="34" charset="0"/>
              </a:rPr>
              <a:t>Consider the following two scatterplots concerning calcium intake versus calcium retention. </a:t>
            </a:r>
            <a:endParaRPr lang="en-US" dirty="0"/>
          </a:p>
        </p:txBody>
      </p:sp>
      <p:sp>
        <p:nvSpPr>
          <p:cNvPr id="20" name="TextBox 19">
            <a:extLst>
              <a:ext uri="{FF2B5EF4-FFF2-40B4-BE49-F238E27FC236}">
                <a16:creationId xmlns:a16="http://schemas.microsoft.com/office/drawing/2014/main" id="{FDB4B286-72AE-7802-4EC5-D14520D70B5F}"/>
              </a:ext>
            </a:extLst>
          </p:cNvPr>
          <p:cNvSpPr txBox="1"/>
          <p:nvPr/>
        </p:nvSpPr>
        <p:spPr>
          <a:xfrm>
            <a:off x="859291" y="4428747"/>
            <a:ext cx="2224994" cy="369332"/>
          </a:xfrm>
          <a:prstGeom prst="rect">
            <a:avLst/>
          </a:prstGeom>
          <a:noFill/>
        </p:spPr>
        <p:txBody>
          <a:bodyPr wrap="square">
            <a:spAutoFit/>
          </a:bodyPr>
          <a:lstStyle/>
          <a:p>
            <a:r>
              <a:rPr lang="en-US" sz="1800" b="1" i="0" u="none" strike="noStrike" baseline="0" dirty="0">
                <a:solidFill>
                  <a:srgbClr val="4471C4"/>
                </a:solidFill>
                <a:latin typeface="Calibri" panose="020F0502020204030204" pitchFamily="34" charset="0"/>
              </a:rPr>
              <a:t>Original Scatterplot</a:t>
            </a:r>
            <a:endParaRPr lang="en-US" dirty="0"/>
          </a:p>
        </p:txBody>
      </p:sp>
      <p:sp>
        <p:nvSpPr>
          <p:cNvPr id="22" name="TextBox 21">
            <a:extLst>
              <a:ext uri="{FF2B5EF4-FFF2-40B4-BE49-F238E27FC236}">
                <a16:creationId xmlns:a16="http://schemas.microsoft.com/office/drawing/2014/main" id="{C2F394C9-F780-9785-7017-91F4BE561FD9}"/>
              </a:ext>
            </a:extLst>
          </p:cNvPr>
          <p:cNvSpPr txBox="1"/>
          <p:nvPr/>
        </p:nvSpPr>
        <p:spPr>
          <a:xfrm>
            <a:off x="5682343" y="5861141"/>
            <a:ext cx="3402466" cy="369332"/>
          </a:xfrm>
          <a:prstGeom prst="rect">
            <a:avLst/>
          </a:prstGeom>
          <a:noFill/>
        </p:spPr>
        <p:txBody>
          <a:bodyPr wrap="square">
            <a:spAutoFit/>
          </a:bodyPr>
          <a:lstStyle/>
          <a:p>
            <a:r>
              <a:rPr lang="en-US" sz="1800" b="1" i="0" u="none" strike="noStrike" baseline="0" dirty="0">
                <a:solidFill>
                  <a:srgbClr val="4471C4"/>
                </a:solidFill>
                <a:latin typeface="Calibri" panose="020F0502020204030204" pitchFamily="34" charset="0"/>
              </a:rPr>
              <a:t>Log Transformation Scatterplot </a:t>
            </a:r>
            <a:endParaRPr lang="en-US" dirty="0"/>
          </a:p>
        </p:txBody>
      </p:sp>
    </p:spTree>
    <p:extLst>
      <p:ext uri="{BB962C8B-B14F-4D97-AF65-F5344CB8AC3E}">
        <p14:creationId xmlns:p14="http://schemas.microsoft.com/office/powerpoint/2010/main" val="236919345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2"/>
          <p:cNvSpPr>
            <a:spLocks noGrp="1"/>
          </p:cNvSpPr>
          <p:nvPr>
            <p:ph type="title"/>
          </p:nvPr>
        </p:nvSpPr>
        <p:spPr/>
        <p:txBody>
          <a:bodyPr anchor="t"/>
          <a:lstStyle/>
          <a:p>
            <a:pPr eaLnBrk="1" hangingPunct="1"/>
            <a:r>
              <a:rPr lang="en-US" b="1" dirty="0">
                <a:solidFill>
                  <a:schemeClr val="accent1"/>
                </a:solidFill>
                <a:ea typeface="ＭＳ Ｐゴシック" pitchFamily="34" charset="-128"/>
              </a:rPr>
              <a:t>2.3 Correlation</a:t>
            </a:r>
          </a:p>
        </p:txBody>
      </p:sp>
      <p:sp>
        <p:nvSpPr>
          <p:cNvPr id="36867" name="Text Placeholder 3"/>
          <p:cNvSpPr>
            <a:spLocks noGrp="1"/>
          </p:cNvSpPr>
          <p:nvPr>
            <p:ph idx="1"/>
          </p:nvPr>
        </p:nvSpPr>
        <p:spPr/>
        <p:txBody>
          <a:bodyPr/>
          <a:lstStyle/>
          <a:p>
            <a:pPr eaLnBrk="1" hangingPunct="1"/>
            <a:r>
              <a:rPr lang="en-US" sz="2400">
                <a:solidFill>
                  <a:srgbClr val="073779"/>
                </a:solidFill>
                <a:ea typeface="ＭＳ Ｐゴシック" pitchFamily="34" charset="-128"/>
              </a:rPr>
              <a:t>Correlation coefficient </a:t>
            </a:r>
            <a:r>
              <a:rPr lang="en-US" sz="2400" i="1">
                <a:solidFill>
                  <a:srgbClr val="073779"/>
                </a:solidFill>
                <a:ea typeface="ＭＳ Ｐゴシック" pitchFamily="34" charset="-128"/>
              </a:rPr>
              <a:t>r</a:t>
            </a:r>
          </a:p>
          <a:p>
            <a:pPr eaLnBrk="1" hangingPunct="1"/>
            <a:r>
              <a:rPr lang="en-US" sz="2400">
                <a:solidFill>
                  <a:srgbClr val="073779"/>
                </a:solidFill>
                <a:ea typeface="ＭＳ Ｐゴシック" pitchFamily="34" charset="-128"/>
              </a:rPr>
              <a:t>Properties of </a:t>
            </a:r>
            <a:r>
              <a:rPr lang="en-US" sz="2400" i="1">
                <a:solidFill>
                  <a:srgbClr val="073779"/>
                </a:solidFill>
                <a:ea typeface="ＭＳ Ｐゴシック" pitchFamily="34" charset="-128"/>
              </a:rPr>
              <a:t>r</a:t>
            </a:r>
            <a:endParaRPr lang="en-US" sz="2400">
              <a:solidFill>
                <a:srgbClr val="073779"/>
              </a:solidFill>
              <a:ea typeface="ＭＳ Ｐゴシック" pitchFamily="34" charset="-128"/>
            </a:endParaRPr>
          </a:p>
        </p:txBody>
      </p:sp>
      <p:sp>
        <p:nvSpPr>
          <p:cNvPr id="36868" name="Slide Number Placeholder 9"/>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04BEACC4-5C1F-45E6-893D-D74DE90C39B4}" type="slidenum">
              <a:rPr lang="en-US">
                <a:solidFill>
                  <a:schemeClr val="accent1"/>
                </a:solidFill>
              </a:rPr>
              <a:pPr/>
              <a:t>12</a:t>
            </a:fld>
            <a:endParaRPr lang="en-US">
              <a:solidFill>
                <a:schemeClr val="accen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Measuring Linear Association 1</a:t>
            </a:r>
            <a:endParaRPr lang="en-US" dirty="0"/>
          </a:p>
        </p:txBody>
      </p:sp>
      <p:sp>
        <p:nvSpPr>
          <p:cNvPr id="37890" name="Slide Number Placeholder 4"/>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19F29ADE-F947-43C8-A380-CB402D098DAB}" type="slidenum">
              <a:rPr lang="en-US" sz="1200">
                <a:solidFill>
                  <a:schemeClr val="accent1"/>
                </a:solidFill>
                <a:latin typeface="+mn-lt"/>
              </a:rPr>
              <a:pPr>
                <a:lnSpc>
                  <a:spcPct val="80000"/>
                </a:lnSpc>
              </a:pPr>
              <a:t>13</a:t>
            </a:fld>
            <a:endParaRPr lang="en-US" sz="1200" dirty="0">
              <a:solidFill>
                <a:schemeClr val="accent1"/>
              </a:solidFill>
              <a:latin typeface="+mn-lt"/>
            </a:endParaRPr>
          </a:p>
        </p:txBody>
      </p:sp>
      <p:sp>
        <p:nvSpPr>
          <p:cNvPr id="37891" name="Rectangle 3"/>
          <p:cNvSpPr txBox="1">
            <a:spLocks noChangeArrowheads="1"/>
          </p:cNvSpPr>
          <p:nvPr/>
        </p:nvSpPr>
        <p:spPr bwMode="auto">
          <a:xfrm>
            <a:off x="509587" y="1500642"/>
            <a:ext cx="8124825" cy="2440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buClr>
                <a:schemeClr val="accent2"/>
              </a:buClr>
              <a:buSzPct val="60000"/>
            </a:pPr>
            <a:r>
              <a:rPr lang="en-US" sz="2000" dirty="0"/>
              <a:t>A scatterplot displays the strength, direction, and form of the relationship between </a:t>
            </a:r>
            <a:r>
              <a:rPr lang="en-US" sz="2000" dirty="0">
                <a:solidFill>
                  <a:srgbClr val="FF0000"/>
                </a:solidFill>
              </a:rPr>
              <a:t>two quantitative variables</a:t>
            </a:r>
            <a:r>
              <a:rPr lang="en-US" sz="2000" dirty="0"/>
              <a:t>. </a:t>
            </a:r>
            <a:r>
              <a:rPr lang="en-US" sz="2000" dirty="0">
                <a:solidFill>
                  <a:srgbClr val="FF0000"/>
                </a:solidFill>
              </a:rPr>
              <a:t>Linear</a:t>
            </a:r>
            <a:r>
              <a:rPr lang="en-US" sz="2000" dirty="0"/>
              <a:t> relationships are important because a straight line is a simple pattern that is quite common.</a:t>
            </a:r>
          </a:p>
          <a:p>
            <a:pPr>
              <a:spcBef>
                <a:spcPct val="50000"/>
              </a:spcBef>
              <a:buClr>
                <a:schemeClr val="accent2"/>
              </a:buClr>
              <a:buSzPct val="60000"/>
            </a:pPr>
            <a:r>
              <a:rPr lang="en-US" sz="2000" i="1" dirty="0">
                <a:solidFill>
                  <a:srgbClr val="FF0000"/>
                </a:solidFill>
              </a:rPr>
              <a:t>Our eyes are not always good judges of how strong a relationship is</a:t>
            </a:r>
            <a:r>
              <a:rPr lang="en-US" sz="2000" dirty="0"/>
              <a:t>. Therefore, we use a numerical measure to supplement our scatterplot and help us quantify the strength of the linear relationship.</a:t>
            </a:r>
          </a:p>
        </p:txBody>
      </p:sp>
      <mc:AlternateContent xmlns:mc="http://schemas.openxmlformats.org/markup-compatibility/2006" xmlns:a14="http://schemas.microsoft.com/office/drawing/2010/main">
        <mc:Choice Requires="a14">
          <p:sp>
            <p:nvSpPr>
              <p:cNvPr id="8" name="TextBox 7"/>
              <p:cNvSpPr txBox="1">
                <a:spLocks noChangeArrowheads="1"/>
              </p:cNvSpPr>
              <p:nvPr/>
            </p:nvSpPr>
            <p:spPr bwMode="auto">
              <a:xfrm>
                <a:off x="588962" y="4479562"/>
                <a:ext cx="7966075" cy="1913537"/>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US" sz="2000" dirty="0"/>
                  <a:t>The </a:t>
                </a:r>
                <a:r>
                  <a:rPr lang="en-US" sz="2000" b="1" dirty="0">
                    <a:solidFill>
                      <a:srgbClr val="800000"/>
                    </a:solidFill>
                  </a:rPr>
                  <a:t>correlation (coefficient) </a:t>
                </a:r>
                <a:r>
                  <a:rPr lang="en-US" sz="2000" b="1" i="1" dirty="0">
                    <a:solidFill>
                      <a:srgbClr val="800000"/>
                    </a:solidFill>
                  </a:rPr>
                  <a:t>r</a:t>
                </a:r>
                <a:r>
                  <a:rPr lang="en-US" sz="2000" dirty="0">
                    <a:solidFill>
                      <a:srgbClr val="800000"/>
                    </a:solidFill>
                  </a:rPr>
                  <a:t> </a:t>
                </a:r>
                <a:r>
                  <a:rPr lang="en-US" sz="2000" dirty="0"/>
                  <a:t>measures the </a:t>
                </a:r>
                <a:r>
                  <a:rPr lang="en-US" sz="2000" dirty="0">
                    <a:solidFill>
                      <a:srgbClr val="FF0000"/>
                    </a:solidFill>
                  </a:rPr>
                  <a:t>direction</a:t>
                </a:r>
                <a:r>
                  <a:rPr lang="en-US" sz="2000" dirty="0"/>
                  <a:t> and </a:t>
                </a:r>
                <a:r>
                  <a:rPr lang="en-US" sz="2000" dirty="0">
                    <a:solidFill>
                      <a:srgbClr val="FF0000"/>
                    </a:solidFill>
                  </a:rPr>
                  <a:t>strength</a:t>
                </a:r>
                <a:r>
                  <a:rPr lang="en-US" sz="2000" dirty="0"/>
                  <a:t> of the </a:t>
                </a:r>
                <a:r>
                  <a:rPr lang="en-US" sz="2000" dirty="0">
                    <a:solidFill>
                      <a:srgbClr val="FF0000"/>
                    </a:solidFill>
                  </a:rPr>
                  <a:t>linear </a:t>
                </a:r>
                <a:r>
                  <a:rPr lang="en-US" sz="2000" dirty="0"/>
                  <a:t>relationship between two </a:t>
                </a:r>
                <a:r>
                  <a:rPr lang="en-US" sz="2000" dirty="0">
                    <a:solidFill>
                      <a:srgbClr val="FF0000"/>
                    </a:solidFill>
                  </a:rPr>
                  <a:t>quantitative</a:t>
                </a:r>
                <a:r>
                  <a:rPr lang="en-US" sz="2000" dirty="0"/>
                  <a:t> variables. Using the notation explained on pp. 103–104 in the text:</a:t>
                </a:r>
              </a:p>
              <a:p>
                <a:pPr eaLnBrk="1" hangingPunct="1">
                  <a:defRPr/>
                </a:pPr>
                <a14:m>
                  <m:oMathPara xmlns:m="http://schemas.openxmlformats.org/officeDocument/2006/math">
                    <m:oMath>
                      <m:r>
                        <a:rPr lang="en-US" sz="2000" b="0" i="1" smtClean="0">
                          <a:latin typeface="Cambria Math" panose="02040503050406030204" pitchFamily="18" charset="0"/>
                        </a:rPr>
                        <m:t>𝑟</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𝑛</m:t>
                          </m:r>
                          <m:r>
                            <a:rPr lang="en-US" sz="2000" b="0" i="1" smtClean="0">
                              <a:latin typeface="Cambria Math" panose="02040503050406030204" pitchFamily="18" charset="0"/>
                            </a:rPr>
                            <m:t>−1</m:t>
                          </m:r>
                        </m:den>
                      </m:f>
                      <m:nary>
                        <m:naryPr>
                          <m:chr m:val="∑"/>
                          <m:ctrlPr>
                            <a:rPr lang="en-US" sz="2000" b="0" i="1" smtClean="0">
                              <a:latin typeface="Cambria Math" panose="02040503050406030204" pitchFamily="18" charset="0"/>
                            </a:rPr>
                          </m:ctrlPr>
                        </m:naryPr>
                        <m:sub>
                          <m:r>
                            <m:rPr>
                              <m:brk m:alnAt="23"/>
                            </m:rPr>
                            <a:rPr lang="en-US" sz="2000" b="0" i="1" smtClean="0">
                              <a:latin typeface="Cambria Math" panose="02040503050406030204" pitchFamily="18" charset="0"/>
                            </a:rPr>
                            <m:t>𝑖</m:t>
                          </m:r>
                          <m:r>
                            <m:rPr>
                              <m:brk m:alnAt="23"/>
                            </m:rPr>
                            <a:rPr lang="en-US" sz="2000" b="0" i="1" smtClean="0">
                              <a:latin typeface="Cambria Math" panose="02040503050406030204" pitchFamily="18" charset="0"/>
                            </a:rPr>
                            <m:t>=</m:t>
                          </m:r>
                          <m:r>
                            <m:rPr>
                              <m:brk m:alnAt="23"/>
                            </m:rPr>
                            <a:rPr lang="en-US" sz="2000" b="0" i="1" smtClean="0">
                              <a:latin typeface="Cambria Math" panose="02040503050406030204" pitchFamily="18" charset="0"/>
                            </a:rPr>
                            <m:t>1</m:t>
                          </m:r>
                        </m:sub>
                        <m:sup>
                          <m:r>
                            <a:rPr lang="en-US" sz="2000" b="0" i="1" smtClean="0">
                              <a:latin typeface="Cambria Math" panose="02040503050406030204" pitchFamily="18" charset="0"/>
                            </a:rPr>
                            <m:t>𝑛</m:t>
                          </m:r>
                        </m:sup>
                        <m:e>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i="1">
                                          <a:latin typeface="Cambria Math" panose="02040503050406030204" pitchFamily="18" charset="0"/>
                                        </a:rPr>
                                        <m:t>𝑖</m:t>
                                      </m:r>
                                    </m:sub>
                                  </m:sSub>
                                  <m:r>
                                    <a:rPr lang="en-US" sz="2000" i="1">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𝑥</m:t>
                                      </m:r>
                                    </m:e>
                                  </m:acc>
                                </m:num>
                                <m:den>
                                  <m:sSub>
                                    <m:sSubPr>
                                      <m:ctrlPr>
                                        <a:rPr lang="en-US" sz="2000" i="1">
                                          <a:latin typeface="Cambria Math" panose="02040503050406030204" pitchFamily="18" charset="0"/>
                                        </a:rPr>
                                      </m:ctrlPr>
                                    </m:sSubPr>
                                    <m:e>
                                      <m:r>
                                        <a:rPr lang="en-US" sz="2000" i="1">
                                          <a:latin typeface="Cambria Math" panose="02040503050406030204" pitchFamily="18" charset="0"/>
                                        </a:rPr>
                                        <m:t>𝑠</m:t>
                                      </m:r>
                                    </m:e>
                                    <m:sub>
                                      <m:r>
                                        <a:rPr lang="en-US" sz="2000" i="1">
                                          <a:latin typeface="Cambria Math" panose="02040503050406030204" pitchFamily="18" charset="0"/>
                                        </a:rPr>
                                        <m:t>𝑥</m:t>
                                      </m:r>
                                    </m:sub>
                                  </m:sSub>
                                </m:den>
                              </m:f>
                            </m:e>
                          </m:d>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𝑦</m:t>
                                      </m:r>
                                    </m:e>
                                    <m:sub>
                                      <m:r>
                                        <a:rPr lang="en-US" sz="2000" i="1">
                                          <a:latin typeface="Cambria Math" panose="02040503050406030204" pitchFamily="18" charset="0"/>
                                        </a:rPr>
                                        <m:t>𝑖</m:t>
                                      </m:r>
                                    </m:sub>
                                  </m:sSub>
                                  <m:r>
                                    <a:rPr lang="en-US" sz="2000" i="1">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num>
                                <m:den>
                                  <m:sSub>
                                    <m:sSubPr>
                                      <m:ctrlPr>
                                        <a:rPr lang="en-US" sz="2000" i="1">
                                          <a:latin typeface="Cambria Math" panose="02040503050406030204" pitchFamily="18" charset="0"/>
                                        </a:rPr>
                                      </m:ctrlPr>
                                    </m:sSubPr>
                                    <m:e>
                                      <m:r>
                                        <a:rPr lang="en-US" sz="2000" i="1">
                                          <a:latin typeface="Cambria Math" panose="02040503050406030204" pitchFamily="18" charset="0"/>
                                        </a:rPr>
                                        <m:t>𝑠</m:t>
                                      </m:r>
                                    </m:e>
                                    <m:sub>
                                      <m:r>
                                        <a:rPr lang="en-US" sz="2000" i="1">
                                          <a:latin typeface="Cambria Math" panose="02040503050406030204" pitchFamily="18" charset="0"/>
                                        </a:rPr>
                                        <m:t>𝑦</m:t>
                                      </m:r>
                                    </m:sub>
                                  </m:sSub>
                                </m:den>
                              </m:f>
                            </m:e>
                          </m:d>
                        </m:e>
                      </m:nary>
                    </m:oMath>
                  </m:oMathPara>
                </a14:m>
                <a:endParaRPr lang="en-US" sz="2000" dirty="0"/>
              </a:p>
            </p:txBody>
          </p:sp>
        </mc:Choice>
        <mc:Fallback xmlns="">
          <p:sp>
            <p:nvSpPr>
              <p:cNvPr id="8" name="TextBox 7"/>
              <p:cNvSpPr txBox="1">
                <a:spLocks noRot="1" noChangeAspect="1" noMove="1" noResize="1" noEditPoints="1" noAdjustHandles="1" noChangeArrowheads="1" noChangeShapeType="1" noTextEdit="1"/>
              </p:cNvSpPr>
              <p:nvPr/>
            </p:nvSpPr>
            <p:spPr bwMode="auto">
              <a:xfrm>
                <a:off x="588962" y="4479562"/>
                <a:ext cx="7966075" cy="1913537"/>
              </a:xfrm>
              <a:prstGeom prst="rect">
                <a:avLst/>
              </a:prstGeom>
              <a:blipFill>
                <a:blip r:embed="rId3"/>
                <a:stretch>
                  <a:fillRect/>
                </a:stretch>
              </a:blipFill>
              <a:ln w="10000">
                <a:solidFill>
                  <a:srgbClr val="D2DA7A"/>
                </a:solidFill>
                <a:miter lim="800000"/>
                <a:headEnd/>
                <a:tailEnd/>
              </a:ln>
              <a:effectLst>
                <a:outerShdw blurRad="38100" dist="30000" dir="5400000" rotWithShape="0">
                  <a:srgbClr val="808080">
                    <a:alpha val="45000"/>
                  </a:srgbClr>
                </a:outerShdw>
              </a:effectLst>
            </p:spPr>
            <p:txBody>
              <a:bodyPr/>
              <a:lstStyle/>
              <a:p>
                <a:r>
                  <a:rPr lang="en-US">
                    <a:noFill/>
                  </a:rPr>
                  <a:t> </a:t>
                </a:r>
              </a:p>
            </p:txBody>
          </p:sp>
        </mc:Fallback>
      </mc:AlternateContent>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fade">
                                      <p:cBhvr>
                                        <p:cTn id="7" dur="1000"/>
                                        <p:tgtEl>
                                          <p:spTgt spid="8">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1000"/>
                                        <p:tgtEl>
                                          <p:spTgt spid="8">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Effect transition="in" filter="fade">
                                      <p:cBhvr>
                                        <p:cTn id="13" dur="10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5"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Measuring Linear Association 2</a:t>
            </a:r>
            <a:endParaRPr lang="en-US" dirty="0"/>
          </a:p>
        </p:txBody>
      </p:sp>
      <p:sp>
        <p:nvSpPr>
          <p:cNvPr id="38914" name="Slide Number Placeholder 4"/>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0CCC8152-4E45-4CDF-B7BD-BF46B49F1F59}" type="slidenum">
              <a:rPr lang="en-US" sz="1200">
                <a:solidFill>
                  <a:schemeClr val="accent1"/>
                </a:solidFill>
                <a:latin typeface="+mn-lt"/>
              </a:rPr>
              <a:pPr>
                <a:lnSpc>
                  <a:spcPct val="80000"/>
                </a:lnSpc>
              </a:pPr>
              <a:t>14</a:t>
            </a:fld>
            <a:endParaRPr lang="en-US" sz="1200" dirty="0">
              <a:solidFill>
                <a:schemeClr val="accent1"/>
              </a:solidFill>
              <a:latin typeface="+mn-lt"/>
            </a:endParaRPr>
          </a:p>
        </p:txBody>
      </p:sp>
      <p:sp>
        <p:nvSpPr>
          <p:cNvPr id="38915" name="Rectangle 3"/>
          <p:cNvSpPr txBox="1">
            <a:spLocks noChangeArrowheads="1"/>
          </p:cNvSpPr>
          <p:nvPr/>
        </p:nvSpPr>
        <p:spPr bwMode="auto">
          <a:xfrm>
            <a:off x="509587" y="1025525"/>
            <a:ext cx="8124825" cy="146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spcBef>
                <a:spcPct val="50000"/>
              </a:spcBef>
              <a:buClr>
                <a:schemeClr val="accent2"/>
              </a:buClr>
              <a:buSzPct val="60000"/>
            </a:pPr>
            <a:r>
              <a:rPr lang="en-US" sz="2000" dirty="0"/>
              <a:t>We say a </a:t>
            </a:r>
            <a:r>
              <a:rPr lang="en-US" sz="2000" dirty="0">
                <a:solidFill>
                  <a:srgbClr val="FF0000"/>
                </a:solidFill>
              </a:rPr>
              <a:t>linear </a:t>
            </a:r>
            <a:r>
              <a:rPr lang="en-US" sz="2000" dirty="0"/>
              <a:t>relationship is </a:t>
            </a:r>
            <a:r>
              <a:rPr lang="en-US" sz="2000" dirty="0">
                <a:solidFill>
                  <a:srgbClr val="FF0000"/>
                </a:solidFill>
              </a:rPr>
              <a:t>strong</a:t>
            </a:r>
            <a:r>
              <a:rPr lang="en-US" sz="2000" dirty="0"/>
              <a:t> if the points lie close to a straight line and </a:t>
            </a:r>
            <a:r>
              <a:rPr lang="en-US" sz="2000" dirty="0">
                <a:solidFill>
                  <a:srgbClr val="FF0000"/>
                </a:solidFill>
              </a:rPr>
              <a:t>weak</a:t>
            </a:r>
            <a:r>
              <a:rPr lang="en-US" sz="2000" dirty="0"/>
              <a:t> if they are widely scattered about a line. The following facts about </a:t>
            </a:r>
            <a:r>
              <a:rPr lang="en-US" sz="2000" i="1" dirty="0"/>
              <a:t>r</a:t>
            </a:r>
            <a:r>
              <a:rPr lang="en-US" sz="2000" dirty="0"/>
              <a:t> help us further interpret the strength of the linear relationship.</a:t>
            </a:r>
          </a:p>
        </p:txBody>
      </p:sp>
      <p:sp>
        <p:nvSpPr>
          <p:cNvPr id="8" name="TextBox 7"/>
          <p:cNvSpPr txBox="1">
            <a:spLocks noChangeArrowheads="1"/>
          </p:cNvSpPr>
          <p:nvPr/>
        </p:nvSpPr>
        <p:spPr bwMode="auto">
          <a:xfrm>
            <a:off x="683418" y="2721884"/>
            <a:ext cx="7777162" cy="3616375"/>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defRPr sz="2400">
                <a:solidFill>
                  <a:schemeClr val="tx1"/>
                </a:solidFill>
                <a:latin typeface="Arial" pitchFamily="34" charset="0"/>
                <a:ea typeface="ＭＳ Ｐゴシック" pitchFamily="34" charset="-128"/>
              </a:defRPr>
            </a:lvl1pPr>
            <a:lvl2pPr marL="628650" indent="-1714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US" sz="2000" b="1" dirty="0"/>
              <a:t>Properties of Correlation</a:t>
            </a:r>
          </a:p>
          <a:p>
            <a:pPr eaLnBrk="1" hangingPunct="1">
              <a:defRPr/>
            </a:pPr>
            <a:endParaRPr lang="en-US" sz="2000" dirty="0"/>
          </a:p>
          <a:p>
            <a:pPr lvl="1" eaLnBrk="1" hangingPunct="1">
              <a:spcAft>
                <a:spcPts val="600"/>
              </a:spcAft>
              <a:buClr>
                <a:schemeClr val="accent1"/>
              </a:buClr>
              <a:buFont typeface="Wingdings" pitchFamily="2" charset="2"/>
              <a:buChar char="§"/>
              <a:defRPr/>
            </a:pPr>
            <a:r>
              <a:rPr lang="en-US" sz="2000" i="1" dirty="0"/>
              <a:t>r </a:t>
            </a:r>
            <a:r>
              <a:rPr lang="en-US" sz="2000" dirty="0"/>
              <a:t>is always a number between –1 and 1.</a:t>
            </a:r>
          </a:p>
          <a:p>
            <a:pPr lvl="1" eaLnBrk="1" hangingPunct="1">
              <a:spcAft>
                <a:spcPts val="600"/>
              </a:spcAft>
              <a:buClr>
                <a:schemeClr val="accent1"/>
              </a:buClr>
              <a:buFont typeface="Wingdings" pitchFamily="2" charset="2"/>
              <a:buChar char="§"/>
              <a:defRPr/>
            </a:pPr>
            <a:r>
              <a:rPr lang="en-US" sz="2000" i="1" dirty="0"/>
              <a:t> r </a:t>
            </a:r>
            <a:r>
              <a:rPr lang="en-US" sz="2000" dirty="0"/>
              <a:t>&gt; 0 indicates a positive linear association.</a:t>
            </a:r>
          </a:p>
          <a:p>
            <a:pPr lvl="1" eaLnBrk="1" hangingPunct="1">
              <a:spcAft>
                <a:spcPts val="600"/>
              </a:spcAft>
              <a:buClr>
                <a:schemeClr val="accent1"/>
              </a:buClr>
              <a:buFont typeface="Wingdings" pitchFamily="2" charset="2"/>
              <a:buChar char="§"/>
              <a:defRPr/>
            </a:pPr>
            <a:r>
              <a:rPr lang="en-US" sz="2000" i="1" dirty="0"/>
              <a:t> r </a:t>
            </a:r>
            <a:r>
              <a:rPr lang="en-US" sz="2000" dirty="0"/>
              <a:t>&lt; 0 indicates a </a:t>
            </a:r>
            <a:r>
              <a:rPr lang="en-US" sz="2000"/>
              <a:t>negative linear association</a:t>
            </a:r>
            <a:r>
              <a:rPr lang="en-US" sz="2000" dirty="0"/>
              <a:t>.</a:t>
            </a:r>
          </a:p>
          <a:p>
            <a:pPr lvl="1" eaLnBrk="1" hangingPunct="1">
              <a:spcAft>
                <a:spcPts val="600"/>
              </a:spcAft>
              <a:buClr>
                <a:schemeClr val="accent1"/>
              </a:buClr>
              <a:buFont typeface="Wingdings" pitchFamily="2" charset="2"/>
              <a:buChar char="§"/>
              <a:defRPr/>
            </a:pPr>
            <a:r>
              <a:rPr lang="en-US" sz="2000" dirty="0"/>
              <a:t> Values of </a:t>
            </a:r>
            <a:r>
              <a:rPr lang="en-US" sz="2000" i="1" dirty="0"/>
              <a:t>r</a:t>
            </a:r>
            <a:r>
              <a:rPr lang="en-US" sz="2000" dirty="0"/>
              <a:t> near 0 indicate little or even no linear association.</a:t>
            </a:r>
          </a:p>
          <a:p>
            <a:pPr lvl="1" eaLnBrk="1" hangingPunct="1">
              <a:spcAft>
                <a:spcPts val="600"/>
              </a:spcAft>
              <a:buClr>
                <a:schemeClr val="accent1"/>
              </a:buClr>
              <a:buFont typeface="Wingdings" pitchFamily="2" charset="2"/>
              <a:buChar char="§"/>
              <a:defRPr/>
            </a:pPr>
            <a:r>
              <a:rPr lang="en-US" sz="2000" dirty="0"/>
              <a:t>The strength of the linear relationship increases as </a:t>
            </a:r>
            <a:r>
              <a:rPr lang="en-US" sz="2000" i="1" dirty="0"/>
              <a:t>r</a:t>
            </a:r>
            <a:r>
              <a:rPr lang="en-US" sz="2000" dirty="0"/>
              <a:t> moves away from 0 toward –1 or 1.</a:t>
            </a:r>
          </a:p>
          <a:p>
            <a:pPr lvl="1" eaLnBrk="1" hangingPunct="1">
              <a:spcAft>
                <a:spcPts val="600"/>
              </a:spcAft>
              <a:buClr>
                <a:schemeClr val="accent1"/>
              </a:buClr>
              <a:buFont typeface="Wingdings" pitchFamily="2" charset="2"/>
              <a:buChar char="§"/>
              <a:defRPr/>
            </a:pPr>
            <a:r>
              <a:rPr lang="en-US" sz="2000" dirty="0"/>
              <a:t>The extreme values </a:t>
            </a:r>
            <a:r>
              <a:rPr lang="en-US" sz="2000" i="1" dirty="0"/>
              <a:t>r </a:t>
            </a:r>
            <a:r>
              <a:rPr lang="en-US" sz="2000" dirty="0"/>
              <a:t>= –1 and </a:t>
            </a:r>
            <a:r>
              <a:rPr lang="en-US" sz="2000" i="1" dirty="0"/>
              <a:t>r</a:t>
            </a:r>
            <a:r>
              <a:rPr lang="en-US" sz="2000" dirty="0"/>
              <a:t> = 1 occur only in the case of a perfect linear relationship.</a:t>
            </a:r>
            <a:endParaRPr lang="en-US" sz="1000" b="1"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fade">
                                      <p:cBhvr>
                                        <p:cTn id="7" dur="1000"/>
                                        <p:tgtEl>
                                          <p:spTgt spid="8">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5"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Correlation</a:t>
            </a:r>
            <a:endParaRPr lang="en-US" dirty="0"/>
          </a:p>
        </p:txBody>
      </p:sp>
      <p:sp>
        <p:nvSpPr>
          <p:cNvPr id="39938"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5FD5E0FD-29AA-48E1-B7B1-07447B705E02}" type="slidenum">
              <a:rPr lang="en-US" sz="1200">
                <a:solidFill>
                  <a:schemeClr val="accent1"/>
                </a:solidFill>
                <a:latin typeface="+mn-lt"/>
              </a:rPr>
              <a:pPr>
                <a:lnSpc>
                  <a:spcPct val="80000"/>
                </a:lnSpc>
              </a:pPr>
              <a:t>15</a:t>
            </a:fld>
            <a:endParaRPr lang="en-US" sz="1200" dirty="0">
              <a:solidFill>
                <a:schemeClr val="accent1"/>
              </a:solidFill>
              <a:latin typeface="+mn-lt"/>
            </a:endParaRPr>
          </a:p>
        </p:txBody>
      </p:sp>
      <p:pic>
        <p:nvPicPr>
          <p:cNvPr id="39939" name="Picture 4" descr="The image on the slide represents six scatter plots with six different correlation values.&#10;The first scatter plot shows random plotting between the explanatory and response variables, all the dots are scattered in random fashion. Correlation for such a scatter plot is given as r is equal to zero.&#10;&#10;The second scatter plot displays a negative association between the explanatory and response variables. Dots are plotted with larger gaps in linear form showing weak negative correlation. Correlation for such a scatter plot is given as r is equal to minus 0.3.&#10;&#10;The third scatter plot displays a positive association between the explanatory variable and response variable. Dots are plotted with moderate gaps between them in linear form showing moderate positive correlation. Correlation for such a scatter plot is given as r is equal to 0.5.&#10;&#10;The fourth scatter plot displays a negative association between the explanatory variable and response variable. Dots are plotted with moderate gaps between them in linear form showing moderate negative correlation. Correlation for such a scatter plot is given as r is equal to minus 0.7.&#10;&#10;The fifth scatter plot displays a positive association between the explanatory variable and response variable. Dots are plotted very close to each other in linear form showing strong positive correlation. Correlation for such a scatter plot is given as r is equal to 0.9.&#10;&#10;The sixth scatter plot displays a negative association between the explanatory variable and response variable. Dots are plotted very close to each other in linear form showing strong negative correlation. Correlation for such a scatter plot is given as r is equal to minus 0.99."/>
          <p:cNvPicPr>
            <a:picLocks noChangeAspect="1"/>
          </p:cNvPicPr>
          <p:nvPr/>
        </p:nvPicPr>
        <p:blipFill rotWithShape="1">
          <a:blip r:embed="rId3">
            <a:extLst>
              <a:ext uri="{28A0092B-C50C-407E-A947-70E740481C1C}">
                <a14:useLocalDpi xmlns:a14="http://schemas.microsoft.com/office/drawing/2010/main" val="0"/>
              </a:ext>
            </a:extLst>
          </a:blip>
          <a:srcRect l="26" r="16"/>
          <a:stretch/>
        </p:blipFill>
        <p:spPr bwMode="auto">
          <a:xfrm>
            <a:off x="320492" y="955675"/>
            <a:ext cx="7480663"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Correlation</a:t>
            </a:r>
            <a:endParaRPr lang="en-US" dirty="0"/>
          </a:p>
        </p:txBody>
      </p:sp>
      <p:sp>
        <p:nvSpPr>
          <p:cNvPr id="39938"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5FD5E0FD-29AA-48E1-B7B1-07447B705E02}" type="slidenum">
              <a:rPr lang="en-US" sz="1200">
                <a:solidFill>
                  <a:schemeClr val="accent1"/>
                </a:solidFill>
                <a:latin typeface="+mn-lt"/>
              </a:rPr>
              <a:pPr>
                <a:lnSpc>
                  <a:spcPct val="80000"/>
                </a:lnSpc>
              </a:pPr>
              <a:t>16</a:t>
            </a:fld>
            <a:endParaRPr lang="en-US" sz="1200" dirty="0">
              <a:solidFill>
                <a:schemeClr val="accent1"/>
              </a:solidFill>
              <a:latin typeface="+mn-lt"/>
            </a:endParaRPr>
          </a:p>
        </p:txBody>
      </p:sp>
      <p:pic>
        <p:nvPicPr>
          <p:cNvPr id="3074" name="Picture 2">
            <a:extLst>
              <a:ext uri="{FF2B5EF4-FFF2-40B4-BE49-F238E27FC236}">
                <a16:creationId xmlns:a16="http://schemas.microsoft.com/office/drawing/2014/main" id="{BDED8436-7DD1-A5E6-D7BC-77B8FB5EF1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9218" t="51918"/>
          <a:stretch/>
        </p:blipFill>
        <p:spPr bwMode="auto">
          <a:xfrm>
            <a:off x="556225" y="1550983"/>
            <a:ext cx="7700363" cy="491399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073C5B7-3FF7-F523-59E1-56C31014DDAA}"/>
              </a:ext>
            </a:extLst>
          </p:cNvPr>
          <p:cNvSpPr/>
          <p:nvPr/>
        </p:nvSpPr>
        <p:spPr>
          <a:xfrm>
            <a:off x="1159329" y="2457450"/>
            <a:ext cx="2457450" cy="44903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D7CF24A-9BC6-399A-317F-559B34833260}"/>
              </a:ext>
            </a:extLst>
          </p:cNvPr>
          <p:cNvSpPr/>
          <p:nvPr/>
        </p:nvSpPr>
        <p:spPr>
          <a:xfrm>
            <a:off x="4820236" y="2560155"/>
            <a:ext cx="2457450" cy="44903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B6174E9-8BBA-80B9-BD15-041067FD41FD}"/>
              </a:ext>
            </a:extLst>
          </p:cNvPr>
          <p:cNvSpPr txBox="1"/>
          <p:nvPr/>
        </p:nvSpPr>
        <p:spPr>
          <a:xfrm>
            <a:off x="5902558" y="2455983"/>
            <a:ext cx="756657" cy="523220"/>
          </a:xfrm>
          <a:prstGeom prst="rect">
            <a:avLst/>
          </a:prstGeom>
          <a:noFill/>
        </p:spPr>
        <p:txBody>
          <a:bodyPr wrap="square" rtlCol="0">
            <a:spAutoFit/>
          </a:bodyPr>
          <a:lstStyle/>
          <a:p>
            <a:r>
              <a:rPr lang="en-US" sz="2800" b="1" dirty="0"/>
              <a:t>?</a:t>
            </a:r>
          </a:p>
        </p:txBody>
      </p:sp>
      <p:sp>
        <p:nvSpPr>
          <p:cNvPr id="8" name="TextBox 7">
            <a:extLst>
              <a:ext uri="{FF2B5EF4-FFF2-40B4-BE49-F238E27FC236}">
                <a16:creationId xmlns:a16="http://schemas.microsoft.com/office/drawing/2014/main" id="{01B000D9-83B5-C00A-5B02-68C8D72835F3}"/>
              </a:ext>
            </a:extLst>
          </p:cNvPr>
          <p:cNvSpPr txBox="1"/>
          <p:nvPr/>
        </p:nvSpPr>
        <p:spPr>
          <a:xfrm>
            <a:off x="2119070" y="2419542"/>
            <a:ext cx="756657" cy="523220"/>
          </a:xfrm>
          <a:prstGeom prst="rect">
            <a:avLst/>
          </a:prstGeom>
          <a:noFill/>
        </p:spPr>
        <p:txBody>
          <a:bodyPr wrap="square" rtlCol="0">
            <a:spAutoFit/>
          </a:bodyPr>
          <a:lstStyle/>
          <a:p>
            <a:r>
              <a:rPr lang="en-US" sz="2800" b="1" dirty="0"/>
              <a:t>?</a:t>
            </a:r>
          </a:p>
        </p:txBody>
      </p:sp>
    </p:spTree>
    <p:extLst>
      <p:ext uri="{BB962C8B-B14F-4D97-AF65-F5344CB8AC3E}">
        <p14:creationId xmlns:p14="http://schemas.microsoft.com/office/powerpoint/2010/main" val="2290577553"/>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Properties of Correlation</a:t>
            </a:r>
            <a:endParaRPr lang="en-US" dirty="0"/>
          </a:p>
        </p:txBody>
      </p:sp>
      <p:sp>
        <p:nvSpPr>
          <p:cNvPr id="40962"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718D6CF7-45AF-4F26-9BA1-2AB552CDC9DA}" type="slidenum">
              <a:rPr lang="en-US" sz="1200">
                <a:solidFill>
                  <a:schemeClr val="accent1"/>
                </a:solidFill>
                <a:latin typeface="+mn-lt"/>
              </a:rPr>
              <a:pPr>
                <a:lnSpc>
                  <a:spcPct val="80000"/>
                </a:lnSpc>
              </a:pPr>
              <a:t>17</a:t>
            </a:fld>
            <a:endParaRPr lang="en-US" sz="1200" dirty="0">
              <a:solidFill>
                <a:schemeClr val="accent1"/>
              </a:solidFill>
              <a:latin typeface="+mn-lt"/>
            </a:endParaRPr>
          </a:p>
        </p:txBody>
      </p:sp>
      <p:sp>
        <p:nvSpPr>
          <p:cNvPr id="40963" name="TextBox 7"/>
          <p:cNvSpPr txBox="1">
            <a:spLocks noChangeArrowheads="1"/>
          </p:cNvSpPr>
          <p:nvPr/>
        </p:nvSpPr>
        <p:spPr bwMode="auto">
          <a:xfrm>
            <a:off x="188913" y="1138238"/>
            <a:ext cx="8778875"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285750" algn="l"/>
              </a:tabLst>
              <a:defRPr>
                <a:solidFill>
                  <a:schemeClr val="tx1"/>
                </a:solidFill>
                <a:latin typeface="Arial" pitchFamily="34" charset="0"/>
                <a:ea typeface="ＭＳ Ｐゴシック" pitchFamily="34" charset="-128"/>
              </a:defRPr>
            </a:lvl1pPr>
            <a:lvl2pPr marL="742950" indent="-285750">
              <a:tabLst>
                <a:tab pos="285750" algn="l"/>
              </a:tabLst>
              <a:defRPr>
                <a:solidFill>
                  <a:schemeClr val="tx1"/>
                </a:solidFill>
                <a:latin typeface="Arial" pitchFamily="34" charset="0"/>
                <a:ea typeface="ＭＳ Ｐゴシック" pitchFamily="34" charset="-128"/>
              </a:defRPr>
            </a:lvl2pPr>
            <a:lvl3pPr marL="1143000" indent="-228600">
              <a:tabLst>
                <a:tab pos="285750" algn="l"/>
              </a:tabLst>
              <a:defRPr>
                <a:solidFill>
                  <a:schemeClr val="tx1"/>
                </a:solidFill>
                <a:latin typeface="Arial" pitchFamily="34" charset="0"/>
                <a:ea typeface="ＭＳ Ｐゴシック" pitchFamily="34" charset="-128"/>
              </a:defRPr>
            </a:lvl3pPr>
            <a:lvl4pPr marL="1600200" indent="-228600">
              <a:tabLst>
                <a:tab pos="285750" algn="l"/>
              </a:tabLst>
              <a:defRPr>
                <a:solidFill>
                  <a:schemeClr val="tx1"/>
                </a:solidFill>
                <a:latin typeface="Arial" pitchFamily="34" charset="0"/>
                <a:ea typeface="ＭＳ Ｐゴシック" pitchFamily="34" charset="-128"/>
              </a:defRPr>
            </a:lvl4pPr>
            <a:lvl5pPr marL="2057400" indent="-228600">
              <a:tabLst>
                <a:tab pos="285750" algn="l"/>
              </a:tabLst>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tabLst>
                <a:tab pos="285750" algn="l"/>
              </a:tabLs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tabLst>
                <a:tab pos="285750" algn="l"/>
              </a:tabLs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tabLst>
                <a:tab pos="285750" algn="l"/>
              </a:tabLs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tabLst>
                <a:tab pos="285750" algn="l"/>
              </a:tabLst>
              <a:defRPr>
                <a:solidFill>
                  <a:schemeClr val="tx1"/>
                </a:solidFill>
                <a:latin typeface="Arial" pitchFamily="34" charset="0"/>
                <a:ea typeface="ＭＳ Ｐゴシック" pitchFamily="34" charset="-128"/>
              </a:defRPr>
            </a:lvl9pPr>
          </a:lstStyle>
          <a:p>
            <a:pPr eaLnBrk="1" hangingPunct="1">
              <a:spcAft>
                <a:spcPts val="1200"/>
              </a:spcAft>
              <a:buFont typeface="Rockwell" charset="0"/>
              <a:buAutoNum type="arabicPeriod"/>
            </a:pPr>
            <a:r>
              <a:rPr lang="en-US" sz="2000" dirty="0"/>
              <a:t> Correlation makes no distinction between explanatory and response 	variables.</a:t>
            </a:r>
          </a:p>
          <a:p>
            <a:pPr eaLnBrk="1" hangingPunct="1">
              <a:spcAft>
                <a:spcPts val="1200"/>
              </a:spcAft>
              <a:buFont typeface="Rockwell" charset="0"/>
              <a:buAutoNum type="arabicPeriod"/>
            </a:pPr>
            <a:r>
              <a:rPr lang="en-US" sz="2000" i="1" dirty="0"/>
              <a:t> r</a:t>
            </a:r>
            <a:r>
              <a:rPr lang="en-US" sz="2000" dirty="0"/>
              <a:t> has </a:t>
            </a:r>
            <a:r>
              <a:rPr lang="en-US" sz="2000" i="1" dirty="0">
                <a:solidFill>
                  <a:srgbClr val="FF0000"/>
                </a:solidFill>
              </a:rPr>
              <a:t>no units </a:t>
            </a:r>
            <a:r>
              <a:rPr lang="en-US" sz="2000" dirty="0"/>
              <a:t>and </a:t>
            </a:r>
            <a:r>
              <a:rPr lang="en-US" sz="2000" dirty="0">
                <a:solidFill>
                  <a:srgbClr val="FF0000"/>
                </a:solidFill>
              </a:rPr>
              <a:t>does not change when we change the units of 	measurement of </a:t>
            </a:r>
            <a:r>
              <a:rPr lang="en-US" sz="2000" i="1" dirty="0">
                <a:solidFill>
                  <a:srgbClr val="FF0000"/>
                </a:solidFill>
              </a:rPr>
              <a:t>x</a:t>
            </a:r>
            <a:r>
              <a:rPr lang="en-US" sz="2000" dirty="0">
                <a:solidFill>
                  <a:srgbClr val="FF0000"/>
                </a:solidFill>
              </a:rPr>
              <a:t>, </a:t>
            </a:r>
            <a:r>
              <a:rPr lang="en-US" sz="2000" i="1" dirty="0">
                <a:solidFill>
                  <a:srgbClr val="FF0000"/>
                </a:solidFill>
              </a:rPr>
              <a:t>y</a:t>
            </a:r>
            <a:r>
              <a:rPr lang="en-US" sz="2000" dirty="0">
                <a:solidFill>
                  <a:srgbClr val="FF0000"/>
                </a:solidFill>
              </a:rPr>
              <a:t>, or both (why?)</a:t>
            </a:r>
            <a:r>
              <a:rPr lang="en-US" sz="2000" dirty="0"/>
              <a:t>.</a:t>
            </a:r>
          </a:p>
          <a:p>
            <a:pPr eaLnBrk="1" hangingPunct="1">
              <a:spcAft>
                <a:spcPts val="1200"/>
              </a:spcAft>
              <a:buFont typeface="Rockwell" charset="0"/>
              <a:buAutoNum type="arabicPeriod"/>
            </a:pPr>
            <a:r>
              <a:rPr lang="en-US" sz="2000" dirty="0"/>
              <a:t> Positive </a:t>
            </a:r>
            <a:r>
              <a:rPr lang="en-US" sz="2000" i="1" dirty="0"/>
              <a:t>r</a:t>
            </a:r>
            <a:r>
              <a:rPr lang="en-US" sz="2000" dirty="0"/>
              <a:t> indicates positive association between the variables, and 	negative </a:t>
            </a:r>
            <a:r>
              <a:rPr lang="en-US" sz="2000" i="1" dirty="0"/>
              <a:t>r</a:t>
            </a:r>
            <a:r>
              <a:rPr lang="en-US" sz="2000" dirty="0"/>
              <a:t> indicates negative association.</a:t>
            </a:r>
          </a:p>
          <a:p>
            <a:pPr eaLnBrk="1" hangingPunct="1">
              <a:spcAft>
                <a:spcPts val="1200"/>
              </a:spcAft>
              <a:buFont typeface="Rockwell" charset="0"/>
              <a:buAutoNum type="arabicPeriod"/>
            </a:pPr>
            <a:r>
              <a:rPr lang="en-US" sz="2000" dirty="0"/>
              <a:t> The correlation </a:t>
            </a:r>
            <a:r>
              <a:rPr lang="en-US" sz="2000" i="1" dirty="0"/>
              <a:t>r</a:t>
            </a:r>
            <a:r>
              <a:rPr lang="en-US" sz="2000" dirty="0"/>
              <a:t> is always a number between –1 and 1.</a:t>
            </a:r>
          </a:p>
        </p:txBody>
      </p:sp>
      <p:sp>
        <p:nvSpPr>
          <p:cNvPr id="12" name="Rectangle 11"/>
          <p:cNvSpPr>
            <a:spLocks noChangeArrowheads="1"/>
          </p:cNvSpPr>
          <p:nvPr/>
        </p:nvSpPr>
        <p:spPr bwMode="auto">
          <a:xfrm>
            <a:off x="769937" y="3863975"/>
            <a:ext cx="7604125" cy="2708275"/>
          </a:xfrm>
          <a:prstGeom prst="rect">
            <a:avLst/>
          </a:prstGeom>
          <a:solidFill>
            <a:srgbClr val="EEEFD6"/>
          </a:solidFill>
          <a:ln>
            <a:noFill/>
          </a:ln>
          <a:effectLst>
            <a:outerShdw blurRad="38100" dist="30000" dir="5400000" rotWithShape="0">
              <a:srgbClr val="808080">
                <a:alpha val="45000"/>
              </a:srgbClr>
            </a:outerShdw>
          </a:effectLst>
          <a:extLst>
            <a:ext uri="{91240B29-F687-4F45-9708-019B960494DF}">
              <a14:hiddenLine xmlns:a14="http://schemas.microsoft.com/office/drawing/2010/main" w="10000">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defRPr/>
            </a:pPr>
            <a:r>
              <a:rPr lang="en-US" altLang="en-US" sz="2000" b="1" u="sng" dirty="0">
                <a:solidFill>
                  <a:srgbClr val="000000"/>
                </a:solidFill>
              </a:rPr>
              <a:t>Cautions</a:t>
            </a:r>
            <a:r>
              <a:rPr lang="en-US" altLang="en-US" sz="2000" b="1" dirty="0">
                <a:solidFill>
                  <a:srgbClr val="000000"/>
                </a:solidFill>
              </a:rPr>
              <a:t>:</a:t>
            </a:r>
          </a:p>
          <a:p>
            <a:pPr eaLnBrk="1" hangingPunct="1">
              <a:spcAft>
                <a:spcPts val="1200"/>
              </a:spcAft>
              <a:buClr>
                <a:schemeClr val="accent1"/>
              </a:buClr>
              <a:buFont typeface="Wingdings" pitchFamily="-65" charset="2"/>
              <a:buChar char="§"/>
              <a:defRPr/>
            </a:pPr>
            <a:r>
              <a:rPr lang="en-US" altLang="en-US" sz="2000" dirty="0">
                <a:solidFill>
                  <a:srgbClr val="000000"/>
                </a:solidFill>
              </a:rPr>
              <a:t>Correlation requires that both </a:t>
            </a:r>
            <a:r>
              <a:rPr lang="en-US" altLang="en-US" sz="2000" dirty="0">
                <a:solidFill>
                  <a:srgbClr val="FF0000"/>
                </a:solidFill>
              </a:rPr>
              <a:t>variables be quantitative</a:t>
            </a:r>
            <a:r>
              <a:rPr lang="en-US" altLang="en-US" sz="2000" dirty="0">
                <a:solidFill>
                  <a:srgbClr val="000000"/>
                </a:solidFill>
              </a:rPr>
              <a:t>.</a:t>
            </a:r>
          </a:p>
          <a:p>
            <a:pPr eaLnBrk="1" hangingPunct="1">
              <a:spcAft>
                <a:spcPts val="1200"/>
              </a:spcAft>
              <a:buClr>
                <a:schemeClr val="accent1"/>
              </a:buClr>
              <a:buFont typeface="Wingdings" pitchFamily="-65" charset="2"/>
              <a:buChar char="§"/>
              <a:defRPr/>
            </a:pPr>
            <a:r>
              <a:rPr lang="en-US" altLang="en-US" sz="2000" dirty="0">
                <a:solidFill>
                  <a:srgbClr val="000000"/>
                </a:solidFill>
              </a:rPr>
              <a:t>Correlation </a:t>
            </a:r>
            <a:r>
              <a:rPr lang="en-US" altLang="en-US" sz="2000" i="1" dirty="0">
                <a:solidFill>
                  <a:srgbClr val="000000"/>
                </a:solidFill>
              </a:rPr>
              <a:t>does not describe </a:t>
            </a:r>
            <a:r>
              <a:rPr lang="en-US" altLang="en-US" sz="2000" i="1" dirty="0">
                <a:solidFill>
                  <a:srgbClr val="FF0000"/>
                </a:solidFill>
              </a:rPr>
              <a:t>curved </a:t>
            </a:r>
            <a:r>
              <a:rPr lang="en-US" altLang="en-US" sz="2000" i="1" dirty="0">
                <a:solidFill>
                  <a:srgbClr val="000000"/>
                </a:solidFill>
              </a:rPr>
              <a:t>relationships</a:t>
            </a:r>
            <a:r>
              <a:rPr lang="en-US" altLang="en-US" sz="2000" dirty="0">
                <a:solidFill>
                  <a:srgbClr val="000000"/>
                </a:solidFill>
              </a:rPr>
              <a:t> between variables, no matter how strong the relationship is.</a:t>
            </a:r>
          </a:p>
          <a:p>
            <a:pPr eaLnBrk="1" hangingPunct="1">
              <a:spcAft>
                <a:spcPts val="1200"/>
              </a:spcAft>
              <a:buClr>
                <a:schemeClr val="accent1"/>
              </a:buClr>
              <a:buFont typeface="Wingdings" pitchFamily="-65" charset="2"/>
              <a:buChar char="§"/>
              <a:defRPr/>
            </a:pPr>
            <a:r>
              <a:rPr lang="en-US" altLang="en-US" sz="2000" dirty="0">
                <a:solidFill>
                  <a:srgbClr val="000000"/>
                </a:solidFill>
              </a:rPr>
              <a:t>The correlation </a:t>
            </a:r>
            <a:r>
              <a:rPr lang="en-US" altLang="en-US" sz="2000" i="1" dirty="0">
                <a:solidFill>
                  <a:srgbClr val="000000"/>
                </a:solidFill>
              </a:rPr>
              <a:t>r </a:t>
            </a:r>
            <a:r>
              <a:rPr lang="en-US" altLang="en-US" sz="2000" dirty="0">
                <a:solidFill>
                  <a:srgbClr val="000000"/>
                </a:solidFill>
              </a:rPr>
              <a:t>is not resistant; it can be strongly affected by a few outlying observations.</a:t>
            </a:r>
          </a:p>
          <a:p>
            <a:pPr eaLnBrk="1" hangingPunct="1">
              <a:spcAft>
                <a:spcPts val="1200"/>
              </a:spcAft>
              <a:buClr>
                <a:schemeClr val="accent1"/>
              </a:buClr>
              <a:buFont typeface="Wingdings" pitchFamily="-65" charset="2"/>
              <a:buChar char="§"/>
              <a:defRPr/>
            </a:pPr>
            <a:r>
              <a:rPr lang="en-US" altLang="en-US" sz="2000" dirty="0">
                <a:solidFill>
                  <a:srgbClr val="00B0F0"/>
                </a:solidFill>
              </a:rPr>
              <a:t>Correlation is not a complete summary of two-variable data</a:t>
            </a:r>
            <a:r>
              <a:rPr lang="en-US" altLang="en-US" sz="2000" dirty="0">
                <a:solidFill>
                  <a:srgbClr val="000000"/>
                </a:solidFill>
              </a:rPr>
              <a: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2"/>
          <p:cNvSpPr>
            <a:spLocks noGrp="1"/>
          </p:cNvSpPr>
          <p:nvPr>
            <p:ph type="title"/>
          </p:nvPr>
        </p:nvSpPr>
        <p:spPr/>
        <p:txBody>
          <a:bodyPr anchor="t"/>
          <a:lstStyle/>
          <a:p>
            <a:pPr eaLnBrk="1" hangingPunct="1"/>
            <a:r>
              <a:rPr lang="en-US" b="1" dirty="0">
                <a:solidFill>
                  <a:schemeClr val="accent1"/>
                </a:solidFill>
                <a:ea typeface="ＭＳ Ｐゴシック" pitchFamily="34" charset="-128"/>
              </a:rPr>
              <a:t>2.6 Data Analysis for</a:t>
            </a:r>
            <a:br>
              <a:rPr lang="en-US" b="1" dirty="0">
                <a:solidFill>
                  <a:schemeClr val="accent1"/>
                </a:solidFill>
                <a:ea typeface="ＭＳ Ｐゴシック" pitchFamily="34" charset="-128"/>
              </a:rPr>
            </a:br>
            <a:r>
              <a:rPr lang="en-US" b="1" dirty="0">
                <a:solidFill>
                  <a:schemeClr val="accent1"/>
                </a:solidFill>
                <a:ea typeface="ＭＳ Ｐゴシック" pitchFamily="34" charset="-128"/>
              </a:rPr>
              <a:t>Two-Way Tables</a:t>
            </a:r>
          </a:p>
        </p:txBody>
      </p:sp>
      <p:sp>
        <p:nvSpPr>
          <p:cNvPr id="59395" name="Text Placeholder 3"/>
          <p:cNvSpPr>
            <a:spLocks noGrp="1"/>
          </p:cNvSpPr>
          <p:nvPr>
            <p:ph idx="1"/>
          </p:nvPr>
        </p:nvSpPr>
        <p:spPr/>
        <p:txBody>
          <a:bodyPr/>
          <a:lstStyle/>
          <a:p>
            <a:pPr eaLnBrk="1" hangingPunct="1"/>
            <a:r>
              <a:rPr lang="en-US" sz="2400" dirty="0">
                <a:solidFill>
                  <a:srgbClr val="073779"/>
                </a:solidFill>
                <a:ea typeface="ＭＳ Ｐゴシック" pitchFamily="34" charset="-128"/>
              </a:rPr>
              <a:t>The two-way table</a:t>
            </a:r>
          </a:p>
          <a:p>
            <a:pPr eaLnBrk="1" hangingPunct="1"/>
            <a:r>
              <a:rPr lang="en-US" sz="2400" dirty="0">
                <a:solidFill>
                  <a:srgbClr val="073779"/>
                </a:solidFill>
                <a:ea typeface="ＭＳ Ｐゴシック" pitchFamily="34" charset="-128"/>
              </a:rPr>
              <a:t>Marginal distributions</a:t>
            </a:r>
          </a:p>
          <a:p>
            <a:pPr eaLnBrk="1" hangingPunct="1"/>
            <a:r>
              <a:rPr lang="en-US" sz="2400" dirty="0">
                <a:solidFill>
                  <a:srgbClr val="073779"/>
                </a:solidFill>
                <a:ea typeface="ＭＳ Ｐゴシック" pitchFamily="34" charset="-128"/>
              </a:rPr>
              <a:t>Conditional distributions</a:t>
            </a:r>
          </a:p>
          <a:p>
            <a:pPr eaLnBrk="1" hangingPunct="1"/>
            <a:r>
              <a:rPr lang="en-US" sz="2400" dirty="0">
                <a:solidFill>
                  <a:srgbClr val="073779"/>
                </a:solidFill>
                <a:ea typeface="ＭＳ Ｐゴシック" pitchFamily="34" charset="-128"/>
              </a:rPr>
              <a:t>Simpson</a:t>
            </a:r>
            <a:r>
              <a:rPr lang="en-US" altLang="en-US" sz="2400" dirty="0">
                <a:solidFill>
                  <a:srgbClr val="073779"/>
                </a:solidFill>
                <a:ea typeface="ＭＳ Ｐゴシック" pitchFamily="34" charset="-128"/>
              </a:rPr>
              <a:t>’</a:t>
            </a:r>
            <a:r>
              <a:rPr lang="en-US" sz="2400" dirty="0">
                <a:solidFill>
                  <a:srgbClr val="073779"/>
                </a:solidFill>
                <a:ea typeface="ＭＳ Ｐゴシック" pitchFamily="34" charset="-128"/>
              </a:rPr>
              <a:t>s paradox</a:t>
            </a:r>
          </a:p>
          <a:p>
            <a:pPr eaLnBrk="1" hangingPunct="1"/>
            <a:endParaRPr lang="en-US" sz="2400" dirty="0">
              <a:solidFill>
                <a:srgbClr val="073779"/>
              </a:solidFill>
              <a:ea typeface="ＭＳ Ｐゴシック" pitchFamily="34" charset="-128"/>
            </a:endParaRPr>
          </a:p>
        </p:txBody>
      </p:sp>
      <p:sp>
        <p:nvSpPr>
          <p:cNvPr id="59396" name="Slide Number Placeholder 8"/>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24B180D0-8BBF-4CE9-88CE-1E3A426FBC12}" type="slidenum">
              <a:rPr lang="en-US">
                <a:solidFill>
                  <a:schemeClr val="accent1"/>
                </a:solidFill>
              </a:rPr>
              <a:pPr/>
              <a:t>18</a:t>
            </a:fld>
            <a:endParaRPr lang="en-US">
              <a:solidFill>
                <a:schemeClr val="accent1"/>
              </a:solidFill>
            </a:endParaRPr>
          </a:p>
        </p:txBody>
      </p:sp>
    </p:spTree>
    <p:extLst>
      <p:ext uri="{BB962C8B-B14F-4D97-AF65-F5344CB8AC3E}">
        <p14:creationId xmlns:p14="http://schemas.microsoft.com/office/powerpoint/2010/main" val="657832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Categorical Variables</a:t>
            </a:r>
            <a:endParaRPr lang="en-US" dirty="0"/>
          </a:p>
        </p:txBody>
      </p:sp>
      <p:sp>
        <p:nvSpPr>
          <p:cNvPr id="60419"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185E89D2-A48E-4382-9B6A-9EA5409427C1}" type="slidenum">
              <a:rPr lang="en-US" sz="1200">
                <a:solidFill>
                  <a:schemeClr val="accent1"/>
                </a:solidFill>
              </a:rPr>
              <a:pPr>
                <a:lnSpc>
                  <a:spcPct val="80000"/>
                </a:lnSpc>
              </a:pPr>
              <a:t>19</a:t>
            </a:fld>
            <a:endParaRPr lang="en-US" sz="1200">
              <a:solidFill>
                <a:schemeClr val="accent1"/>
              </a:solidFill>
            </a:endParaRPr>
          </a:p>
        </p:txBody>
      </p:sp>
      <p:sp>
        <p:nvSpPr>
          <p:cNvPr id="60418" name="Rectangle 3"/>
          <p:cNvSpPr txBox="1">
            <a:spLocks noChangeArrowheads="1"/>
          </p:cNvSpPr>
          <p:nvPr/>
        </p:nvSpPr>
        <p:spPr bwMode="auto">
          <a:xfrm>
            <a:off x="457200" y="1158875"/>
            <a:ext cx="8412163" cy="207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hangingPunct="1">
              <a:spcBef>
                <a:spcPts val="700"/>
              </a:spcBef>
              <a:buClr>
                <a:schemeClr val="accent2"/>
              </a:buClr>
              <a:buSzPct val="60000"/>
            </a:pPr>
            <a:r>
              <a:rPr lang="en-US" sz="2000" dirty="0">
                <a:cs typeface="Arial" pitchFamily="34" charset="0"/>
              </a:rPr>
              <a:t>Recall that categorical variables place individuals into one of several groups or categories.</a:t>
            </a:r>
          </a:p>
          <a:p>
            <a:pPr defTabSz="914400" eaLnBrk="1" hangingPunct="1">
              <a:spcBef>
                <a:spcPts val="700"/>
              </a:spcBef>
              <a:buClr>
                <a:schemeClr val="accent1"/>
              </a:buClr>
              <a:buSzPct val="100000"/>
              <a:buFont typeface="Wingdings" pitchFamily="2" charset="2"/>
              <a:buChar char="§"/>
            </a:pPr>
            <a:r>
              <a:rPr lang="en-US" sz="2000" dirty="0">
                <a:cs typeface="Arial" pitchFamily="34" charset="0"/>
              </a:rPr>
              <a:t>The values of a categorical variable are labels for the different categories (i.e., male and female for “sex” variable).</a:t>
            </a:r>
          </a:p>
          <a:p>
            <a:pPr defTabSz="914400" eaLnBrk="1" hangingPunct="1">
              <a:spcBef>
                <a:spcPts val="700"/>
              </a:spcBef>
              <a:buClr>
                <a:schemeClr val="accent1"/>
              </a:buClr>
              <a:buSzPct val="100000"/>
              <a:buFont typeface="Wingdings" pitchFamily="2" charset="2"/>
              <a:buChar char="§"/>
            </a:pPr>
            <a:r>
              <a:rPr lang="en-US" sz="2000" dirty="0">
                <a:cs typeface="Arial" pitchFamily="34" charset="0"/>
              </a:rPr>
              <a:t>The distribution of a categorical variable lists the </a:t>
            </a:r>
            <a:r>
              <a:rPr lang="en-US" sz="2000" dirty="0">
                <a:solidFill>
                  <a:srgbClr val="FF0000"/>
                </a:solidFill>
                <a:cs typeface="Arial" pitchFamily="34" charset="0"/>
              </a:rPr>
              <a:t>count</a:t>
            </a:r>
            <a:r>
              <a:rPr lang="en-US" sz="2000" dirty="0">
                <a:cs typeface="Arial" pitchFamily="34" charset="0"/>
              </a:rPr>
              <a:t> or </a:t>
            </a:r>
            <a:r>
              <a:rPr lang="en-US" sz="2000" dirty="0">
                <a:solidFill>
                  <a:srgbClr val="FF0000"/>
                </a:solidFill>
                <a:cs typeface="Arial" pitchFamily="34" charset="0"/>
              </a:rPr>
              <a:t>percent</a:t>
            </a:r>
            <a:r>
              <a:rPr lang="en-US" sz="2000" dirty="0">
                <a:cs typeface="Arial" pitchFamily="34" charset="0"/>
              </a:rPr>
              <a:t> of individuals who fall into each category.</a:t>
            </a:r>
          </a:p>
          <a:p>
            <a:pPr defTabSz="914400" eaLnBrk="1" hangingPunct="1">
              <a:spcBef>
                <a:spcPts val="700"/>
              </a:spcBef>
              <a:buClr>
                <a:schemeClr val="accent2"/>
              </a:buClr>
              <a:buSzPct val="60000"/>
              <a:buFont typeface="Monotype Sorts" charset="2"/>
              <a:buNone/>
            </a:pPr>
            <a:endParaRPr lang="en-US" sz="2000" dirty="0">
              <a:cs typeface="Arial" pitchFamily="34" charset="0"/>
            </a:endParaRPr>
          </a:p>
        </p:txBody>
      </p:sp>
      <p:sp>
        <p:nvSpPr>
          <p:cNvPr id="9" name="TextBox 8"/>
          <p:cNvSpPr txBox="1">
            <a:spLocks noChangeArrowheads="1"/>
          </p:cNvSpPr>
          <p:nvPr/>
        </p:nvSpPr>
        <p:spPr bwMode="auto">
          <a:xfrm>
            <a:off x="949049" y="3799716"/>
            <a:ext cx="6846888" cy="1570037"/>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itchFamily="18" charset="2"/>
              <a:buChar char="¡"/>
              <a:defRPr sz="2000">
                <a:solidFill>
                  <a:schemeClr val="tx2"/>
                </a:solidFill>
                <a:latin typeface="Arial" pitchFamily="34" charset="0"/>
                <a:ea typeface="ＭＳ Ｐゴシック" pitchFamily="34" charset="-128"/>
              </a:defRPr>
            </a:lvl1pPr>
            <a:lvl2pPr marL="742950" indent="-28575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2pPr>
            <a:lvl3pPr marL="11430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3pPr>
            <a:lvl4pPr marL="1600200" indent="-22860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4pPr>
            <a:lvl5pPr marL="20574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5pPr>
            <a:lvl6pPr marL="25146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6pPr>
            <a:lvl7pPr marL="29718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7pPr>
            <a:lvl8pPr marL="34290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8pPr>
            <a:lvl9pPr marL="38862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9pPr>
          </a:lstStyle>
          <a:p>
            <a:pPr eaLnBrk="1" hangingPunct="1">
              <a:spcBef>
                <a:spcPct val="0"/>
              </a:spcBef>
              <a:buClrTx/>
              <a:buSzTx/>
              <a:buFontTx/>
              <a:buNone/>
              <a:defRPr/>
            </a:pPr>
            <a:endParaRPr lang="en-US" altLang="en-US" sz="600" b="1" u="sng" dirty="0">
              <a:solidFill>
                <a:srgbClr val="E81F30"/>
              </a:solidFill>
            </a:endParaRPr>
          </a:p>
          <a:p>
            <a:pPr eaLnBrk="1" hangingPunct="1">
              <a:spcBef>
                <a:spcPct val="0"/>
              </a:spcBef>
              <a:buClrTx/>
              <a:buSzTx/>
              <a:buFontTx/>
              <a:buNone/>
              <a:defRPr/>
            </a:pPr>
            <a:r>
              <a:rPr lang="en-US" altLang="en-US" dirty="0">
                <a:solidFill>
                  <a:schemeClr val="tx1"/>
                </a:solidFill>
              </a:rPr>
              <a:t>A </a:t>
            </a:r>
            <a:r>
              <a:rPr lang="en-US" altLang="en-US" b="1" dirty="0">
                <a:solidFill>
                  <a:srgbClr val="800000"/>
                </a:solidFill>
              </a:rPr>
              <a:t>two-way table </a:t>
            </a:r>
            <a:r>
              <a:rPr lang="en-US" altLang="en-US" dirty="0">
                <a:solidFill>
                  <a:schemeClr val="tx1"/>
                </a:solidFill>
              </a:rPr>
              <a:t>describes two categorical variables, organizing counts according to a </a:t>
            </a:r>
            <a:r>
              <a:rPr lang="en-US" altLang="en-US" b="1" dirty="0">
                <a:solidFill>
                  <a:srgbClr val="800000"/>
                </a:solidFill>
              </a:rPr>
              <a:t>row variable</a:t>
            </a:r>
            <a:r>
              <a:rPr lang="en-US" altLang="en-US" dirty="0">
                <a:solidFill>
                  <a:schemeClr val="tx1"/>
                </a:solidFill>
              </a:rPr>
              <a:t> and a </a:t>
            </a:r>
            <a:r>
              <a:rPr lang="en-US" altLang="en-US" b="1" dirty="0">
                <a:solidFill>
                  <a:srgbClr val="800000"/>
                </a:solidFill>
              </a:rPr>
              <a:t>column variable</a:t>
            </a:r>
            <a:r>
              <a:rPr lang="en-US" altLang="en-US" b="1" dirty="0">
                <a:solidFill>
                  <a:srgbClr val="76330A"/>
                </a:solidFill>
              </a:rPr>
              <a:t>.</a:t>
            </a:r>
            <a:r>
              <a:rPr lang="en-US" altLang="en-US" b="1" dirty="0">
                <a:solidFill>
                  <a:srgbClr val="993300"/>
                </a:solidFill>
              </a:rPr>
              <a:t> </a:t>
            </a:r>
            <a:r>
              <a:rPr lang="en-US" altLang="en-US" dirty="0">
                <a:solidFill>
                  <a:srgbClr val="000000"/>
                </a:solidFill>
              </a:rPr>
              <a:t>Each combination of values for these two variables is called a </a:t>
            </a:r>
            <a:r>
              <a:rPr lang="en-US" altLang="en-US" b="1" dirty="0">
                <a:solidFill>
                  <a:srgbClr val="800000"/>
                </a:solidFill>
              </a:rPr>
              <a:t>cell</a:t>
            </a:r>
            <a:r>
              <a:rPr lang="en-US" altLang="en-US" b="1" dirty="0">
                <a:solidFill>
                  <a:srgbClr val="76330A"/>
                </a:solidFill>
              </a:rPr>
              <a:t>.</a:t>
            </a:r>
          </a:p>
          <a:p>
            <a:pPr eaLnBrk="1" hangingPunct="1">
              <a:spcBef>
                <a:spcPct val="0"/>
              </a:spcBef>
              <a:buClrTx/>
              <a:buSzTx/>
              <a:buFontTx/>
              <a:buNone/>
              <a:defRPr/>
            </a:pPr>
            <a:endParaRPr lang="en-US" altLang="en-US" sz="1000" b="1" dirty="0">
              <a:solidFill>
                <a:schemeClr val="tx1"/>
              </a:solidFill>
            </a:endParaRPr>
          </a:p>
        </p:txBody>
      </p:sp>
    </p:spTree>
    <p:extLst>
      <p:ext uri="{BB962C8B-B14F-4D97-AF65-F5344CB8AC3E}">
        <p14:creationId xmlns:p14="http://schemas.microsoft.com/office/powerpoint/2010/main" val="242116995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accent1"/>
                </a:solidFill>
              </a:rPr>
              <a:t>The Two-Way Table</a:t>
            </a:r>
            <a:endParaRPr lang="en-US" dirty="0"/>
          </a:p>
        </p:txBody>
      </p:sp>
      <p:sp>
        <p:nvSpPr>
          <p:cNvPr id="61442"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92DBE876-0F20-480C-AA4B-FBB0DE4AB828}" type="slidenum">
              <a:rPr lang="en-US" sz="1200">
                <a:solidFill>
                  <a:schemeClr val="accent1"/>
                </a:solidFill>
              </a:rPr>
              <a:pPr>
                <a:lnSpc>
                  <a:spcPct val="80000"/>
                </a:lnSpc>
              </a:pPr>
              <a:t>20</a:t>
            </a:fld>
            <a:endParaRPr lang="en-US" sz="1200">
              <a:solidFill>
                <a:schemeClr val="accent1"/>
              </a:solidFill>
            </a:endParaRPr>
          </a:p>
        </p:txBody>
      </p:sp>
      <p:sp>
        <p:nvSpPr>
          <p:cNvPr id="2" name="Rectangle 1"/>
          <p:cNvSpPr/>
          <p:nvPr/>
        </p:nvSpPr>
        <p:spPr>
          <a:xfrm>
            <a:off x="953294" y="1468416"/>
            <a:ext cx="6902450" cy="369332"/>
          </a:xfrm>
          <a:prstGeom prst="rect">
            <a:avLst/>
          </a:prstGeom>
        </p:spPr>
        <p:txBody>
          <a:bodyPr wrap="square">
            <a:spAutoFit/>
          </a:bodyPr>
          <a:lstStyle/>
          <a:p>
            <a:pPr lvl="0" algn="ctr" defTabSz="914400" eaLnBrk="1" hangingPunct="1"/>
            <a:r>
              <a:rPr lang="en-US" dirty="0">
                <a:solidFill>
                  <a:srgbClr val="000000"/>
                </a:solidFill>
              </a:rPr>
              <a:t>Young adults by gender and chance of getting rich by age 30</a:t>
            </a:r>
            <a:endParaRPr lang="en-US" dirty="0"/>
          </a:p>
        </p:txBody>
      </p:sp>
      <p:sp>
        <p:nvSpPr>
          <p:cNvPr id="61487" name="TextBox 7"/>
          <p:cNvSpPr txBox="1">
            <a:spLocks noChangeArrowheads="1"/>
          </p:cNvSpPr>
          <p:nvPr/>
        </p:nvSpPr>
        <p:spPr bwMode="auto">
          <a:xfrm>
            <a:off x="1100138" y="4921250"/>
            <a:ext cx="660876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sz="2000" dirty="0"/>
              <a:t>What are the variables described by this two-way table?</a:t>
            </a:r>
          </a:p>
          <a:p>
            <a:pPr eaLnBrk="1" hangingPunct="1"/>
            <a:endParaRPr lang="en-US" sz="2000" dirty="0"/>
          </a:p>
          <a:p>
            <a:pPr eaLnBrk="1" hangingPunct="1"/>
            <a:r>
              <a:rPr lang="en-US" sz="2000" dirty="0"/>
              <a:t>How many young adults were surveyed?</a:t>
            </a:r>
          </a:p>
        </p:txBody>
      </p:sp>
      <p:graphicFrame>
        <p:nvGraphicFramePr>
          <p:cNvPr id="17" name="Table 16" descr="&#10;Row one represents &quot;almost no chance&quot; with 96 votes given by female and 98 votes given by male making a total of 194 votes.&#10;Row two represents &quot;some chance, but probably not&quot; with 426 votes given by female and 286 votes given by male making a total of 712 votes.&#10;Row three represents &quot;A 50-50 chance&quot; with 696 votes given by female and 720 votes given by male making a total of 1416 votes.&#10;Row four represents &quot;A good chance&quot; with 663 votes given by female and 758 votes given by male making a total of 1421 votes.&#10;Row five represents &quot;Almost certain&quot; with 486 votes given by female and 597 votes given by male making a total of 1083 votes.&#10;and Row six represents the &quot;Total&quot; with 2367 total votes given by female and 2459 total votes given by male with a collective total of 4826 votes."/>
          <p:cNvGraphicFramePr>
            <a:graphicFrameLocks noGrp="1"/>
          </p:cNvGraphicFramePr>
          <p:nvPr/>
        </p:nvGraphicFramePr>
        <p:xfrm>
          <a:off x="565150" y="1998296"/>
          <a:ext cx="7543800" cy="2644775"/>
        </p:xfrm>
        <a:graphic>
          <a:graphicData uri="http://schemas.openxmlformats.org/drawingml/2006/table">
            <a:tbl>
              <a:tblPr firstRow="1"/>
              <a:tblGrid>
                <a:gridCol w="4270375">
                  <a:extLst>
                    <a:ext uri="{9D8B030D-6E8A-4147-A177-3AD203B41FA5}">
                      <a16:colId xmlns:a16="http://schemas.microsoft.com/office/drawing/2014/main" val="20000"/>
                    </a:ext>
                  </a:extLst>
                </a:gridCol>
                <a:gridCol w="1262063">
                  <a:extLst>
                    <a:ext uri="{9D8B030D-6E8A-4147-A177-3AD203B41FA5}">
                      <a16:colId xmlns:a16="http://schemas.microsoft.com/office/drawing/2014/main" val="20001"/>
                    </a:ext>
                  </a:extLst>
                </a:gridCol>
                <a:gridCol w="1001712">
                  <a:extLst>
                    <a:ext uri="{9D8B030D-6E8A-4147-A177-3AD203B41FA5}">
                      <a16:colId xmlns:a16="http://schemas.microsoft.com/office/drawing/2014/main" val="20002"/>
                    </a:ext>
                  </a:extLst>
                </a:gridCol>
                <a:gridCol w="1009650">
                  <a:extLst>
                    <a:ext uri="{9D8B030D-6E8A-4147-A177-3AD203B41FA5}">
                      <a16:colId xmlns:a16="http://schemas.microsoft.com/office/drawing/2014/main" val="20003"/>
                    </a:ext>
                  </a:extLst>
                </a:gridCol>
              </a:tblGrid>
              <a:tr h="37782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ea typeface="ＭＳ Ｐゴシック" pitchFamily="34" charset="-128"/>
                        </a:rPr>
                        <a:t>Female</a:t>
                      </a:r>
                      <a:endParaRPr kumimoji="0" lang="en-US" sz="1800" b="0" i="0" u="none" strike="noStrike" cap="none" normalizeH="0" baseline="0" dirty="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Male</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Total</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extLst>
                  <a:ext uri="{0D108BD9-81ED-4DB2-BD59-A6C34878D82A}">
                    <a16:rowId xmlns:a16="http://schemas.microsoft.com/office/drawing/2014/main" val="10000"/>
                  </a:ext>
                </a:extLst>
              </a:tr>
              <a:tr h="3778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ea typeface="ＭＳ Ｐゴシック" pitchFamily="34" charset="-128"/>
                        </a:rPr>
                        <a:t>Almost no chance</a:t>
                      </a:r>
                      <a:endParaRPr kumimoji="0" lang="en-US" sz="1800" b="0" i="0" u="none" strike="noStrike" cap="none" normalizeH="0" baseline="0" dirty="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96</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98</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194</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extLst>
                  <a:ext uri="{0D108BD9-81ED-4DB2-BD59-A6C34878D82A}">
                    <a16:rowId xmlns:a16="http://schemas.microsoft.com/office/drawing/2014/main" val="10001"/>
                  </a:ext>
                </a:extLst>
              </a:tr>
              <a:tr h="3778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ea typeface="ＭＳ Ｐゴシック" pitchFamily="34" charset="-128"/>
                        </a:rPr>
                        <a:t>Some chance, but probably not</a:t>
                      </a:r>
                      <a:endParaRPr kumimoji="0" lang="en-US" sz="1800" b="0" i="0" u="none" strike="noStrike" cap="none" normalizeH="0" baseline="0" dirty="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ea typeface="ＭＳ Ｐゴシック" pitchFamily="34" charset="-128"/>
                        </a:rPr>
                        <a:t>426</a:t>
                      </a:r>
                      <a:endParaRPr kumimoji="0" lang="en-US" sz="1800" b="0" i="0" u="none" strike="noStrike" cap="none" normalizeH="0" baseline="0" dirty="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286</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712</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extLst>
                  <a:ext uri="{0D108BD9-81ED-4DB2-BD59-A6C34878D82A}">
                    <a16:rowId xmlns:a16="http://schemas.microsoft.com/office/drawing/2014/main" val="10002"/>
                  </a:ext>
                </a:extLst>
              </a:tr>
              <a:tr h="3778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A 50–50 chance</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696</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720</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1416</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extLst>
                  <a:ext uri="{0D108BD9-81ED-4DB2-BD59-A6C34878D82A}">
                    <a16:rowId xmlns:a16="http://schemas.microsoft.com/office/drawing/2014/main" val="10003"/>
                  </a:ext>
                </a:extLst>
              </a:tr>
              <a:tr h="3778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A good chance</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663</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758</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1421</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extLst>
                  <a:ext uri="{0D108BD9-81ED-4DB2-BD59-A6C34878D82A}">
                    <a16:rowId xmlns:a16="http://schemas.microsoft.com/office/drawing/2014/main" val="10004"/>
                  </a:ext>
                </a:extLst>
              </a:tr>
              <a:tr h="3778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Almost certain</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486</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597</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1083</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extLst>
                  <a:ext uri="{0D108BD9-81ED-4DB2-BD59-A6C34878D82A}">
                    <a16:rowId xmlns:a16="http://schemas.microsoft.com/office/drawing/2014/main" val="10005"/>
                  </a:ext>
                </a:extLst>
              </a:tr>
              <a:tr h="3778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Total</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2367</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pitchFamily="34" charset="0"/>
                          <a:ea typeface="ＭＳ Ｐゴシック" pitchFamily="34" charset="-128"/>
                        </a:rPr>
                        <a:t>2459</a:t>
                      </a:r>
                      <a:endParaRPr kumimoji="0" lang="en-US" sz="1800" b="0" i="0" u="none" strike="noStrike" cap="none" normalizeH="0" baseline="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pitchFamily="34" charset="0"/>
                          <a:ea typeface="ＭＳ Ｐゴシック" pitchFamily="34" charset="-128"/>
                        </a:rPr>
                        <a:t>4826</a:t>
                      </a:r>
                      <a:endParaRPr kumimoji="0" lang="en-US" sz="1800" b="0" i="0" u="none" strike="noStrike" cap="none" normalizeH="0" baseline="0" dirty="0">
                        <a:ln>
                          <a:noFill/>
                        </a:ln>
                        <a:solidFill>
                          <a:schemeClr val="tx1"/>
                        </a:solidFill>
                        <a:effectLst/>
                        <a:latin typeface="Arial" pitchFamily="34" charset="0"/>
                        <a:ea typeface="ＭＳ Ｐゴシック" pitchFamily="34" charset="-128"/>
                      </a:endParaRPr>
                    </a:p>
                  </a:txBody>
                  <a:tcPr marL="91431" marR="91431" marT="45695" marB="45695" horzOverflow="overflow">
                    <a:lnL w="12700" cap="flat" cmpd="sng" algn="ctr">
                      <a:solidFill>
                        <a:srgbClr val="EB6615"/>
                      </a:solidFill>
                      <a:prstDash val="solid"/>
                      <a:round/>
                      <a:headEnd type="none" w="med" len="med"/>
                      <a:tailEnd type="none" w="med" len="med"/>
                    </a:lnL>
                    <a:lnR w="12700" cap="flat" cmpd="sng" algn="ctr">
                      <a:solidFill>
                        <a:srgbClr val="EB6615"/>
                      </a:solidFill>
                      <a:prstDash val="solid"/>
                      <a:round/>
                      <a:headEnd type="none" w="med" len="med"/>
                      <a:tailEnd type="none" w="med" len="med"/>
                    </a:lnR>
                    <a:lnT w="12700" cap="flat" cmpd="sng" algn="ctr">
                      <a:solidFill>
                        <a:srgbClr val="EB6615"/>
                      </a:solidFill>
                      <a:prstDash val="solid"/>
                      <a:round/>
                      <a:headEnd type="none" w="med" len="med"/>
                      <a:tailEnd type="none" w="med" len="med"/>
                    </a:lnT>
                    <a:lnB w="12700" cap="flat" cmpd="sng" algn="ctr">
                      <a:solidFill>
                        <a:srgbClr val="EB6615"/>
                      </a:solidFill>
                      <a:prstDash val="solid"/>
                      <a:round/>
                      <a:headEnd type="none" w="med" len="med"/>
                      <a:tailEnd type="none" w="med" len="med"/>
                    </a:lnB>
                    <a:lnTlToBr>
                      <a:noFill/>
                    </a:lnTlToBr>
                    <a:lnBlToTr>
                      <a:noFill/>
                    </a:lnBlToTr>
                    <a:solidFill>
                      <a:srgbClr val="FBEAE7"/>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33262312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Marginal Distribution 1</a:t>
            </a:r>
            <a:endParaRPr lang="en-US" dirty="0"/>
          </a:p>
        </p:txBody>
      </p:sp>
      <p:sp>
        <p:nvSpPr>
          <p:cNvPr id="62466"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C429BEA3-90DA-4119-9590-5066C751A4B1}" type="slidenum">
              <a:rPr lang="en-US" sz="1200">
                <a:solidFill>
                  <a:schemeClr val="accent1"/>
                </a:solidFill>
              </a:rPr>
              <a:pPr>
                <a:lnSpc>
                  <a:spcPct val="80000"/>
                </a:lnSpc>
              </a:pPr>
              <a:t>21</a:t>
            </a:fld>
            <a:endParaRPr lang="en-US" sz="1200">
              <a:solidFill>
                <a:schemeClr val="accent1"/>
              </a:solidFill>
            </a:endParaRPr>
          </a:p>
        </p:txBody>
      </p:sp>
      <p:sp>
        <p:nvSpPr>
          <p:cNvPr id="7" name="TextBox 6"/>
          <p:cNvSpPr txBox="1">
            <a:spLocks noChangeArrowheads="1"/>
          </p:cNvSpPr>
          <p:nvPr/>
        </p:nvSpPr>
        <p:spPr bwMode="auto">
          <a:xfrm>
            <a:off x="1028700" y="1700213"/>
            <a:ext cx="6972300" cy="800219"/>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itchFamily="18" charset="2"/>
              <a:buChar char="¡"/>
              <a:defRPr sz="2000">
                <a:solidFill>
                  <a:schemeClr val="tx2"/>
                </a:solidFill>
                <a:latin typeface="Arial" pitchFamily="34" charset="0"/>
                <a:ea typeface="ＭＳ Ｐゴシック" pitchFamily="34" charset="-128"/>
              </a:defRPr>
            </a:lvl1pPr>
            <a:lvl2pPr marL="742950" indent="-28575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2pPr>
            <a:lvl3pPr marL="11430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3pPr>
            <a:lvl4pPr marL="1600200" indent="-22860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4pPr>
            <a:lvl5pPr marL="20574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5pPr>
            <a:lvl6pPr marL="25146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6pPr>
            <a:lvl7pPr marL="29718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7pPr>
            <a:lvl8pPr marL="34290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8pPr>
            <a:lvl9pPr marL="38862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9pPr>
          </a:lstStyle>
          <a:p>
            <a:pPr eaLnBrk="1" hangingPunct="1">
              <a:spcBef>
                <a:spcPct val="0"/>
              </a:spcBef>
              <a:buClrTx/>
              <a:buSzTx/>
              <a:buFontTx/>
              <a:buNone/>
              <a:defRPr/>
            </a:pPr>
            <a:endParaRPr lang="en-US" altLang="en-US" sz="600" b="1" u="sng" dirty="0">
              <a:solidFill>
                <a:srgbClr val="E81F30"/>
              </a:solidFill>
            </a:endParaRPr>
          </a:p>
          <a:p>
            <a:pPr eaLnBrk="1" hangingPunct="1">
              <a:spcBef>
                <a:spcPct val="0"/>
              </a:spcBef>
              <a:buClrTx/>
              <a:buSzTx/>
              <a:buFontTx/>
              <a:buNone/>
              <a:defRPr/>
            </a:pPr>
            <a:r>
              <a:rPr lang="en-US" altLang="en-US" dirty="0">
                <a:solidFill>
                  <a:schemeClr val="tx1"/>
                </a:solidFill>
              </a:rPr>
              <a:t>The</a:t>
            </a:r>
            <a:r>
              <a:rPr lang="en-US" altLang="en-US" b="1" dirty="0">
                <a:solidFill>
                  <a:schemeClr val="tx1"/>
                </a:solidFill>
              </a:rPr>
              <a:t> </a:t>
            </a:r>
            <a:r>
              <a:rPr lang="en-US" altLang="en-US" b="1" dirty="0">
                <a:solidFill>
                  <a:srgbClr val="800000"/>
                </a:solidFill>
              </a:rPr>
              <a:t>marginal distribution </a:t>
            </a:r>
            <a:r>
              <a:rPr lang="en-US" altLang="en-US" dirty="0">
                <a:solidFill>
                  <a:schemeClr val="tx1"/>
                </a:solidFill>
              </a:rPr>
              <a:t>of one variable in a two-way is the distribution of that variable ignoring the other variable.</a:t>
            </a:r>
          </a:p>
        </p:txBody>
      </p:sp>
      <p:sp>
        <p:nvSpPr>
          <p:cNvPr id="8" name="TextBox 7"/>
          <p:cNvSpPr txBox="1">
            <a:spLocks noChangeArrowheads="1"/>
          </p:cNvSpPr>
          <p:nvPr/>
        </p:nvSpPr>
        <p:spPr bwMode="auto">
          <a:xfrm>
            <a:off x="782638" y="3440113"/>
            <a:ext cx="7170737"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sz="2000" b="1" u="sng" dirty="0"/>
              <a:t>Note</a:t>
            </a:r>
            <a:r>
              <a:rPr lang="en-US" sz="2000" b="1" dirty="0"/>
              <a:t>:</a:t>
            </a:r>
            <a:r>
              <a:rPr lang="en-US" sz="2000" dirty="0"/>
              <a:t> </a:t>
            </a:r>
            <a:r>
              <a:rPr lang="en-US" sz="2000" dirty="0">
                <a:solidFill>
                  <a:srgbClr val="FF0000"/>
                </a:solidFill>
              </a:rPr>
              <a:t>Percentages are often more informative than counts, especially when comparing groups of different sizes</a:t>
            </a:r>
            <a:r>
              <a:rPr lang="en-US" sz="2000" dirty="0"/>
              <a:t>.</a:t>
            </a:r>
          </a:p>
          <a:p>
            <a:pPr eaLnBrk="1" hangingPunct="1"/>
            <a:endParaRPr lang="en-US" sz="2000" dirty="0"/>
          </a:p>
          <a:p>
            <a:pPr eaLnBrk="1" hangingPunct="1"/>
            <a:r>
              <a:rPr lang="en-US" sz="2000" b="1" dirty="0">
                <a:solidFill>
                  <a:schemeClr val="accent1"/>
                </a:solidFill>
              </a:rPr>
              <a:t>To examine a marginal distribution:</a:t>
            </a:r>
          </a:p>
          <a:p>
            <a:pPr eaLnBrk="1" hangingPunct="1"/>
            <a:endParaRPr lang="en-US" sz="2000" b="1" dirty="0"/>
          </a:p>
          <a:p>
            <a:pPr eaLnBrk="1" hangingPunct="1">
              <a:buFont typeface="Tw Cen MT" charset="0"/>
              <a:buAutoNum type="arabicPeriod"/>
            </a:pPr>
            <a:r>
              <a:rPr lang="en-US" sz="2000" dirty="0"/>
              <a:t> Divide each row (or column) total by the grand total to obtain the marginal distribution in percentages.</a:t>
            </a:r>
          </a:p>
          <a:p>
            <a:pPr eaLnBrk="1" hangingPunct="1">
              <a:buFont typeface="Tw Cen MT" charset="0"/>
              <a:buAutoNum type="arabicPeriod"/>
            </a:pPr>
            <a:endParaRPr lang="en-US" sz="2000" dirty="0"/>
          </a:p>
          <a:p>
            <a:pPr eaLnBrk="1" hangingPunct="1">
              <a:buFont typeface="Tw Cen MT" charset="0"/>
              <a:buAutoNum type="arabicPeriod"/>
            </a:pPr>
            <a:r>
              <a:rPr lang="en-US" sz="2000" dirty="0"/>
              <a:t> Make a graph to display the marginal distribution.</a:t>
            </a:r>
          </a:p>
          <a:p>
            <a:pPr eaLnBrk="1" hangingPunct="1"/>
            <a:endParaRPr lang="en-US" sz="2000" dirty="0"/>
          </a:p>
        </p:txBody>
      </p:sp>
    </p:spTree>
    <p:extLst>
      <p:ext uri="{BB962C8B-B14F-4D97-AF65-F5344CB8AC3E}">
        <p14:creationId xmlns:p14="http://schemas.microsoft.com/office/powerpoint/2010/main" val="53912831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accent1"/>
                </a:solidFill>
              </a:rPr>
              <a:t>Marginal Distribution 2</a:t>
            </a:r>
            <a:endParaRPr lang="en-US" dirty="0"/>
          </a:p>
        </p:txBody>
      </p:sp>
      <p:sp>
        <p:nvSpPr>
          <p:cNvPr id="63490"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47306F64-2D30-469F-AAE8-91F5D48AF489}" type="slidenum">
              <a:rPr lang="en-US" sz="1200">
                <a:solidFill>
                  <a:schemeClr val="accent1"/>
                </a:solidFill>
              </a:rPr>
              <a:pPr>
                <a:lnSpc>
                  <a:spcPct val="80000"/>
                </a:lnSpc>
              </a:pPr>
              <a:t>22</a:t>
            </a:fld>
            <a:endParaRPr lang="en-US" sz="1200">
              <a:solidFill>
                <a:schemeClr val="accent1"/>
              </a:solidFill>
            </a:endParaRPr>
          </a:p>
        </p:txBody>
      </p:sp>
      <p:pic>
        <p:nvPicPr>
          <p:cNvPr id="4" name="Picture 3" descr="The animation shows a bar graph which depicts opinion among males and females on the ‘chance of being wealthy by age 30.’ The graph is created using the data given in the tables.  &#10;The vertical axis is labeled “Percent” and it shows the numerical values from 0 to 35 in increments of 5. The horizontal axis is labeled &quot;survey response,&quot; which shows five vertical bars of varying heights depicting combined opinion results of males and females on the chances of being wealthy by age 30. &#10;The survey response depicts around four percent respondents have an opinion that there is “Almost no chance.” Around 15 percent respondents have an opinion that there is “Some chance” of being wealthy by age 30. The third and fourth bar depicts around 29 percent respondents have an opinion that there is “50-50 chance,” and &quot;A good chance&quot; of being wealthy by age 30, respectively. The last vertical bar depicts around 22 percent respondents have an opinion that there is “Almost certain” chance of getting rich by age 30."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3444" y="402905"/>
            <a:ext cx="638175" cy="276225"/>
          </a:xfrm>
          <a:prstGeom prst="rect">
            <a:avLst/>
          </a:prstGeom>
        </p:spPr>
      </p:pic>
      <p:pic>
        <p:nvPicPr>
          <p:cNvPr id="5" name="Picture 4" descr="To skip animation steps, move to the next slide."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6029" y="449263"/>
            <a:ext cx="638175" cy="276225"/>
          </a:xfrm>
          <a:prstGeom prst="rect">
            <a:avLst/>
          </a:prstGeom>
        </p:spPr>
      </p:pic>
      <p:sp>
        <p:nvSpPr>
          <p:cNvPr id="63493" name="TextBox 7"/>
          <p:cNvSpPr txBox="1">
            <a:spLocks noChangeArrowheads="1"/>
          </p:cNvSpPr>
          <p:nvPr/>
        </p:nvSpPr>
        <p:spPr bwMode="auto">
          <a:xfrm>
            <a:off x="5549900" y="1552575"/>
            <a:ext cx="308451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sz="2000" dirty="0"/>
              <a:t>Examine the </a:t>
            </a:r>
            <a:r>
              <a:rPr lang="en-US" sz="2000" b="1" dirty="0"/>
              <a:t>marginal distribution </a:t>
            </a:r>
            <a:r>
              <a:rPr lang="en-US" sz="2000" dirty="0"/>
              <a:t>of </a:t>
            </a:r>
            <a:r>
              <a:rPr lang="en-US" sz="2000" dirty="0">
                <a:solidFill>
                  <a:srgbClr val="FF0000"/>
                </a:solidFill>
              </a:rPr>
              <a:t>chance of getting rich</a:t>
            </a:r>
            <a:r>
              <a:rPr lang="en-US" sz="2000" dirty="0"/>
              <a:t>.</a:t>
            </a:r>
          </a:p>
          <a:p>
            <a:pPr eaLnBrk="1" hangingPunct="1"/>
            <a:endParaRPr lang="en-US" sz="2000" dirty="0"/>
          </a:p>
        </p:txBody>
      </p:sp>
      <p:sp>
        <p:nvSpPr>
          <p:cNvPr id="2" name="Rectangle 1"/>
          <p:cNvSpPr/>
          <p:nvPr/>
        </p:nvSpPr>
        <p:spPr>
          <a:xfrm>
            <a:off x="0" y="1147752"/>
            <a:ext cx="4572000" cy="276999"/>
          </a:xfrm>
          <a:prstGeom prst="rect">
            <a:avLst/>
          </a:prstGeom>
        </p:spPr>
        <p:txBody>
          <a:bodyPr>
            <a:spAutoFit/>
          </a:bodyPr>
          <a:lstStyle/>
          <a:p>
            <a:pPr lvl="0" algn="ctr" defTabSz="914400" eaLnBrk="1" hangingPunct="1"/>
            <a:r>
              <a:rPr lang="en-US" sz="1200" dirty="0"/>
              <a:t>Young adults by gender and chance of getting rich</a:t>
            </a:r>
            <a:endParaRPr lang="en-US" sz="1200" dirty="0">
              <a:latin typeface="Arial" charset="0"/>
              <a:ea typeface="ＭＳ Ｐゴシック" charset="0"/>
              <a:cs typeface="ＭＳ Ｐゴシック" charset="0"/>
            </a:endParaRPr>
          </a:p>
        </p:txBody>
      </p:sp>
      <p:graphicFrame>
        <p:nvGraphicFramePr>
          <p:cNvPr id="20" name="Table 19" descr="Young adults by gender and chance of getting rich"/>
          <p:cNvGraphicFramePr>
            <a:graphicFrameLocks noGrp="1"/>
          </p:cNvGraphicFramePr>
          <p:nvPr/>
        </p:nvGraphicFramePr>
        <p:xfrm>
          <a:off x="88900" y="1426411"/>
          <a:ext cx="4360863" cy="1985384"/>
        </p:xfrm>
        <a:graphic>
          <a:graphicData uri="http://schemas.openxmlformats.org/drawingml/2006/table">
            <a:tbl>
              <a:tblPr firstRow="1">
                <a:tableStyleId>{69C7853C-536D-4A76-A0AE-DD22124D55A5}</a:tableStyleId>
              </a:tblPr>
              <a:tblGrid>
                <a:gridCol w="2468563">
                  <a:extLst>
                    <a:ext uri="{9D8B030D-6E8A-4147-A177-3AD203B41FA5}">
                      <a16:colId xmlns:a16="http://schemas.microsoft.com/office/drawing/2014/main" val="20000"/>
                    </a:ext>
                  </a:extLst>
                </a:gridCol>
                <a:gridCol w="728662">
                  <a:extLst>
                    <a:ext uri="{9D8B030D-6E8A-4147-A177-3AD203B41FA5}">
                      <a16:colId xmlns:a16="http://schemas.microsoft.com/office/drawing/2014/main" val="20001"/>
                    </a:ext>
                  </a:extLst>
                </a:gridCol>
                <a:gridCol w="581025">
                  <a:extLst>
                    <a:ext uri="{9D8B030D-6E8A-4147-A177-3AD203B41FA5}">
                      <a16:colId xmlns:a16="http://schemas.microsoft.com/office/drawing/2014/main" val="20002"/>
                    </a:ext>
                  </a:extLst>
                </a:gridCol>
                <a:gridCol w="582613">
                  <a:extLst>
                    <a:ext uri="{9D8B030D-6E8A-4147-A177-3AD203B41FA5}">
                      <a16:colId xmlns:a16="http://schemas.microsoft.com/office/drawing/2014/main" val="20003"/>
                    </a:ext>
                  </a:extLst>
                </a:gridCol>
              </a:tblGrid>
              <a:tr h="27497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solidFill>
                            <a:schemeClr val="tx1"/>
                          </a:solidFill>
                          <a:effectLst/>
                        </a:rPr>
                        <a:t>Female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solidFill>
                            <a:schemeClr val="tx1"/>
                          </a:solidFill>
                          <a:effectLst/>
                        </a:rPr>
                        <a:t>Male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solidFill>
                            <a:schemeClr val="tx1"/>
                          </a:solidFill>
                          <a:effectLst/>
                        </a:rPr>
                        <a:t>Total</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0"/>
                  </a:ext>
                </a:extLst>
              </a:tr>
              <a:tr h="27497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Almost no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96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98</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194</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1"/>
                  </a:ext>
                </a:extLst>
              </a:tr>
              <a:tr h="27497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Some chance, but probably not</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426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286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712</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2"/>
                  </a:ext>
                </a:extLst>
              </a:tr>
              <a:tr h="27497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 50–50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696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720</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1416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3"/>
                  </a:ext>
                </a:extLst>
              </a:tr>
              <a:tr h="27497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 good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663</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758</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1421</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4"/>
                  </a:ext>
                </a:extLst>
              </a:tr>
              <a:tr h="27497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Almost certain</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486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597</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1083</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5"/>
                  </a:ext>
                </a:extLst>
              </a:tr>
              <a:tr h="33551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Total</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2367</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2459</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4826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6"/>
                  </a:ext>
                </a:extLst>
              </a:tr>
            </a:tbl>
          </a:graphicData>
        </a:graphic>
      </p:graphicFrame>
      <p:graphicFrame>
        <p:nvGraphicFramePr>
          <p:cNvPr id="22" name="Table 21" descr="Young adults by gender and chance of getting rich"/>
          <p:cNvGraphicFramePr>
            <a:graphicFrameLocks noGrp="1"/>
          </p:cNvGraphicFramePr>
          <p:nvPr/>
        </p:nvGraphicFramePr>
        <p:xfrm>
          <a:off x="160867" y="3725863"/>
          <a:ext cx="2882900" cy="2922588"/>
        </p:xfrm>
        <a:graphic>
          <a:graphicData uri="http://schemas.openxmlformats.org/drawingml/2006/table">
            <a:tbl>
              <a:tblPr firstRow="1">
                <a:tableStyleId>{284E427A-3D55-4303-BF80-6455036E1DE7}</a:tableStyleId>
              </a:tblPr>
              <a:tblGrid>
                <a:gridCol w="1501775">
                  <a:extLst>
                    <a:ext uri="{9D8B030D-6E8A-4147-A177-3AD203B41FA5}">
                      <a16:colId xmlns:a16="http://schemas.microsoft.com/office/drawing/2014/main" val="20000"/>
                    </a:ext>
                  </a:extLst>
                </a:gridCol>
                <a:gridCol w="1381125">
                  <a:extLst>
                    <a:ext uri="{9D8B030D-6E8A-4147-A177-3AD203B41FA5}">
                      <a16:colId xmlns:a16="http://schemas.microsoft.com/office/drawing/2014/main" val="20001"/>
                    </a:ext>
                  </a:extLst>
                </a:gridCol>
              </a:tblGrid>
              <a:tr h="3317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tx1"/>
                          </a:solidFill>
                          <a:effectLst/>
                        </a:rPr>
                        <a:t>Response</a:t>
                      </a:r>
                      <a:endParaRPr kumimoji="0" lang="en-US" sz="14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tx1"/>
                          </a:solidFill>
                          <a:effectLst/>
                        </a:rPr>
                        <a:t>Percent</a:t>
                      </a:r>
                      <a:endParaRPr kumimoji="0" lang="en-US" sz="14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0"/>
                  </a:ext>
                </a:extLst>
              </a:tr>
              <a:tr h="5181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Almost no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194/4826 = 4.0%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1"/>
                  </a:ext>
                </a:extLst>
              </a:tr>
              <a:tr h="5181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Some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712/4826 = 14.8%</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2"/>
                  </a:ext>
                </a:extLst>
              </a:tr>
              <a:tr h="5181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 50–50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1416/4826 = 29.3%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3"/>
                  </a:ext>
                </a:extLst>
              </a:tr>
              <a:tr h="5181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 good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1421/4826 = 29.4%</a:t>
                      </a:r>
                      <a:endParaRPr kumimoji="0" lang="en-US" sz="14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4"/>
                  </a:ext>
                </a:extLst>
              </a:tr>
              <a:tr h="5181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Almost certain</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1083/4826 = 22.4%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5"/>
                  </a:ext>
                </a:extLst>
              </a:tr>
            </a:tbl>
          </a:graphicData>
        </a:graphic>
      </p:graphicFrame>
      <p:graphicFrame>
        <p:nvGraphicFramePr>
          <p:cNvPr id="24" name="Chart 23" descr="already described"/>
          <p:cNvGraphicFramePr>
            <a:graphicFrameLocks/>
          </p:cNvGraphicFramePr>
          <p:nvPr/>
        </p:nvGraphicFramePr>
        <p:xfrm>
          <a:off x="4173538" y="2741613"/>
          <a:ext cx="4918075" cy="4003675"/>
        </p:xfrm>
        <a:graphic>
          <a:graphicData uri="http://schemas.openxmlformats.org/drawingml/2006/chart">
            <c:chart xmlns:c="http://schemas.openxmlformats.org/drawingml/2006/chart" xmlns:r="http://schemas.openxmlformats.org/officeDocument/2006/relationships" r:id="rId3"/>
          </a:graphicData>
        </a:graphic>
      </p:graphicFrame>
      <p:sp>
        <p:nvSpPr>
          <p:cNvPr id="25" name="Curved Down Arrow 24" descr="already described"/>
          <p:cNvSpPr>
            <a:spLocks noChangeArrowheads="1"/>
          </p:cNvSpPr>
          <p:nvPr/>
        </p:nvSpPr>
        <p:spPr bwMode="auto">
          <a:xfrm rot="10800000" flipH="1">
            <a:off x="3248025" y="6167438"/>
            <a:ext cx="1201738" cy="481012"/>
          </a:xfrm>
          <a:prstGeom prst="curvedDownArrow">
            <a:avLst>
              <a:gd name="adj1" fmla="val 24995"/>
              <a:gd name="adj2" fmla="val 50002"/>
              <a:gd name="adj3" fmla="val 28505"/>
            </a:avLst>
          </a:prstGeom>
          <a:solidFill>
            <a:srgbClr val="FADA7A"/>
          </a:solidFill>
          <a:ln w="10000">
            <a:solidFill>
              <a:srgbClr val="FADA7A"/>
            </a:solidFill>
            <a:miter lim="800000"/>
            <a:headEnd/>
            <a:tailEnd/>
          </a:ln>
          <a:effectLst>
            <a:outerShdw blurRad="38100" dist="30000" dir="5400000" rotWithShape="0">
              <a:srgbClr val="808080">
                <a:alpha val="45000"/>
              </a:srgbClr>
            </a:outerShdw>
          </a:effectLst>
        </p:spPr>
        <p:txBody>
          <a:bodyPr anchor="ctr"/>
          <a:lstStyle>
            <a:lvl1pPr>
              <a:spcBef>
                <a:spcPts val="1800"/>
              </a:spcBef>
              <a:buClr>
                <a:schemeClr val="accent1"/>
              </a:buClr>
              <a:buSzPct val="100000"/>
              <a:buFont typeface="Wingdings 2" pitchFamily="18" charset="2"/>
              <a:buChar char="¡"/>
              <a:defRPr sz="2000">
                <a:solidFill>
                  <a:schemeClr val="tx2"/>
                </a:solidFill>
                <a:latin typeface="Arial" pitchFamily="34" charset="0"/>
                <a:ea typeface="ＭＳ Ｐゴシック" pitchFamily="34" charset="-128"/>
              </a:defRPr>
            </a:lvl1pPr>
            <a:lvl2pPr marL="742950" indent="-28575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2pPr>
            <a:lvl3pPr marL="11430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3pPr>
            <a:lvl4pPr marL="1600200" indent="-22860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4pPr>
            <a:lvl5pPr marL="20574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5pPr>
            <a:lvl6pPr marL="25146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6pPr>
            <a:lvl7pPr marL="29718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7pPr>
            <a:lvl8pPr marL="34290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8pPr>
            <a:lvl9pPr marL="38862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9pPr>
          </a:lstStyle>
          <a:p>
            <a:pPr algn="ctr" eaLnBrk="1" hangingPunct="1">
              <a:spcBef>
                <a:spcPct val="0"/>
              </a:spcBef>
              <a:buClrTx/>
              <a:buSzTx/>
              <a:buFontTx/>
              <a:buNone/>
              <a:defRPr/>
            </a:pPr>
            <a:endParaRPr lang="en-US" altLang="en-US" sz="1800">
              <a:solidFill>
                <a:schemeClr val="tx1"/>
              </a:solidFill>
            </a:endParaRPr>
          </a:p>
        </p:txBody>
      </p:sp>
      <p:sp>
        <p:nvSpPr>
          <p:cNvPr id="26" name="Curved Down Arrow 25" descr="already described"/>
          <p:cNvSpPr>
            <a:spLocks noChangeArrowheads="1"/>
          </p:cNvSpPr>
          <p:nvPr/>
        </p:nvSpPr>
        <p:spPr bwMode="auto">
          <a:xfrm rot="18715359" flipH="1">
            <a:off x="2349501" y="2462212"/>
            <a:ext cx="3530600" cy="828675"/>
          </a:xfrm>
          <a:prstGeom prst="curvedDownArrow">
            <a:avLst>
              <a:gd name="adj1" fmla="val 24991"/>
              <a:gd name="adj2" fmla="val 50002"/>
              <a:gd name="adj3" fmla="val 28505"/>
            </a:avLst>
          </a:prstGeom>
          <a:solidFill>
            <a:srgbClr val="FADA7A"/>
          </a:solidFill>
          <a:ln w="10000">
            <a:solidFill>
              <a:srgbClr val="FADA7A"/>
            </a:solidFill>
            <a:miter lim="800000"/>
            <a:headEnd/>
            <a:tailEnd/>
          </a:ln>
          <a:effectLst>
            <a:outerShdw blurRad="38100" dist="30000" dir="5400000" rotWithShape="0">
              <a:srgbClr val="808080">
                <a:alpha val="45000"/>
              </a:srgbClr>
            </a:outerShdw>
          </a:effectLst>
        </p:spPr>
        <p:txBody>
          <a:bodyPr anchor="ctr"/>
          <a:lstStyle>
            <a:lvl1pPr>
              <a:spcBef>
                <a:spcPts val="1800"/>
              </a:spcBef>
              <a:buClr>
                <a:schemeClr val="accent1"/>
              </a:buClr>
              <a:buSzPct val="100000"/>
              <a:buFont typeface="Wingdings 2" pitchFamily="18" charset="2"/>
              <a:buChar char="¡"/>
              <a:defRPr sz="2000">
                <a:solidFill>
                  <a:schemeClr val="tx2"/>
                </a:solidFill>
                <a:latin typeface="Arial" pitchFamily="34" charset="0"/>
                <a:ea typeface="ＭＳ Ｐゴシック" pitchFamily="34" charset="-128"/>
              </a:defRPr>
            </a:lvl1pPr>
            <a:lvl2pPr marL="742950" indent="-28575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2pPr>
            <a:lvl3pPr marL="11430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3pPr>
            <a:lvl4pPr marL="1600200" indent="-22860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4pPr>
            <a:lvl5pPr marL="20574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5pPr>
            <a:lvl6pPr marL="25146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6pPr>
            <a:lvl7pPr marL="29718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7pPr>
            <a:lvl8pPr marL="34290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8pPr>
            <a:lvl9pPr marL="38862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9pPr>
          </a:lstStyle>
          <a:p>
            <a:pPr algn="ctr" eaLnBrk="1" hangingPunct="1">
              <a:spcBef>
                <a:spcPct val="0"/>
              </a:spcBef>
              <a:buClrTx/>
              <a:buSzTx/>
              <a:buFontTx/>
              <a:buNone/>
              <a:defRPr/>
            </a:pPr>
            <a:endParaRPr lang="en-US" altLang="en-US" sz="1800">
              <a:solidFill>
                <a:schemeClr val="tx1"/>
              </a:solidFill>
            </a:endParaRPr>
          </a:p>
        </p:txBody>
      </p:sp>
    </p:spTree>
    <p:extLst>
      <p:ext uri="{BB962C8B-B14F-4D97-AF65-F5344CB8AC3E}">
        <p14:creationId xmlns:p14="http://schemas.microsoft.com/office/powerpoint/2010/main" val="161005919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childTnLst>
                                </p:cTn>
                              </p:par>
                            </p:childTnLst>
                          </p:cTn>
                        </p:par>
                        <p:par>
                          <p:cTn id="17" fill="hold" nodeType="afterGroup">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Conditional Distribution 1</a:t>
            </a:r>
            <a:endParaRPr lang="en-US" dirty="0"/>
          </a:p>
        </p:txBody>
      </p:sp>
      <p:sp>
        <p:nvSpPr>
          <p:cNvPr id="64514" name="Slide Number Placeholder 6"/>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fld id="{46FB2E14-79C3-4CBA-8C5C-DE58F0B0F585}" type="slidenum">
              <a:rPr lang="en-US">
                <a:solidFill>
                  <a:schemeClr val="accent1"/>
                </a:solidFill>
              </a:rPr>
              <a:pPr/>
              <a:t>23</a:t>
            </a:fld>
            <a:endParaRPr lang="en-US">
              <a:solidFill>
                <a:schemeClr val="accent1"/>
              </a:solidFill>
            </a:endParaRPr>
          </a:p>
        </p:txBody>
      </p:sp>
      <p:sp>
        <p:nvSpPr>
          <p:cNvPr id="64515" name="Rectangle 3"/>
          <p:cNvSpPr>
            <a:spLocks noGrp="1" noChangeArrowheads="1"/>
          </p:cNvSpPr>
          <p:nvPr>
            <p:ph sz="quarter" idx="4294967295"/>
          </p:nvPr>
        </p:nvSpPr>
        <p:spPr>
          <a:xfrm>
            <a:off x="854075" y="1119664"/>
            <a:ext cx="7858125" cy="1166812"/>
          </a:xfrm>
        </p:spPr>
        <p:txBody>
          <a:bodyPr/>
          <a:lstStyle/>
          <a:p>
            <a:pPr marL="0" indent="0" eaLnBrk="1" hangingPunct="1">
              <a:buFont typeface="Wingdings 2" pitchFamily="18" charset="2"/>
              <a:buNone/>
            </a:pPr>
            <a:r>
              <a:rPr lang="en-US" dirty="0">
                <a:solidFill>
                  <a:srgbClr val="000000"/>
                </a:solidFill>
                <a:ea typeface="ＭＳ Ｐゴシック" pitchFamily="34" charset="-128"/>
              </a:rPr>
              <a:t>Marginal distributions tell us nothing about the relationship between two variables. For that, we need to explore the conditional distributions of the variables.</a:t>
            </a:r>
          </a:p>
        </p:txBody>
      </p:sp>
      <p:sp>
        <p:nvSpPr>
          <p:cNvPr id="9" name="TextBox 8"/>
          <p:cNvSpPr txBox="1">
            <a:spLocks noChangeArrowheads="1"/>
          </p:cNvSpPr>
          <p:nvPr/>
        </p:nvSpPr>
        <p:spPr bwMode="auto">
          <a:xfrm>
            <a:off x="1296987" y="2286476"/>
            <a:ext cx="6972300" cy="1015663"/>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itchFamily="18" charset="2"/>
              <a:buChar char="¡"/>
              <a:defRPr sz="2000">
                <a:solidFill>
                  <a:schemeClr val="tx2"/>
                </a:solidFill>
                <a:latin typeface="Arial" pitchFamily="34" charset="0"/>
                <a:ea typeface="ＭＳ Ｐゴシック" pitchFamily="34" charset="-128"/>
              </a:defRPr>
            </a:lvl1pPr>
            <a:lvl2pPr marL="742950" indent="-28575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2pPr>
            <a:lvl3pPr marL="11430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3pPr>
            <a:lvl4pPr marL="1600200" indent="-228600">
              <a:spcBef>
                <a:spcPts val="600"/>
              </a:spcBef>
              <a:buClr>
                <a:srgbClr val="031B3C"/>
              </a:buClr>
              <a:buSzPct val="100000"/>
              <a:buFont typeface="Wingdings 2" pitchFamily="18" charset="2"/>
              <a:buChar char="¡"/>
              <a:defRPr>
                <a:solidFill>
                  <a:schemeClr val="tx2"/>
                </a:solidFill>
                <a:latin typeface="Arial" pitchFamily="34" charset="0"/>
                <a:ea typeface="ＭＳ Ｐゴシック" pitchFamily="34" charset="-128"/>
              </a:defRPr>
            </a:lvl4pPr>
            <a:lvl5pPr marL="2057400" indent="-228600">
              <a:spcBef>
                <a:spcPts val="600"/>
              </a:spcBef>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5pPr>
            <a:lvl6pPr marL="25146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6pPr>
            <a:lvl7pPr marL="29718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7pPr>
            <a:lvl8pPr marL="34290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8pPr>
            <a:lvl9pPr marL="3886200" indent="-228600" defTabSz="457200" eaLnBrk="0" fontAlgn="base" hangingPunct="0">
              <a:spcBef>
                <a:spcPts val="600"/>
              </a:spcBef>
              <a:spcAft>
                <a:spcPct val="0"/>
              </a:spcAft>
              <a:buClr>
                <a:schemeClr val="accent1"/>
              </a:buClr>
              <a:buSzPct val="100000"/>
              <a:buFont typeface="Wingdings 2" pitchFamily="18" charset="2"/>
              <a:buChar char="¡"/>
              <a:defRPr>
                <a:solidFill>
                  <a:schemeClr val="tx2"/>
                </a:solidFill>
                <a:latin typeface="Arial" pitchFamily="34" charset="0"/>
                <a:ea typeface="ＭＳ Ｐゴシック" pitchFamily="34" charset="-128"/>
              </a:defRPr>
            </a:lvl9pPr>
          </a:lstStyle>
          <a:p>
            <a:pPr eaLnBrk="1" hangingPunct="1">
              <a:spcBef>
                <a:spcPct val="0"/>
              </a:spcBef>
              <a:buClrTx/>
              <a:buSzTx/>
              <a:buFontTx/>
              <a:buNone/>
              <a:defRPr/>
            </a:pPr>
            <a:r>
              <a:rPr lang="en-US" altLang="en-US" dirty="0">
                <a:solidFill>
                  <a:schemeClr val="tx1"/>
                </a:solidFill>
              </a:rPr>
              <a:t>A </a:t>
            </a:r>
            <a:r>
              <a:rPr lang="en-US" altLang="en-US" b="1" dirty="0">
                <a:solidFill>
                  <a:srgbClr val="800000"/>
                </a:solidFill>
              </a:rPr>
              <a:t>conditional distribution </a:t>
            </a:r>
            <a:r>
              <a:rPr lang="en-US" altLang="en-US" dirty="0">
                <a:solidFill>
                  <a:schemeClr val="tx1"/>
                </a:solidFill>
              </a:rPr>
              <a:t>of a variable describes the distribution of that variable among individuals who </a:t>
            </a:r>
            <a:r>
              <a:rPr lang="en-US" altLang="en-US" dirty="0">
                <a:solidFill>
                  <a:srgbClr val="FF0000"/>
                </a:solidFill>
              </a:rPr>
              <a:t>have a specific value of another variable</a:t>
            </a:r>
            <a:r>
              <a:rPr lang="en-US" altLang="en-US" dirty="0">
                <a:solidFill>
                  <a:schemeClr val="tx1"/>
                </a:solidFill>
              </a:rPr>
              <a:t>.</a:t>
            </a:r>
          </a:p>
        </p:txBody>
      </p:sp>
      <p:sp>
        <p:nvSpPr>
          <p:cNvPr id="10" name="TextBox 9"/>
          <p:cNvSpPr txBox="1">
            <a:spLocks noChangeArrowheads="1"/>
          </p:cNvSpPr>
          <p:nvPr/>
        </p:nvSpPr>
        <p:spPr bwMode="auto">
          <a:xfrm>
            <a:off x="706171" y="3430814"/>
            <a:ext cx="800603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ＭＳ Ｐゴシック" pitchFamily="34" charset="-128"/>
              </a:defRPr>
            </a:lvl1pPr>
            <a:lvl2pPr marL="627063" indent="-169863">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sz="2000" b="1" dirty="0"/>
              <a:t>To examine or compare conditional distributions:</a:t>
            </a:r>
          </a:p>
          <a:p>
            <a:pPr eaLnBrk="1" hangingPunct="1"/>
            <a:endParaRPr lang="en-US" sz="2000" b="1" dirty="0"/>
          </a:p>
          <a:p>
            <a:pPr eaLnBrk="1" hangingPunct="1">
              <a:buFont typeface="Tw Cen MT" charset="0"/>
              <a:buAutoNum type="arabicPeriod"/>
            </a:pPr>
            <a:r>
              <a:rPr lang="en-US" sz="2000" dirty="0"/>
              <a:t> Select the row(s) or column(s) of interest.</a:t>
            </a:r>
          </a:p>
          <a:p>
            <a:pPr eaLnBrk="1" hangingPunct="1">
              <a:buFont typeface="Tw Cen MT" charset="0"/>
              <a:buAutoNum type="arabicPeriod"/>
            </a:pPr>
            <a:r>
              <a:rPr lang="en-US" sz="2000" dirty="0"/>
              <a:t> Use the data in the table to calculate the conditional distribution 	(</a:t>
            </a:r>
            <a:r>
              <a:rPr lang="en-US" sz="2000" dirty="0">
                <a:solidFill>
                  <a:srgbClr val="FF0000"/>
                </a:solidFill>
              </a:rPr>
              <a:t>in percent</a:t>
            </a:r>
            <a:r>
              <a:rPr lang="en-US" sz="2000" dirty="0"/>
              <a:t>) of the row(s) or column(s). Note that the denominator  	is the total for the group being conditioned on</a:t>
            </a:r>
            <a:r>
              <a:rPr lang="en-US" sz="2000"/>
              <a:t>, not the </a:t>
            </a:r>
            <a:r>
              <a:rPr lang="en-US" sz="2000" dirty="0"/>
              <a:t>grand total.</a:t>
            </a:r>
          </a:p>
          <a:p>
            <a:pPr eaLnBrk="1" hangingPunct="1">
              <a:buFont typeface="Tw Cen MT" charset="0"/>
              <a:buAutoNum type="arabicPeriod"/>
            </a:pPr>
            <a:r>
              <a:rPr lang="en-US" sz="2000" dirty="0"/>
              <a:t> Make a graph to display the conditional distribution.</a:t>
            </a:r>
          </a:p>
          <a:p>
            <a:pPr lvl="1" eaLnBrk="1" hangingPunct="1">
              <a:buClr>
                <a:schemeClr val="accent1"/>
              </a:buClr>
              <a:buFont typeface="Wingdings" pitchFamily="2" charset="2"/>
              <a:buChar char="§"/>
            </a:pPr>
            <a:r>
              <a:rPr lang="en-US" sz="2000" dirty="0"/>
              <a:t>Use a </a:t>
            </a:r>
            <a:r>
              <a:rPr lang="en-US" sz="2000" b="1" dirty="0"/>
              <a:t>side-by-side bar graph </a:t>
            </a:r>
            <a:r>
              <a:rPr lang="en-US" sz="2000" dirty="0"/>
              <a:t>or </a:t>
            </a:r>
            <a:r>
              <a:rPr lang="en-US" sz="2000" b="1" dirty="0"/>
              <a:t>segmented bar graph</a:t>
            </a:r>
            <a:r>
              <a:rPr lang="en-US" sz="2000" dirty="0"/>
              <a:t> to compare distributions.</a:t>
            </a:r>
          </a:p>
        </p:txBody>
      </p:sp>
    </p:spTree>
    <p:extLst>
      <p:ext uri="{BB962C8B-B14F-4D97-AF65-F5344CB8AC3E}">
        <p14:creationId xmlns:p14="http://schemas.microsoft.com/office/powerpoint/2010/main" val="195597657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accent1"/>
                </a:solidFill>
              </a:rPr>
              <a:t>Conditional Distribution 2</a:t>
            </a:r>
            <a:endParaRPr lang="en-US" dirty="0"/>
          </a:p>
        </p:txBody>
      </p:sp>
      <p:sp>
        <p:nvSpPr>
          <p:cNvPr id="65538" name="Slide Number Placeholder 4"/>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F2189DF3-3B38-4415-A977-4C40DE294E7B}" type="slidenum">
              <a:rPr lang="en-US" sz="1200">
                <a:solidFill>
                  <a:schemeClr val="accent1"/>
                </a:solidFill>
              </a:rPr>
              <a:pPr>
                <a:lnSpc>
                  <a:spcPct val="80000"/>
                </a:lnSpc>
              </a:pPr>
              <a:t>24</a:t>
            </a:fld>
            <a:endParaRPr lang="en-US" sz="1200">
              <a:solidFill>
                <a:schemeClr val="accent1"/>
              </a:solidFill>
            </a:endParaRPr>
          </a:p>
        </p:txBody>
      </p:sp>
      <p:pic>
        <p:nvPicPr>
          <p:cNvPr id="4" name="Picture 3" descr="The animations illustrate the conditional distribution of opinion among males about the chances of getting rich by age 30. It also discuss the relationship between gender and opinion. Total three charts are described in which the first chart depicts opinion among males on the &quot;chance of being wealthy by age 30.&quot; 4 percent of males have an opinion that there is “Almost no chance” of being wealthy by age 30. 12 percent responded “Some chance,” around 29 percent responded “50-50 chance,” around 31 percent responded “Good chance,” and around 24 percent responded “Almost certain chance” of being wealthy by age 30. The second and the third charts reflected responses of both male and female on the survey. Around 4 percent of females have an opinion that there is “Almost no chance” of being wealthy by age 30. 18 percent responded “Some chance,” around 29 percent responded “50-50 chance,” around 28 percent responded “A good chance,” and around 21 percent responded “Almost certain chance” of being wealthy by age 30."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9324" y="457349"/>
            <a:ext cx="638175" cy="276225"/>
          </a:xfrm>
          <a:prstGeom prst="rect">
            <a:avLst/>
          </a:prstGeom>
        </p:spPr>
      </p:pic>
      <p:pic>
        <p:nvPicPr>
          <p:cNvPr id="5" name="Picture 4" descr="To skip animation steps, move to the next slide."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1975" y="464885"/>
            <a:ext cx="638175" cy="276225"/>
          </a:xfrm>
          <a:prstGeom prst="rect">
            <a:avLst/>
          </a:prstGeom>
        </p:spPr>
      </p:pic>
      <p:sp>
        <p:nvSpPr>
          <p:cNvPr id="65541" name="TextBox 7"/>
          <p:cNvSpPr txBox="1">
            <a:spLocks noChangeArrowheads="1"/>
          </p:cNvSpPr>
          <p:nvPr/>
        </p:nvSpPr>
        <p:spPr bwMode="auto">
          <a:xfrm>
            <a:off x="4705350" y="1278304"/>
            <a:ext cx="44132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dirty="0"/>
              <a:t>Calculate the conditional distribution of opinion among males.</a:t>
            </a:r>
          </a:p>
          <a:p>
            <a:pPr eaLnBrk="1" hangingPunct="1"/>
            <a:endParaRPr lang="en-US" dirty="0"/>
          </a:p>
          <a:p>
            <a:pPr eaLnBrk="1" hangingPunct="1"/>
            <a:r>
              <a:rPr lang="en-US" dirty="0"/>
              <a:t>Examine the relationship between gender and opinion.</a:t>
            </a:r>
          </a:p>
          <a:p>
            <a:pPr eaLnBrk="1" hangingPunct="1"/>
            <a:endParaRPr lang="en-US" dirty="0"/>
          </a:p>
        </p:txBody>
      </p:sp>
      <p:sp>
        <p:nvSpPr>
          <p:cNvPr id="2" name="Rectangle 1"/>
          <p:cNvSpPr/>
          <p:nvPr/>
        </p:nvSpPr>
        <p:spPr>
          <a:xfrm>
            <a:off x="133350" y="1139804"/>
            <a:ext cx="4572000" cy="276999"/>
          </a:xfrm>
          <a:prstGeom prst="rect">
            <a:avLst/>
          </a:prstGeom>
        </p:spPr>
        <p:txBody>
          <a:bodyPr>
            <a:spAutoFit/>
          </a:bodyPr>
          <a:lstStyle/>
          <a:p>
            <a:pPr lvl="0" algn="ctr" defTabSz="914400" eaLnBrk="1" hangingPunct="1"/>
            <a:r>
              <a:rPr lang="en-US" sz="1200" dirty="0"/>
              <a:t>Young adults by gender and chance of getting rich</a:t>
            </a:r>
            <a:endParaRPr lang="en-US" sz="1200" dirty="0">
              <a:latin typeface="Arial" charset="0"/>
              <a:ea typeface="ＭＳ Ｐゴシック" charset="0"/>
              <a:cs typeface="ＭＳ Ｐゴシック" charset="0"/>
            </a:endParaRPr>
          </a:p>
        </p:txBody>
      </p:sp>
      <p:graphicFrame>
        <p:nvGraphicFramePr>
          <p:cNvPr id="7" name="Table 6" descr="Young adults by gender and chance of getting rich"/>
          <p:cNvGraphicFramePr>
            <a:graphicFrameLocks noGrp="1"/>
          </p:cNvGraphicFramePr>
          <p:nvPr/>
        </p:nvGraphicFramePr>
        <p:xfrm>
          <a:off x="307975" y="1370571"/>
          <a:ext cx="4397375" cy="2017398"/>
        </p:xfrm>
        <a:graphic>
          <a:graphicData uri="http://schemas.openxmlformats.org/drawingml/2006/table">
            <a:tbl>
              <a:tblPr firstRow="1">
                <a:tableStyleId>{69C7853C-536D-4A76-A0AE-DD22124D55A5}</a:tableStyleId>
              </a:tblPr>
              <a:tblGrid>
                <a:gridCol w="2367744">
                  <a:extLst>
                    <a:ext uri="{9D8B030D-6E8A-4147-A177-3AD203B41FA5}">
                      <a16:colId xmlns:a16="http://schemas.microsoft.com/office/drawing/2014/main" val="20000"/>
                    </a:ext>
                  </a:extLst>
                </a:gridCol>
                <a:gridCol w="741362">
                  <a:extLst>
                    <a:ext uri="{9D8B030D-6E8A-4147-A177-3AD203B41FA5}">
                      <a16:colId xmlns:a16="http://schemas.microsoft.com/office/drawing/2014/main" val="20001"/>
                    </a:ext>
                  </a:extLst>
                </a:gridCol>
                <a:gridCol w="717055">
                  <a:extLst>
                    <a:ext uri="{9D8B030D-6E8A-4147-A177-3AD203B41FA5}">
                      <a16:colId xmlns:a16="http://schemas.microsoft.com/office/drawing/2014/main" val="20002"/>
                    </a:ext>
                  </a:extLst>
                </a:gridCol>
                <a:gridCol w="571214">
                  <a:extLst>
                    <a:ext uri="{9D8B030D-6E8A-4147-A177-3AD203B41FA5}">
                      <a16:colId xmlns:a16="http://schemas.microsoft.com/office/drawing/2014/main" val="20003"/>
                    </a:ext>
                  </a:extLst>
                </a:gridCol>
              </a:tblGrid>
              <a:tr h="15738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Female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Male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Total</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0"/>
                  </a:ext>
                </a:extLst>
              </a:tr>
              <a:tr h="290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Almost no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96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98</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194</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1"/>
                  </a:ext>
                </a:extLst>
              </a:tr>
              <a:tr h="290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Some chance, but probably not</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426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286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712</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2"/>
                  </a:ext>
                </a:extLst>
              </a:tr>
              <a:tr h="290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 50–50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696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720</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1416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3"/>
                  </a:ext>
                </a:extLst>
              </a:tr>
              <a:tr h="290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 good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663</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758</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1421</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4"/>
                  </a:ext>
                </a:extLst>
              </a:tr>
              <a:tr h="290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Almost certain</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486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597</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1083</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5"/>
                  </a:ext>
                </a:extLst>
              </a:tr>
              <a:tr h="290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Total</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2367</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2459</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4826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6"/>
                  </a:ext>
                </a:extLst>
              </a:tr>
            </a:tbl>
          </a:graphicData>
        </a:graphic>
      </p:graphicFrame>
      <p:graphicFrame>
        <p:nvGraphicFramePr>
          <p:cNvPr id="9" name="Table 8" descr="Young adults by gender and chance of getting rich"/>
          <p:cNvGraphicFramePr>
            <a:graphicFrameLocks noGrp="1"/>
          </p:cNvGraphicFramePr>
          <p:nvPr/>
        </p:nvGraphicFramePr>
        <p:xfrm>
          <a:off x="174625" y="3643086"/>
          <a:ext cx="2516188" cy="3185192"/>
        </p:xfrm>
        <a:graphic>
          <a:graphicData uri="http://schemas.openxmlformats.org/drawingml/2006/table">
            <a:tbl>
              <a:tblPr firstRow="1">
                <a:tableStyleId>{284E427A-3D55-4303-BF80-6455036E1DE7}</a:tableStyleId>
              </a:tblPr>
              <a:tblGrid>
                <a:gridCol w="1420813">
                  <a:extLst>
                    <a:ext uri="{9D8B030D-6E8A-4147-A177-3AD203B41FA5}">
                      <a16:colId xmlns:a16="http://schemas.microsoft.com/office/drawing/2014/main" val="20000"/>
                    </a:ext>
                  </a:extLst>
                </a:gridCol>
                <a:gridCol w="1095375">
                  <a:extLst>
                    <a:ext uri="{9D8B030D-6E8A-4147-A177-3AD203B41FA5}">
                      <a16:colId xmlns:a16="http://schemas.microsoft.com/office/drawing/2014/main" val="20001"/>
                    </a:ext>
                  </a:extLst>
                </a:gridCol>
              </a:tblGrid>
              <a:tr h="59439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tx1"/>
                          </a:solidFill>
                          <a:effectLst/>
                        </a:rPr>
                        <a:t>Response</a:t>
                      </a:r>
                      <a:endParaRPr kumimoji="0" lang="en-US" sz="14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tx1"/>
                          </a:solidFill>
                          <a:effectLst/>
                        </a:rPr>
                        <a:t>Male</a:t>
                      </a:r>
                      <a:endParaRPr kumimoji="0" lang="en-US" sz="14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0"/>
                  </a:ext>
                </a:extLst>
              </a:tr>
              <a:tr h="5181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Almost no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98/2459 = 4.0% </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1"/>
                  </a:ext>
                </a:extLst>
              </a:tr>
              <a:tr h="5181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Some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286/2459 = 11.6%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2"/>
                  </a:ext>
                </a:extLst>
              </a:tr>
              <a:tr h="5181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 50–50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720/2459 = 29.3%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3"/>
                  </a:ext>
                </a:extLst>
              </a:tr>
              <a:tr h="5181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 good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758/2459 = 30.8%</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4"/>
                  </a:ext>
                </a:extLst>
              </a:tr>
              <a:tr h="5181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Almost certain</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597/2459 = 24.3%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5"/>
                  </a:ext>
                </a:extLst>
              </a:tr>
            </a:tbl>
          </a:graphicData>
        </a:graphic>
      </p:graphicFrame>
      <p:graphicFrame>
        <p:nvGraphicFramePr>
          <p:cNvPr id="12" name="Chart 11" descr="already described"/>
          <p:cNvGraphicFramePr>
            <a:graphicFrameLocks/>
          </p:cNvGraphicFramePr>
          <p:nvPr/>
        </p:nvGraphicFramePr>
        <p:xfrm>
          <a:off x="4180840" y="3444998"/>
          <a:ext cx="4937760" cy="33832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Table 13" descr="Young adults by gender and chance of getting rich"/>
          <p:cNvGraphicFramePr>
            <a:graphicFrameLocks noGrp="1"/>
          </p:cNvGraphicFramePr>
          <p:nvPr/>
        </p:nvGraphicFramePr>
        <p:xfrm>
          <a:off x="2690813" y="3650343"/>
          <a:ext cx="1130300" cy="3183015"/>
        </p:xfrm>
        <a:graphic>
          <a:graphicData uri="http://schemas.openxmlformats.org/drawingml/2006/table">
            <a:tbl>
              <a:tblPr firstRow="1">
                <a:tableStyleId>{284E427A-3D55-4303-BF80-6455036E1DE7}</a:tableStyleId>
              </a:tblPr>
              <a:tblGrid>
                <a:gridCol w="1130300">
                  <a:extLst>
                    <a:ext uri="{9D8B030D-6E8A-4147-A177-3AD203B41FA5}">
                      <a16:colId xmlns:a16="http://schemas.microsoft.com/office/drawing/2014/main" val="20000"/>
                    </a:ext>
                  </a:extLst>
                </a:gridCol>
              </a:tblGrid>
              <a:tr h="58713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tx1"/>
                          </a:solidFill>
                          <a:effectLst/>
                        </a:rPr>
                        <a:t>Female</a:t>
                      </a:r>
                      <a:endParaRPr kumimoji="0" lang="en-US" sz="14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0"/>
                  </a:ext>
                </a:extLst>
              </a:tr>
              <a:tr h="5181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96/2367 = 4.1%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1"/>
                  </a:ext>
                </a:extLst>
              </a:tr>
              <a:tr h="5181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426/2367 = 18.0%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2"/>
                  </a:ext>
                </a:extLst>
              </a:tr>
              <a:tr h="5181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696/2367 = 29.4%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3"/>
                  </a:ext>
                </a:extLst>
              </a:tr>
              <a:tr h="5207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663/2367 = 28.0%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4"/>
                  </a:ext>
                </a:extLst>
              </a:tr>
              <a:tr h="5207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486/2367 = 20.5%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5"/>
                  </a:ext>
                </a:extLst>
              </a:tr>
            </a:tbl>
          </a:graphicData>
        </a:graphic>
      </p:graphicFrame>
      <p:graphicFrame>
        <p:nvGraphicFramePr>
          <p:cNvPr id="15" name="Chart 14" descr="already described"/>
          <p:cNvGraphicFramePr>
            <a:graphicFrameLocks/>
          </p:cNvGraphicFramePr>
          <p:nvPr/>
        </p:nvGraphicFramePr>
        <p:xfrm>
          <a:off x="4180840" y="3444998"/>
          <a:ext cx="4933778" cy="3383280"/>
        </p:xfrm>
        <a:graphic>
          <a:graphicData uri="http://schemas.openxmlformats.org/drawingml/2006/chart">
            <c:chart xmlns:c="http://schemas.openxmlformats.org/drawingml/2006/chart" xmlns:r="http://schemas.openxmlformats.org/officeDocument/2006/relationships" r:id="rId5"/>
          </a:graphicData>
        </a:graphic>
      </p:graphicFrame>
      <p:sp>
        <p:nvSpPr>
          <p:cNvPr id="13" name="Curved Down Arrow 12" descr="already described"/>
          <p:cNvSpPr/>
          <p:nvPr/>
        </p:nvSpPr>
        <p:spPr>
          <a:xfrm rot="18246188" flipH="1">
            <a:off x="400470" y="1847637"/>
            <a:ext cx="3277652" cy="1105966"/>
          </a:xfrm>
          <a:prstGeom prst="curvedDownArrow">
            <a:avLst>
              <a:gd name="adj1" fmla="val 25000"/>
              <a:gd name="adj2" fmla="val 50000"/>
              <a:gd name="adj3" fmla="val 28504"/>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endParaRPr>
          </a:p>
        </p:txBody>
      </p:sp>
      <p:sp>
        <p:nvSpPr>
          <p:cNvPr id="17" name="Curved Down Arrow 16" descr="already described"/>
          <p:cNvSpPr/>
          <p:nvPr/>
        </p:nvSpPr>
        <p:spPr>
          <a:xfrm rot="10800000" flipH="1">
            <a:off x="2598016" y="6115792"/>
            <a:ext cx="2233543" cy="605683"/>
          </a:xfrm>
          <a:prstGeom prst="curvedDownArrow">
            <a:avLst>
              <a:gd name="adj1" fmla="val 25000"/>
              <a:gd name="adj2" fmla="val 50000"/>
              <a:gd name="adj3" fmla="val 28504"/>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endParaRPr>
          </a:p>
        </p:txBody>
      </p:sp>
    </p:spTree>
    <p:extLst>
      <p:ext uri="{BB962C8B-B14F-4D97-AF65-F5344CB8AC3E}">
        <p14:creationId xmlns:p14="http://schemas.microsoft.com/office/powerpoint/2010/main" val="221566560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Graphic spid="15"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chemeClr val="accent1"/>
                </a:solidFill>
              </a:rPr>
              <a:t>Conditional Distribution 2</a:t>
            </a:r>
            <a:endParaRPr lang="en-US" dirty="0"/>
          </a:p>
        </p:txBody>
      </p:sp>
      <p:sp>
        <p:nvSpPr>
          <p:cNvPr id="65538" name="Slide Number Placeholder 4"/>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F2189DF3-3B38-4415-A977-4C40DE294E7B}" type="slidenum">
              <a:rPr lang="en-US" sz="1200">
                <a:solidFill>
                  <a:schemeClr val="accent1"/>
                </a:solidFill>
              </a:rPr>
              <a:pPr>
                <a:lnSpc>
                  <a:spcPct val="80000"/>
                </a:lnSpc>
              </a:pPr>
              <a:t>25</a:t>
            </a:fld>
            <a:endParaRPr lang="en-US" sz="1200">
              <a:solidFill>
                <a:schemeClr val="accent1"/>
              </a:solidFill>
            </a:endParaRPr>
          </a:p>
        </p:txBody>
      </p:sp>
      <p:pic>
        <p:nvPicPr>
          <p:cNvPr id="4" name="Picture 3" descr="The animations illustrate the conditional distribution of opinion among males about the chances of getting rich by age 30. It also discuss the relationship between gender and opinion. Total three charts are described in which the first chart depicts opinion among males on the &quot;chance of being wealthy by age 30.&quot; 4 percent of males have an opinion that there is “Almost no chance” of being wealthy by age 30. 12 percent responded “Some chance,” around 29 percent responded “50-50 chance,” around 31 percent responded “Good chance,” and around 24 percent responded “Almost certain chance” of being wealthy by age 30. The second and the third charts reflected responses of both male and female on the survey. Around 4 percent of females have an opinion that there is “Almost no chance” of being wealthy by age 30. 18 percent responded “Some chance,” around 29 percent responded “50-50 chance,” around 28 percent responded “A good chance,” and around 21 percent responded “Almost certain chance” of being wealthy by age 30."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9324" y="457349"/>
            <a:ext cx="638175" cy="276225"/>
          </a:xfrm>
          <a:prstGeom prst="rect">
            <a:avLst/>
          </a:prstGeom>
        </p:spPr>
      </p:pic>
      <p:pic>
        <p:nvPicPr>
          <p:cNvPr id="5" name="Picture 4" descr="To skip animation steps, move to the next slide."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1975" y="464885"/>
            <a:ext cx="638175" cy="276225"/>
          </a:xfrm>
          <a:prstGeom prst="rect">
            <a:avLst/>
          </a:prstGeom>
        </p:spPr>
      </p:pic>
      <p:sp>
        <p:nvSpPr>
          <p:cNvPr id="65541" name="TextBox 7"/>
          <p:cNvSpPr txBox="1">
            <a:spLocks noChangeArrowheads="1"/>
          </p:cNvSpPr>
          <p:nvPr/>
        </p:nvSpPr>
        <p:spPr bwMode="auto">
          <a:xfrm>
            <a:off x="4705350" y="1278304"/>
            <a:ext cx="44132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dirty="0"/>
              <a:t>Calculate the conditional distribution of opinion among males.</a:t>
            </a:r>
          </a:p>
          <a:p>
            <a:pPr eaLnBrk="1" hangingPunct="1"/>
            <a:endParaRPr lang="en-US" dirty="0"/>
          </a:p>
          <a:p>
            <a:pPr eaLnBrk="1" hangingPunct="1"/>
            <a:r>
              <a:rPr lang="en-US" dirty="0"/>
              <a:t>Examine the relationship between gender and opinion.</a:t>
            </a:r>
          </a:p>
          <a:p>
            <a:pPr eaLnBrk="1" hangingPunct="1"/>
            <a:endParaRPr lang="en-US" dirty="0"/>
          </a:p>
        </p:txBody>
      </p:sp>
      <p:sp>
        <p:nvSpPr>
          <p:cNvPr id="2" name="Rectangle 1"/>
          <p:cNvSpPr/>
          <p:nvPr/>
        </p:nvSpPr>
        <p:spPr>
          <a:xfrm>
            <a:off x="133350" y="1139804"/>
            <a:ext cx="4572000" cy="276999"/>
          </a:xfrm>
          <a:prstGeom prst="rect">
            <a:avLst/>
          </a:prstGeom>
        </p:spPr>
        <p:txBody>
          <a:bodyPr>
            <a:spAutoFit/>
          </a:bodyPr>
          <a:lstStyle/>
          <a:p>
            <a:pPr lvl="0" algn="ctr" defTabSz="914400" eaLnBrk="1" hangingPunct="1"/>
            <a:r>
              <a:rPr lang="en-US" sz="1200" dirty="0"/>
              <a:t>Young adults by gender and chance of getting rich</a:t>
            </a:r>
            <a:endParaRPr lang="en-US" sz="1200" dirty="0">
              <a:latin typeface="Arial" charset="0"/>
              <a:ea typeface="ＭＳ Ｐゴシック" charset="0"/>
              <a:cs typeface="ＭＳ Ｐゴシック" charset="0"/>
            </a:endParaRPr>
          </a:p>
        </p:txBody>
      </p:sp>
      <p:graphicFrame>
        <p:nvGraphicFramePr>
          <p:cNvPr id="7" name="Table 6" descr="Young adults by gender and chance of getting rich"/>
          <p:cNvGraphicFramePr>
            <a:graphicFrameLocks noGrp="1"/>
          </p:cNvGraphicFramePr>
          <p:nvPr/>
        </p:nvGraphicFramePr>
        <p:xfrm>
          <a:off x="307975" y="1370571"/>
          <a:ext cx="4397375" cy="2017398"/>
        </p:xfrm>
        <a:graphic>
          <a:graphicData uri="http://schemas.openxmlformats.org/drawingml/2006/table">
            <a:tbl>
              <a:tblPr firstRow="1">
                <a:tableStyleId>{69C7853C-536D-4A76-A0AE-DD22124D55A5}</a:tableStyleId>
              </a:tblPr>
              <a:tblGrid>
                <a:gridCol w="2367744">
                  <a:extLst>
                    <a:ext uri="{9D8B030D-6E8A-4147-A177-3AD203B41FA5}">
                      <a16:colId xmlns:a16="http://schemas.microsoft.com/office/drawing/2014/main" val="20000"/>
                    </a:ext>
                  </a:extLst>
                </a:gridCol>
                <a:gridCol w="741362">
                  <a:extLst>
                    <a:ext uri="{9D8B030D-6E8A-4147-A177-3AD203B41FA5}">
                      <a16:colId xmlns:a16="http://schemas.microsoft.com/office/drawing/2014/main" val="20001"/>
                    </a:ext>
                  </a:extLst>
                </a:gridCol>
                <a:gridCol w="717055">
                  <a:extLst>
                    <a:ext uri="{9D8B030D-6E8A-4147-A177-3AD203B41FA5}">
                      <a16:colId xmlns:a16="http://schemas.microsoft.com/office/drawing/2014/main" val="20002"/>
                    </a:ext>
                  </a:extLst>
                </a:gridCol>
                <a:gridCol w="571214">
                  <a:extLst>
                    <a:ext uri="{9D8B030D-6E8A-4147-A177-3AD203B41FA5}">
                      <a16:colId xmlns:a16="http://schemas.microsoft.com/office/drawing/2014/main" val="20003"/>
                    </a:ext>
                  </a:extLst>
                </a:gridCol>
              </a:tblGrid>
              <a:tr h="15738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Female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Male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Total</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0"/>
                  </a:ext>
                </a:extLst>
              </a:tr>
              <a:tr h="290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Almost no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96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98</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194</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1"/>
                  </a:ext>
                </a:extLst>
              </a:tr>
              <a:tr h="290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Some chance, but probably not</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426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286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712</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2"/>
                  </a:ext>
                </a:extLst>
              </a:tr>
              <a:tr h="290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 50–50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696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720</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1416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3"/>
                  </a:ext>
                </a:extLst>
              </a:tr>
              <a:tr h="290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 good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663</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758</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1421</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4"/>
                  </a:ext>
                </a:extLst>
              </a:tr>
              <a:tr h="290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Almost certain</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486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597</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1083</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5"/>
                  </a:ext>
                </a:extLst>
              </a:tr>
              <a:tr h="290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Total</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2367</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2459</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4826</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6"/>
                  </a:ext>
                </a:extLst>
              </a:tr>
            </a:tbl>
          </a:graphicData>
        </a:graphic>
      </p:graphicFrame>
      <p:graphicFrame>
        <p:nvGraphicFramePr>
          <p:cNvPr id="9" name="Table 8" descr="Young adults by gender and chance of getting rich"/>
          <p:cNvGraphicFramePr>
            <a:graphicFrameLocks noGrp="1"/>
          </p:cNvGraphicFramePr>
          <p:nvPr/>
        </p:nvGraphicFramePr>
        <p:xfrm>
          <a:off x="174625" y="3643086"/>
          <a:ext cx="2516188" cy="3185192"/>
        </p:xfrm>
        <a:graphic>
          <a:graphicData uri="http://schemas.openxmlformats.org/drawingml/2006/table">
            <a:tbl>
              <a:tblPr firstRow="1">
                <a:tableStyleId>{284E427A-3D55-4303-BF80-6455036E1DE7}</a:tableStyleId>
              </a:tblPr>
              <a:tblGrid>
                <a:gridCol w="1420813">
                  <a:extLst>
                    <a:ext uri="{9D8B030D-6E8A-4147-A177-3AD203B41FA5}">
                      <a16:colId xmlns:a16="http://schemas.microsoft.com/office/drawing/2014/main" val="20000"/>
                    </a:ext>
                  </a:extLst>
                </a:gridCol>
                <a:gridCol w="1095375">
                  <a:extLst>
                    <a:ext uri="{9D8B030D-6E8A-4147-A177-3AD203B41FA5}">
                      <a16:colId xmlns:a16="http://schemas.microsoft.com/office/drawing/2014/main" val="20001"/>
                    </a:ext>
                  </a:extLst>
                </a:gridCol>
              </a:tblGrid>
              <a:tr h="59439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tx1"/>
                          </a:solidFill>
                          <a:effectLst/>
                        </a:rPr>
                        <a:t>Response</a:t>
                      </a:r>
                      <a:endParaRPr kumimoji="0" lang="en-US" sz="14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tx1"/>
                          </a:solidFill>
                          <a:effectLst/>
                        </a:rPr>
                        <a:t>Male</a:t>
                      </a:r>
                      <a:endParaRPr kumimoji="0" lang="en-US" sz="14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0"/>
                  </a:ext>
                </a:extLst>
              </a:tr>
              <a:tr h="5181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Almost no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98/2459 = 4.0% </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1"/>
                  </a:ext>
                </a:extLst>
              </a:tr>
              <a:tr h="5181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Some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286/2459 = 11.6%</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2"/>
                  </a:ext>
                </a:extLst>
              </a:tr>
              <a:tr h="5181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 50–50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720/2459 = 29.3%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3"/>
                  </a:ext>
                </a:extLst>
              </a:tr>
              <a:tr h="5181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 good chance</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758/2459 = 30.8%</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4"/>
                  </a:ext>
                </a:extLst>
              </a:tr>
              <a:tr h="5181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Almost certain</a:t>
                      </a:r>
                      <a:endPar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597/2459 = 24.3%</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5"/>
                  </a:ext>
                </a:extLst>
              </a:tr>
            </a:tbl>
          </a:graphicData>
        </a:graphic>
      </p:graphicFrame>
      <p:graphicFrame>
        <p:nvGraphicFramePr>
          <p:cNvPr id="12" name="Chart 11" descr="already described"/>
          <p:cNvGraphicFramePr>
            <a:graphicFrameLocks/>
          </p:cNvGraphicFramePr>
          <p:nvPr/>
        </p:nvGraphicFramePr>
        <p:xfrm>
          <a:off x="4180840" y="3444998"/>
          <a:ext cx="4937760" cy="33832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Table 13" descr="Young adults by gender and chance of getting rich"/>
          <p:cNvGraphicFramePr>
            <a:graphicFrameLocks noGrp="1"/>
          </p:cNvGraphicFramePr>
          <p:nvPr/>
        </p:nvGraphicFramePr>
        <p:xfrm>
          <a:off x="2690813" y="3650343"/>
          <a:ext cx="1130300" cy="3183015"/>
        </p:xfrm>
        <a:graphic>
          <a:graphicData uri="http://schemas.openxmlformats.org/drawingml/2006/table">
            <a:tbl>
              <a:tblPr firstRow="1">
                <a:tableStyleId>{284E427A-3D55-4303-BF80-6455036E1DE7}</a:tableStyleId>
              </a:tblPr>
              <a:tblGrid>
                <a:gridCol w="1130300">
                  <a:extLst>
                    <a:ext uri="{9D8B030D-6E8A-4147-A177-3AD203B41FA5}">
                      <a16:colId xmlns:a16="http://schemas.microsoft.com/office/drawing/2014/main" val="20000"/>
                    </a:ext>
                  </a:extLst>
                </a:gridCol>
              </a:tblGrid>
              <a:tr h="58713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tx1"/>
                          </a:solidFill>
                          <a:effectLst/>
                        </a:rPr>
                        <a:t>Female</a:t>
                      </a:r>
                      <a:endParaRPr kumimoji="0" lang="en-US" sz="1400" b="1"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0"/>
                  </a:ext>
                </a:extLst>
              </a:tr>
              <a:tr h="5181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96/2367 = 4.1%</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1"/>
                  </a:ext>
                </a:extLst>
              </a:tr>
              <a:tr h="5181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426/2367 = 18.0%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2"/>
                  </a:ext>
                </a:extLst>
              </a:tr>
              <a:tr h="5181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696/2367 = 29.4%</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3"/>
                  </a:ext>
                </a:extLst>
              </a:tr>
              <a:tr h="5207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663/2367 = 28.0%</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4"/>
                  </a:ext>
                </a:extLst>
              </a:tr>
              <a:tr h="5207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effectLst/>
                        </a:rPr>
                        <a:t>486/2367 = 20.5%</a:t>
                      </a:r>
                      <a:endParaRPr kumimoji="0" lang="en-US" sz="14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5"/>
                  </a:ext>
                </a:extLst>
              </a:tr>
            </a:tbl>
          </a:graphicData>
        </a:graphic>
      </p:graphicFrame>
      <p:graphicFrame>
        <p:nvGraphicFramePr>
          <p:cNvPr id="15" name="Chart 14" descr="already described"/>
          <p:cNvGraphicFramePr>
            <a:graphicFrameLocks/>
          </p:cNvGraphicFramePr>
          <p:nvPr/>
        </p:nvGraphicFramePr>
        <p:xfrm>
          <a:off x="4180840" y="3444998"/>
          <a:ext cx="4933778" cy="338328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descr="already described"/>
          <p:cNvGraphicFramePr>
            <a:graphicFrameLocks/>
          </p:cNvGraphicFramePr>
          <p:nvPr/>
        </p:nvGraphicFramePr>
        <p:xfrm>
          <a:off x="4180840" y="3444998"/>
          <a:ext cx="4938712" cy="3383280"/>
        </p:xfrm>
        <a:graphic>
          <a:graphicData uri="http://schemas.openxmlformats.org/drawingml/2006/chart">
            <c:chart xmlns:c="http://schemas.openxmlformats.org/drawingml/2006/chart" xmlns:r="http://schemas.openxmlformats.org/officeDocument/2006/relationships" r:id="rId6"/>
          </a:graphicData>
        </a:graphic>
      </p:graphicFrame>
      <p:sp>
        <p:nvSpPr>
          <p:cNvPr id="13" name="Curved Down Arrow 12" descr="already described"/>
          <p:cNvSpPr/>
          <p:nvPr/>
        </p:nvSpPr>
        <p:spPr>
          <a:xfrm rot="18246188" flipH="1">
            <a:off x="400470" y="1847637"/>
            <a:ext cx="3277652" cy="1105966"/>
          </a:xfrm>
          <a:prstGeom prst="curvedDownArrow">
            <a:avLst>
              <a:gd name="adj1" fmla="val 25000"/>
              <a:gd name="adj2" fmla="val 50000"/>
              <a:gd name="adj3" fmla="val 28504"/>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endParaRPr>
          </a:p>
        </p:txBody>
      </p:sp>
      <p:sp>
        <p:nvSpPr>
          <p:cNvPr id="17" name="Curved Down Arrow 16" descr="already described"/>
          <p:cNvSpPr/>
          <p:nvPr/>
        </p:nvSpPr>
        <p:spPr>
          <a:xfrm rot="10800000" flipH="1">
            <a:off x="2598016" y="6115792"/>
            <a:ext cx="2233543" cy="605683"/>
          </a:xfrm>
          <a:prstGeom prst="curvedDownArrow">
            <a:avLst>
              <a:gd name="adj1" fmla="val 25000"/>
              <a:gd name="adj2" fmla="val 50000"/>
              <a:gd name="adj3" fmla="val 28504"/>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endParaRPr>
          </a:p>
        </p:txBody>
      </p:sp>
    </p:spTree>
    <p:extLst>
      <p:ext uri="{BB962C8B-B14F-4D97-AF65-F5344CB8AC3E}">
        <p14:creationId xmlns:p14="http://schemas.microsoft.com/office/powerpoint/2010/main" val="199761760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Graphic spid="15" grpId="0">
        <p:bldAsOne/>
      </p:bldGraphic>
      <p:bldGraphic spid="16"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Another example</a:t>
            </a:r>
            <a:endParaRPr lang="en-US" dirty="0"/>
          </a:p>
        </p:txBody>
      </p:sp>
      <p:sp>
        <p:nvSpPr>
          <p:cNvPr id="67586"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093D3445-DA60-4EF1-9E7E-ED188AA6784D}" type="slidenum">
              <a:rPr lang="en-US" sz="1200">
                <a:solidFill>
                  <a:schemeClr val="accent1"/>
                </a:solidFill>
              </a:rPr>
              <a:pPr>
                <a:lnSpc>
                  <a:spcPct val="80000"/>
                </a:lnSpc>
              </a:pPr>
              <a:t>26</a:t>
            </a:fld>
            <a:endParaRPr lang="en-US" sz="1200">
              <a:solidFill>
                <a:schemeClr val="accent1"/>
              </a:solidFill>
            </a:endParaRPr>
          </a:p>
        </p:txBody>
      </p:sp>
      <p:pic>
        <p:nvPicPr>
          <p:cNvPr id="4098" name="Picture 2" descr="sportscartable1">
            <a:extLst>
              <a:ext uri="{FF2B5EF4-FFF2-40B4-BE49-F238E27FC236}">
                <a16:creationId xmlns:a16="http://schemas.microsoft.com/office/drawing/2014/main" id="{25AC2A8F-B78C-CE4A-163C-3741A8ED83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67" y="1441174"/>
            <a:ext cx="8525792" cy="436327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415BA6B9-94EC-2F0E-F102-814B0C8EFDFB}"/>
              </a:ext>
            </a:extLst>
          </p:cNvPr>
          <p:cNvSpPr/>
          <p:nvPr/>
        </p:nvSpPr>
        <p:spPr>
          <a:xfrm>
            <a:off x="5933663" y="5138528"/>
            <a:ext cx="1311965" cy="16896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4267615"/>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Another example</a:t>
            </a:r>
            <a:endParaRPr lang="en-US" dirty="0"/>
          </a:p>
        </p:txBody>
      </p:sp>
      <p:sp>
        <p:nvSpPr>
          <p:cNvPr id="67586"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093D3445-DA60-4EF1-9E7E-ED188AA6784D}" type="slidenum">
              <a:rPr lang="en-US" sz="1200">
                <a:solidFill>
                  <a:schemeClr val="accent1"/>
                </a:solidFill>
              </a:rPr>
              <a:pPr>
                <a:lnSpc>
                  <a:spcPct val="80000"/>
                </a:lnSpc>
              </a:pPr>
              <a:t>27</a:t>
            </a:fld>
            <a:endParaRPr lang="en-US" sz="1200">
              <a:solidFill>
                <a:schemeClr val="accent1"/>
              </a:solidFill>
            </a:endParaRPr>
          </a:p>
        </p:txBody>
      </p:sp>
      <p:pic>
        <p:nvPicPr>
          <p:cNvPr id="8194" name="Picture 2" descr="sportscartable2">
            <a:extLst>
              <a:ext uri="{FF2B5EF4-FFF2-40B4-BE49-F238E27FC236}">
                <a16:creationId xmlns:a16="http://schemas.microsoft.com/office/drawing/2014/main" id="{D9090EFF-A7F1-6E49-F191-1BB733EC7C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706234" y="1977887"/>
            <a:ext cx="8155175" cy="30612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4D2D72F-4D99-481A-79AF-0EB6D151C8B9}"/>
              </a:ext>
            </a:extLst>
          </p:cNvPr>
          <p:cNvSpPr/>
          <p:nvPr/>
        </p:nvSpPr>
        <p:spPr>
          <a:xfrm>
            <a:off x="6162261" y="4850296"/>
            <a:ext cx="1311965" cy="16896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9072894"/>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Another example</a:t>
            </a:r>
            <a:endParaRPr lang="en-US" dirty="0"/>
          </a:p>
        </p:txBody>
      </p:sp>
      <p:sp>
        <p:nvSpPr>
          <p:cNvPr id="67586"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093D3445-DA60-4EF1-9E7E-ED188AA6784D}" type="slidenum">
              <a:rPr lang="en-US" sz="1200">
                <a:solidFill>
                  <a:schemeClr val="accent1"/>
                </a:solidFill>
              </a:rPr>
              <a:pPr>
                <a:lnSpc>
                  <a:spcPct val="80000"/>
                </a:lnSpc>
              </a:pPr>
              <a:t>28</a:t>
            </a:fld>
            <a:endParaRPr lang="en-US" sz="1200">
              <a:solidFill>
                <a:schemeClr val="accent1"/>
              </a:solidFill>
            </a:endParaRPr>
          </a:p>
        </p:txBody>
      </p:sp>
      <p:pic>
        <p:nvPicPr>
          <p:cNvPr id="7170" name="Picture 2" descr="sportscartable4">
            <a:extLst>
              <a:ext uri="{FF2B5EF4-FFF2-40B4-BE49-F238E27FC236}">
                <a16:creationId xmlns:a16="http://schemas.microsoft.com/office/drawing/2014/main" id="{5C3648A8-CB2A-EFE9-8389-3CF2CB172D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103" y="1391477"/>
            <a:ext cx="8495504" cy="410486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EBBA951E-3906-DA11-431A-D7FD578A347D}"/>
              </a:ext>
            </a:extLst>
          </p:cNvPr>
          <p:cNvSpPr/>
          <p:nvPr/>
        </p:nvSpPr>
        <p:spPr>
          <a:xfrm>
            <a:off x="6261653" y="5297552"/>
            <a:ext cx="1311965" cy="16896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7403584"/>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D396CE72-EAB9-40F2-A60F-B7BBC8C93F5A}" type="slidenum">
              <a:rPr lang="en-US" smtClean="0"/>
              <a:pPr>
                <a:defRPr/>
              </a:pPr>
              <a:t>29</a:t>
            </a:fld>
            <a:endParaRPr lang="en-US"/>
          </a:p>
        </p:txBody>
      </p:sp>
      <p:pic>
        <p:nvPicPr>
          <p:cNvPr id="56322" name="Picture 2" descr="georgia state covid 19 hospitalizations by race chart"/>
          <p:cNvPicPr>
            <a:picLocks noChangeAspect="1" noChangeArrowheads="1"/>
          </p:cNvPicPr>
          <p:nvPr/>
        </p:nvPicPr>
        <p:blipFill rotWithShape="1">
          <a:blip r:embed="rId3">
            <a:extLst>
              <a:ext uri="{28A0092B-C50C-407E-A947-70E740481C1C}">
                <a14:useLocalDpi xmlns:a14="http://schemas.microsoft.com/office/drawing/2010/main" val="0"/>
              </a:ext>
            </a:extLst>
          </a:blip>
          <a:srcRect b="20227"/>
          <a:stretch/>
        </p:blipFill>
        <p:spPr bwMode="auto">
          <a:xfrm>
            <a:off x="835257" y="1058513"/>
            <a:ext cx="7502409" cy="4934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856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Simpson</a:t>
            </a:r>
            <a:r>
              <a:rPr lang="en-US" altLang="en-US" dirty="0">
                <a:solidFill>
                  <a:schemeClr val="accent1"/>
                </a:solidFill>
              </a:rPr>
              <a:t>’</a:t>
            </a:r>
            <a:r>
              <a:rPr lang="en-US" dirty="0">
                <a:solidFill>
                  <a:schemeClr val="accent1"/>
                </a:solidFill>
              </a:rPr>
              <a:t>s Paradox 1</a:t>
            </a:r>
            <a:endParaRPr lang="en-US" dirty="0"/>
          </a:p>
        </p:txBody>
      </p:sp>
      <p:sp>
        <p:nvSpPr>
          <p:cNvPr id="67586"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093D3445-DA60-4EF1-9E7E-ED188AA6784D}" type="slidenum">
              <a:rPr lang="en-US" sz="1200">
                <a:solidFill>
                  <a:schemeClr val="accent1"/>
                </a:solidFill>
              </a:rPr>
              <a:pPr>
                <a:lnSpc>
                  <a:spcPct val="80000"/>
                </a:lnSpc>
              </a:pPr>
              <a:t>30</a:t>
            </a:fld>
            <a:endParaRPr lang="en-US" sz="1200">
              <a:solidFill>
                <a:schemeClr val="accent1"/>
              </a:solidFill>
            </a:endParaRPr>
          </a:p>
        </p:txBody>
      </p:sp>
      <p:sp>
        <p:nvSpPr>
          <p:cNvPr id="67587" name="Rectangle 1"/>
          <p:cNvSpPr>
            <a:spLocks noChangeArrowheads="1"/>
          </p:cNvSpPr>
          <p:nvPr/>
        </p:nvSpPr>
        <p:spPr bwMode="auto">
          <a:xfrm>
            <a:off x="381000" y="1389062"/>
            <a:ext cx="822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Monotype Sorts" charset="2"/>
              <a:buNone/>
            </a:pPr>
            <a:r>
              <a:rPr lang="en-US" sz="2000" dirty="0"/>
              <a:t>Consider the acceptance rates for the following groups of men and women who applied to a college.</a:t>
            </a:r>
          </a:p>
        </p:txBody>
      </p:sp>
      <p:graphicFrame>
        <p:nvGraphicFramePr>
          <p:cNvPr id="6" name="Group 113" descr="Counts, Accepted, Not accepted, Total"/>
          <p:cNvGraphicFramePr>
            <a:graphicFrameLocks noGrp="1"/>
          </p:cNvGraphicFramePr>
          <p:nvPr/>
        </p:nvGraphicFramePr>
        <p:xfrm>
          <a:off x="381000" y="2589021"/>
          <a:ext cx="4191000" cy="2514600"/>
        </p:xfrm>
        <a:graphic>
          <a:graphicData uri="http://schemas.openxmlformats.org/drawingml/2006/table">
            <a:tbl>
              <a:tblPr firstRow="1">
                <a:tableStyleId>{284E427A-3D55-4303-BF80-6455036E1DE7}</a:tableStyleId>
              </a:tblPr>
              <a:tblGrid>
                <a:gridCol w="1028700">
                  <a:extLst>
                    <a:ext uri="{9D8B030D-6E8A-4147-A177-3AD203B41FA5}">
                      <a16:colId xmlns:a16="http://schemas.microsoft.com/office/drawing/2014/main" val="20000"/>
                    </a:ext>
                  </a:extLst>
                </a:gridCol>
                <a:gridCol w="1181100">
                  <a:extLst>
                    <a:ext uri="{9D8B030D-6E8A-4147-A177-3AD203B41FA5}">
                      <a16:colId xmlns:a16="http://schemas.microsoft.com/office/drawing/2014/main" val="20001"/>
                    </a:ext>
                  </a:extLst>
                </a:gridCol>
                <a:gridCol w="1181100">
                  <a:extLst>
                    <a:ext uri="{9D8B030D-6E8A-4147-A177-3AD203B41FA5}">
                      <a16:colId xmlns:a16="http://schemas.microsoft.com/office/drawing/2014/main" val="20002"/>
                    </a:ext>
                  </a:extLst>
                </a:gridCol>
                <a:gridCol w="800100">
                  <a:extLst>
                    <a:ext uri="{9D8B030D-6E8A-4147-A177-3AD203B41FA5}">
                      <a16:colId xmlns:a16="http://schemas.microsoft.com/office/drawing/2014/main" val="20003"/>
                    </a:ext>
                  </a:extLst>
                </a:gridCol>
              </a:tblGrid>
              <a:tr h="762000">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solidFill>
                            <a:schemeClr val="tx1"/>
                          </a:solidFill>
                          <a:effectLst/>
                        </a:rPr>
                        <a:t>Counts</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solidFill>
                            <a:schemeClr val="tx1"/>
                          </a:solidFill>
                          <a:effectLst/>
                        </a:rPr>
                        <a:t>Accepted</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solidFill>
                            <a:schemeClr val="tx1"/>
                          </a:solidFill>
                          <a:effectLst/>
                        </a:rPr>
                        <a:t>Not</a:t>
                      </a:r>
                      <a:br>
                        <a:rPr kumimoji="0" lang="en-US" sz="1800" b="0" u="none" strike="noStrike" cap="none" normalizeH="0" baseline="0" dirty="0">
                          <a:ln>
                            <a:noFill/>
                          </a:ln>
                          <a:solidFill>
                            <a:schemeClr val="tx1"/>
                          </a:solidFill>
                          <a:effectLst/>
                        </a:rPr>
                      </a:br>
                      <a:r>
                        <a:rPr kumimoji="0" lang="en-US" sz="1800" b="0" u="none" strike="noStrike" cap="none" normalizeH="0" baseline="0" dirty="0">
                          <a:ln>
                            <a:noFill/>
                          </a:ln>
                          <a:solidFill>
                            <a:schemeClr val="tx1"/>
                          </a:solidFill>
                          <a:effectLst/>
                        </a:rPr>
                        <a:t>accepted</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solidFill>
                            <a:schemeClr val="tx1"/>
                          </a:solidFill>
                          <a:effectLst/>
                        </a:rPr>
                        <a:t>Total</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0"/>
                  </a:ext>
                </a:extLst>
              </a:tr>
              <a:tr h="584200">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effectLst/>
                        </a:rPr>
                        <a:t>Men</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effectLst/>
                        </a:rPr>
                        <a:t>198</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effectLst/>
                        </a:rPr>
                        <a:t>162</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effectLst/>
                        </a:rPr>
                        <a:t>360</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1"/>
                  </a:ext>
                </a:extLst>
              </a:tr>
              <a:tr h="584200">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effectLst/>
                        </a:rPr>
                        <a:t>Women</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effectLst/>
                        </a:rPr>
                        <a:t>88</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effectLst/>
                        </a:rPr>
                        <a:t>112</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effectLst/>
                        </a:rPr>
                        <a:t>200</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2"/>
                  </a:ext>
                </a:extLst>
              </a:tr>
              <a:tr h="584200">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effectLst/>
                        </a:rPr>
                        <a:t>Total</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effectLst/>
                        </a:rPr>
                        <a:t>286</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effectLst/>
                        </a:rPr>
                        <a:t>274</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effectLst/>
                        </a:rPr>
                        <a:t>560</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3"/>
                  </a:ext>
                </a:extLst>
              </a:tr>
            </a:tbl>
          </a:graphicData>
        </a:graphic>
      </p:graphicFrame>
      <p:graphicFrame>
        <p:nvGraphicFramePr>
          <p:cNvPr id="8" name="Group 154" descr="Percents, Accepted, Not accepted"/>
          <p:cNvGraphicFramePr>
            <a:graphicFrameLocks noGrp="1"/>
          </p:cNvGraphicFramePr>
          <p:nvPr/>
        </p:nvGraphicFramePr>
        <p:xfrm>
          <a:off x="5144185" y="2883223"/>
          <a:ext cx="3314700" cy="1930400"/>
        </p:xfrm>
        <a:graphic>
          <a:graphicData uri="http://schemas.openxmlformats.org/drawingml/2006/table">
            <a:tbl>
              <a:tblPr firstRow="1">
                <a:tableStyleId>{69C7853C-536D-4A76-A0AE-DD22124D55A5}</a:tableStyleId>
              </a:tblPr>
              <a:tblGrid>
                <a:gridCol w="952500">
                  <a:extLst>
                    <a:ext uri="{9D8B030D-6E8A-4147-A177-3AD203B41FA5}">
                      <a16:colId xmlns:a16="http://schemas.microsoft.com/office/drawing/2014/main" val="20000"/>
                    </a:ext>
                  </a:extLst>
                </a:gridCol>
                <a:gridCol w="1181100">
                  <a:extLst>
                    <a:ext uri="{9D8B030D-6E8A-4147-A177-3AD203B41FA5}">
                      <a16:colId xmlns:a16="http://schemas.microsoft.com/office/drawing/2014/main" val="20001"/>
                    </a:ext>
                  </a:extLst>
                </a:gridCol>
                <a:gridCol w="1181100">
                  <a:extLst>
                    <a:ext uri="{9D8B030D-6E8A-4147-A177-3AD203B41FA5}">
                      <a16:colId xmlns:a16="http://schemas.microsoft.com/office/drawing/2014/main" val="20002"/>
                    </a:ext>
                  </a:extLst>
                </a:gridCol>
              </a:tblGrid>
              <a:tr h="762000">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solidFill>
                            <a:schemeClr val="tx1"/>
                          </a:solidFill>
                          <a:effectLst/>
                        </a:rPr>
                        <a:t>Percents</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solidFill>
                            <a:schemeClr val="tx1"/>
                          </a:solidFill>
                          <a:effectLst/>
                        </a:rPr>
                        <a:t>Accepted</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solidFill>
                            <a:schemeClr val="tx1"/>
                          </a:solidFill>
                          <a:effectLst/>
                        </a:rPr>
                        <a:t>Not</a:t>
                      </a:r>
                      <a:br>
                        <a:rPr kumimoji="0" lang="en-US" sz="1800" b="0" u="none" strike="noStrike" cap="none" normalizeH="0" baseline="0" dirty="0">
                          <a:ln>
                            <a:noFill/>
                          </a:ln>
                          <a:solidFill>
                            <a:schemeClr val="tx1"/>
                          </a:solidFill>
                          <a:effectLst/>
                        </a:rPr>
                      </a:br>
                      <a:r>
                        <a:rPr kumimoji="0" lang="en-US" sz="1800" b="0" u="none" strike="noStrike" cap="none" normalizeH="0" baseline="0" dirty="0">
                          <a:ln>
                            <a:noFill/>
                          </a:ln>
                          <a:solidFill>
                            <a:schemeClr val="tx1"/>
                          </a:solidFill>
                          <a:effectLst/>
                        </a:rPr>
                        <a:t>accepted</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0"/>
                  </a:ext>
                </a:extLst>
              </a:tr>
              <a:tr h="584200">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1" u="none" strike="noStrike" cap="none" normalizeH="0" baseline="0" dirty="0">
                          <a:ln>
                            <a:noFill/>
                          </a:ln>
                          <a:effectLst/>
                        </a:rPr>
                        <a:t>Men</a:t>
                      </a:r>
                      <a:endParaRPr kumimoji="0" lang="en-US" sz="1800" b="1"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1" u="none" strike="noStrike" cap="none" normalizeH="0" baseline="0" dirty="0">
                          <a:ln>
                            <a:noFill/>
                          </a:ln>
                          <a:effectLst/>
                        </a:rPr>
                        <a:t>55%</a:t>
                      </a:r>
                      <a:endParaRPr kumimoji="0" lang="en-US" sz="1800" b="1" i="0" u="none" strike="noStrike" cap="none" normalizeH="0" baseline="0" dirty="0">
                        <a:ln>
                          <a:noFill/>
                        </a:ln>
                        <a:solidFill>
                          <a:schemeClr val="tx2"/>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effectLst/>
                        </a:rPr>
                        <a:t>45%</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1"/>
                  </a:ext>
                </a:extLst>
              </a:tr>
              <a:tr h="584200">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effectLst/>
                        </a:rPr>
                        <a:t>Women</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effectLst/>
                        </a:rPr>
                        <a:t>44%</a:t>
                      </a:r>
                      <a:endParaRPr kumimoji="0" lang="en-US" sz="1800" b="0" i="0" u="none" strike="noStrike" cap="none" normalizeH="0" baseline="0" dirty="0">
                        <a:ln>
                          <a:noFill/>
                        </a:ln>
                        <a:solidFill>
                          <a:schemeClr val="tx2"/>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0" u="none" strike="noStrike" cap="none" normalizeH="0" baseline="0" dirty="0">
                          <a:ln>
                            <a:noFill/>
                          </a:ln>
                          <a:effectLst/>
                        </a:rPr>
                        <a:t>56%</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2"/>
                  </a:ext>
                </a:extLst>
              </a:tr>
            </a:tbl>
          </a:graphicData>
        </a:graphic>
      </p:graphicFrame>
      <p:sp>
        <p:nvSpPr>
          <p:cNvPr id="9" name="Text Box 153"/>
          <p:cNvSpPr txBox="1">
            <a:spLocks noChangeArrowheads="1"/>
          </p:cNvSpPr>
          <p:nvPr/>
        </p:nvSpPr>
        <p:spPr bwMode="auto">
          <a:xfrm>
            <a:off x="381000" y="5391150"/>
            <a:ext cx="8382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en-US" sz="2400" dirty="0"/>
              <a:t>A higher percentage of </a:t>
            </a:r>
            <a:r>
              <a:rPr lang="en-US" sz="2400" b="1" u="sng" dirty="0"/>
              <a:t>men</a:t>
            </a:r>
            <a:r>
              <a:rPr lang="en-US" sz="2400" dirty="0"/>
              <a:t> were accepted. </a:t>
            </a:r>
          </a:p>
          <a:p>
            <a:pPr eaLnBrk="1" hangingPunct="1">
              <a:spcBef>
                <a:spcPct val="50000"/>
              </a:spcBef>
            </a:pPr>
            <a:r>
              <a:rPr lang="en-US" sz="2400" dirty="0"/>
              <a:t>Discussion: Is there evidence of discrimination?</a:t>
            </a:r>
          </a:p>
        </p:txBody>
      </p:sp>
    </p:spTree>
    <p:extLst>
      <p:ext uri="{BB962C8B-B14F-4D97-AF65-F5344CB8AC3E}">
        <p14:creationId xmlns:p14="http://schemas.microsoft.com/office/powerpoint/2010/main" val="33502234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Simpson</a:t>
            </a:r>
            <a:r>
              <a:rPr lang="en-US" altLang="en-US" dirty="0">
                <a:solidFill>
                  <a:schemeClr val="accent1"/>
                </a:solidFill>
              </a:rPr>
              <a:t>’</a:t>
            </a:r>
            <a:r>
              <a:rPr lang="en-US" dirty="0">
                <a:solidFill>
                  <a:schemeClr val="accent1"/>
                </a:solidFill>
              </a:rPr>
              <a:t>s Paradox 2</a:t>
            </a:r>
            <a:endParaRPr lang="en-US" dirty="0"/>
          </a:p>
        </p:txBody>
      </p:sp>
      <p:sp>
        <p:nvSpPr>
          <p:cNvPr id="68610"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22014603-4A09-4117-BEBC-014CB6DC42C3}" type="slidenum">
              <a:rPr lang="en-US" sz="1200">
                <a:solidFill>
                  <a:schemeClr val="accent1"/>
                </a:solidFill>
              </a:rPr>
              <a:pPr>
                <a:lnSpc>
                  <a:spcPct val="80000"/>
                </a:lnSpc>
              </a:pPr>
              <a:t>31</a:t>
            </a:fld>
            <a:endParaRPr lang="en-US" sz="1200">
              <a:solidFill>
                <a:schemeClr val="accent1"/>
              </a:solidFill>
            </a:endParaRPr>
          </a:p>
        </p:txBody>
      </p:sp>
      <p:sp>
        <p:nvSpPr>
          <p:cNvPr id="68611" name="Rectangle 8"/>
          <p:cNvSpPr>
            <a:spLocks noChangeArrowheads="1"/>
          </p:cNvSpPr>
          <p:nvPr/>
        </p:nvSpPr>
        <p:spPr bwMode="auto">
          <a:xfrm>
            <a:off x="381000" y="1463357"/>
            <a:ext cx="8229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Monotype Sorts" charset="2"/>
              <a:buNone/>
            </a:pPr>
            <a:r>
              <a:rPr lang="en-US" dirty="0"/>
              <a:t>Consider the acceptance rates when broken down by type of school.</a:t>
            </a:r>
          </a:p>
        </p:txBody>
      </p:sp>
      <p:sp>
        <p:nvSpPr>
          <p:cNvPr id="68614" name="Text Box 86"/>
          <p:cNvSpPr txBox="1">
            <a:spLocks noChangeArrowheads="1"/>
          </p:cNvSpPr>
          <p:nvPr/>
        </p:nvSpPr>
        <p:spPr bwMode="auto">
          <a:xfrm>
            <a:off x="381000" y="1952625"/>
            <a:ext cx="60086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en-US" sz="2000" b="1" dirty="0">
                <a:solidFill>
                  <a:schemeClr val="accent1"/>
                </a:solidFill>
              </a:rPr>
              <a:t>BUSINESS SCHOOL</a:t>
            </a:r>
          </a:p>
        </p:txBody>
      </p:sp>
      <p:graphicFrame>
        <p:nvGraphicFramePr>
          <p:cNvPr id="10" name="Group 4" descr="Business School: Counts, Accepted, Not accepted, Total"/>
          <p:cNvGraphicFramePr>
            <a:graphicFrameLocks noGrp="1"/>
          </p:cNvGraphicFramePr>
          <p:nvPr/>
        </p:nvGraphicFramePr>
        <p:xfrm>
          <a:off x="381000" y="2407443"/>
          <a:ext cx="4191000" cy="1735704"/>
        </p:xfrm>
        <a:graphic>
          <a:graphicData uri="http://schemas.openxmlformats.org/drawingml/2006/table">
            <a:tbl>
              <a:tblPr firstRow="1">
                <a:tableStyleId>{35758FB7-9AC5-4552-8A53-C91805E547FA}</a:tableStyleId>
              </a:tblPr>
              <a:tblGrid>
                <a:gridCol w="1028700">
                  <a:extLst>
                    <a:ext uri="{9D8B030D-6E8A-4147-A177-3AD203B41FA5}">
                      <a16:colId xmlns:a16="http://schemas.microsoft.com/office/drawing/2014/main" val="20000"/>
                    </a:ext>
                  </a:extLst>
                </a:gridCol>
                <a:gridCol w="1181100">
                  <a:extLst>
                    <a:ext uri="{9D8B030D-6E8A-4147-A177-3AD203B41FA5}">
                      <a16:colId xmlns:a16="http://schemas.microsoft.com/office/drawing/2014/main" val="20001"/>
                    </a:ext>
                  </a:extLst>
                </a:gridCol>
                <a:gridCol w="1181100">
                  <a:extLst>
                    <a:ext uri="{9D8B030D-6E8A-4147-A177-3AD203B41FA5}">
                      <a16:colId xmlns:a16="http://schemas.microsoft.com/office/drawing/2014/main" val="20002"/>
                    </a:ext>
                  </a:extLst>
                </a:gridCol>
                <a:gridCol w="800100">
                  <a:extLst>
                    <a:ext uri="{9D8B030D-6E8A-4147-A177-3AD203B41FA5}">
                      <a16:colId xmlns:a16="http://schemas.microsoft.com/office/drawing/2014/main" val="20003"/>
                    </a:ext>
                  </a:extLst>
                </a:gridCol>
              </a:tblGrid>
              <a:tr h="516115">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Counts</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Accepted</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Not</a:t>
                      </a:r>
                      <a:br>
                        <a:rPr kumimoji="0" lang="en-US" sz="1800" u="none" strike="noStrike" cap="none" normalizeH="0" baseline="0" dirty="0">
                          <a:ln>
                            <a:noFill/>
                          </a:ln>
                          <a:effectLst/>
                        </a:rPr>
                      </a:br>
                      <a:r>
                        <a:rPr kumimoji="0" lang="en-US" sz="1800" u="none" strike="noStrike" cap="none" normalizeH="0" baseline="0" dirty="0">
                          <a:ln>
                            <a:noFill/>
                          </a:ln>
                          <a:effectLst/>
                        </a:rPr>
                        <a:t>accepted</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Total</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0"/>
                  </a:ext>
                </a:extLst>
              </a:tr>
              <a:tr h="395688">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Men</a:t>
                      </a:r>
                      <a:endParaRPr kumimoji="0" lang="en-US" sz="1800" b="0" i="0"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18</a:t>
                      </a:r>
                      <a:endParaRPr kumimoji="0" lang="en-US" sz="1800" b="0" i="0"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102</a:t>
                      </a:r>
                      <a:endParaRPr kumimoji="0" lang="en-US" sz="1800" b="0" i="0"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120</a:t>
                      </a:r>
                      <a:endParaRPr kumimoji="0" lang="en-US" sz="1800" b="0" i="1"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1"/>
                  </a:ext>
                </a:extLst>
              </a:tr>
              <a:tr h="395688">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Women</a:t>
                      </a:r>
                      <a:endParaRPr kumimoji="0" lang="en-US" sz="1800" b="0" i="0"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24</a:t>
                      </a:r>
                      <a:endParaRPr kumimoji="0" lang="en-US" sz="1800" b="0" i="0"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96</a:t>
                      </a:r>
                      <a:endParaRPr kumimoji="0" lang="en-US" sz="1800" b="0" i="0"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120</a:t>
                      </a:r>
                      <a:endParaRPr kumimoji="0" lang="en-US" sz="1800" b="0" i="1"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2"/>
                  </a:ext>
                </a:extLst>
              </a:tr>
              <a:tr h="395688">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Total</a:t>
                      </a:r>
                      <a:endParaRPr kumimoji="0" lang="en-US" sz="1800" b="0" i="1"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42</a:t>
                      </a:r>
                      <a:endParaRPr kumimoji="0" lang="en-US" sz="1800" b="0" i="1"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198</a:t>
                      </a:r>
                      <a:endParaRPr kumimoji="0" lang="en-US" sz="1800" b="0" i="1"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240</a:t>
                      </a:r>
                      <a:endParaRPr kumimoji="0" lang="en-US" sz="1800" b="0" i="1"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3"/>
                  </a:ext>
                </a:extLst>
              </a:tr>
            </a:tbl>
          </a:graphicData>
        </a:graphic>
      </p:graphicFrame>
      <p:sp>
        <p:nvSpPr>
          <p:cNvPr id="68617" name="Text Box 83"/>
          <p:cNvSpPr txBox="1">
            <a:spLocks noChangeArrowheads="1"/>
          </p:cNvSpPr>
          <p:nvPr/>
        </p:nvSpPr>
        <p:spPr bwMode="auto">
          <a:xfrm>
            <a:off x="381000" y="4521200"/>
            <a:ext cx="441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50000"/>
              </a:spcBef>
            </a:pPr>
            <a:r>
              <a:rPr lang="en-US" sz="2000" b="1">
                <a:solidFill>
                  <a:schemeClr val="accent1"/>
                </a:solidFill>
              </a:rPr>
              <a:t>ART SCHOOL</a:t>
            </a:r>
          </a:p>
        </p:txBody>
      </p:sp>
      <p:graphicFrame>
        <p:nvGraphicFramePr>
          <p:cNvPr id="17" name="Group 3" descr="Art School: Counts, Accepted, Not accepted, Total"/>
          <p:cNvGraphicFramePr>
            <a:graphicFrameLocks noGrp="1"/>
          </p:cNvGraphicFramePr>
          <p:nvPr/>
        </p:nvGraphicFramePr>
        <p:xfrm>
          <a:off x="381000" y="4920936"/>
          <a:ext cx="4191000" cy="1508487"/>
        </p:xfrm>
        <a:graphic>
          <a:graphicData uri="http://schemas.openxmlformats.org/drawingml/2006/table">
            <a:tbl>
              <a:tblPr firstRow="1">
                <a:tableStyleId>{284E427A-3D55-4303-BF80-6455036E1DE7}</a:tableStyleId>
              </a:tblPr>
              <a:tblGrid>
                <a:gridCol w="1028700">
                  <a:extLst>
                    <a:ext uri="{9D8B030D-6E8A-4147-A177-3AD203B41FA5}">
                      <a16:colId xmlns:a16="http://schemas.microsoft.com/office/drawing/2014/main" val="20000"/>
                    </a:ext>
                  </a:extLst>
                </a:gridCol>
                <a:gridCol w="1181100">
                  <a:extLst>
                    <a:ext uri="{9D8B030D-6E8A-4147-A177-3AD203B41FA5}">
                      <a16:colId xmlns:a16="http://schemas.microsoft.com/office/drawing/2014/main" val="20001"/>
                    </a:ext>
                  </a:extLst>
                </a:gridCol>
                <a:gridCol w="1181100">
                  <a:extLst>
                    <a:ext uri="{9D8B030D-6E8A-4147-A177-3AD203B41FA5}">
                      <a16:colId xmlns:a16="http://schemas.microsoft.com/office/drawing/2014/main" val="20002"/>
                    </a:ext>
                  </a:extLst>
                </a:gridCol>
                <a:gridCol w="800100">
                  <a:extLst>
                    <a:ext uri="{9D8B030D-6E8A-4147-A177-3AD203B41FA5}">
                      <a16:colId xmlns:a16="http://schemas.microsoft.com/office/drawing/2014/main" val="20003"/>
                    </a:ext>
                  </a:extLst>
                </a:gridCol>
              </a:tblGrid>
              <a:tr h="417324">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tx1"/>
                          </a:solidFill>
                          <a:effectLst/>
                        </a:rPr>
                        <a:t>Counts</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tx1"/>
                          </a:solidFill>
                          <a:effectLst/>
                        </a:rPr>
                        <a:t>Accepted</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tx1"/>
                          </a:solidFill>
                          <a:effectLst/>
                        </a:rPr>
                        <a:t>Not</a:t>
                      </a:r>
                      <a:br>
                        <a:rPr kumimoji="0" lang="en-US" sz="1800" u="none" strike="noStrike" cap="none" normalizeH="0" baseline="0" dirty="0">
                          <a:ln>
                            <a:noFill/>
                          </a:ln>
                          <a:solidFill>
                            <a:schemeClr val="tx1"/>
                          </a:solidFill>
                          <a:effectLst/>
                        </a:rPr>
                      </a:br>
                      <a:r>
                        <a:rPr kumimoji="0" lang="en-US" sz="1800" u="none" strike="noStrike" cap="none" normalizeH="0" baseline="0" dirty="0">
                          <a:ln>
                            <a:noFill/>
                          </a:ln>
                          <a:solidFill>
                            <a:schemeClr val="tx1"/>
                          </a:solidFill>
                          <a:effectLst/>
                        </a:rPr>
                        <a:t>accepted</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tx1"/>
                          </a:solidFill>
                          <a:effectLst/>
                        </a:rPr>
                        <a:t>Total</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0"/>
                  </a:ext>
                </a:extLst>
              </a:tr>
              <a:tr h="319949">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Men</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180</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60</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240</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1"/>
                  </a:ext>
                </a:extLst>
              </a:tr>
              <a:tr h="319949">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Women</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64</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16</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80</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2"/>
                  </a:ext>
                </a:extLst>
              </a:tr>
              <a:tr h="319949">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Total</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244</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76</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320</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3"/>
                  </a:ext>
                </a:extLst>
              </a:tr>
            </a:tbl>
          </a:graphicData>
        </a:graphic>
      </p:graphicFrame>
      <p:graphicFrame>
        <p:nvGraphicFramePr>
          <p:cNvPr id="11" name="Group 43" descr="Business School: Percents, Accepted, Not accepted"/>
          <p:cNvGraphicFramePr>
            <a:graphicFrameLocks noGrp="1"/>
          </p:cNvGraphicFramePr>
          <p:nvPr/>
        </p:nvGraphicFramePr>
        <p:xfrm>
          <a:off x="4876799" y="2407443"/>
          <a:ext cx="3540369" cy="1796663"/>
        </p:xfrm>
        <a:graphic>
          <a:graphicData uri="http://schemas.openxmlformats.org/drawingml/2006/table">
            <a:tbl>
              <a:tblPr firstRow="1">
                <a:tableStyleId>{35758FB7-9AC5-4552-8A53-C91805E547FA}</a:tableStyleId>
              </a:tblPr>
              <a:tblGrid>
                <a:gridCol w="1017347">
                  <a:extLst>
                    <a:ext uri="{9D8B030D-6E8A-4147-A177-3AD203B41FA5}">
                      <a16:colId xmlns:a16="http://schemas.microsoft.com/office/drawing/2014/main" val="20000"/>
                    </a:ext>
                  </a:extLst>
                </a:gridCol>
                <a:gridCol w="1261511">
                  <a:extLst>
                    <a:ext uri="{9D8B030D-6E8A-4147-A177-3AD203B41FA5}">
                      <a16:colId xmlns:a16="http://schemas.microsoft.com/office/drawing/2014/main" val="20001"/>
                    </a:ext>
                  </a:extLst>
                </a:gridCol>
                <a:gridCol w="1261511">
                  <a:extLst>
                    <a:ext uri="{9D8B030D-6E8A-4147-A177-3AD203B41FA5}">
                      <a16:colId xmlns:a16="http://schemas.microsoft.com/office/drawing/2014/main" val="20002"/>
                    </a:ext>
                  </a:extLst>
                </a:gridCol>
              </a:tblGrid>
              <a:tr h="709209">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Percents</a:t>
                      </a:r>
                      <a:endParaRPr kumimoji="0" lang="en-US" sz="1800" b="0" i="1"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Accepted</a:t>
                      </a:r>
                      <a:endParaRPr kumimoji="0" lang="en-US" sz="1800" b="0" i="0"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Not</a:t>
                      </a:r>
                      <a:br>
                        <a:rPr kumimoji="0" lang="en-US" sz="1800" u="none" strike="noStrike" cap="none" normalizeH="0" baseline="0" dirty="0">
                          <a:ln>
                            <a:noFill/>
                          </a:ln>
                          <a:solidFill>
                            <a:schemeClr val="bg1"/>
                          </a:solidFill>
                          <a:effectLst/>
                        </a:rPr>
                      </a:br>
                      <a:r>
                        <a:rPr kumimoji="0" lang="en-US" sz="1800" u="none" strike="noStrike" cap="none" normalizeH="0" baseline="0" dirty="0">
                          <a:ln>
                            <a:noFill/>
                          </a:ln>
                          <a:solidFill>
                            <a:schemeClr val="bg1"/>
                          </a:solidFill>
                          <a:effectLst/>
                        </a:rPr>
                        <a:t>accepted</a:t>
                      </a:r>
                      <a:endParaRPr kumimoji="0" lang="en-US" sz="1800" b="0" i="0"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0"/>
                  </a:ext>
                </a:extLst>
              </a:tr>
              <a:tr h="543727">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Men</a:t>
                      </a:r>
                      <a:endParaRPr kumimoji="0" lang="en-US" sz="1800" b="0" i="0"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15%</a:t>
                      </a:r>
                      <a:endParaRPr kumimoji="0" lang="en-US" sz="1800" b="0" i="0"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85%</a:t>
                      </a:r>
                      <a:endParaRPr kumimoji="0" lang="en-US" sz="1800" b="0" i="0"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1"/>
                  </a:ext>
                </a:extLst>
              </a:tr>
              <a:tr h="543727">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1" u="none" strike="noStrike" cap="none" normalizeH="0" baseline="0" dirty="0">
                          <a:ln>
                            <a:noFill/>
                          </a:ln>
                          <a:solidFill>
                            <a:schemeClr val="bg1"/>
                          </a:solidFill>
                          <a:effectLst/>
                        </a:rPr>
                        <a:t>Women</a:t>
                      </a:r>
                      <a:endParaRPr kumimoji="0" lang="en-US" sz="1800" b="1" i="0"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1" u="none" strike="noStrike" cap="none" normalizeH="0" baseline="0" dirty="0">
                          <a:ln>
                            <a:noFill/>
                          </a:ln>
                          <a:solidFill>
                            <a:srgbClr val="FFFF00"/>
                          </a:solidFill>
                          <a:effectLst/>
                        </a:rPr>
                        <a:t>20%</a:t>
                      </a:r>
                      <a:endParaRPr kumimoji="0" lang="en-US" sz="1800" b="1" i="0" u="none" strike="noStrike" cap="none" normalizeH="0" baseline="0" dirty="0">
                        <a:ln>
                          <a:noFill/>
                        </a:ln>
                        <a:solidFill>
                          <a:srgbClr val="FFFF00"/>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bg1"/>
                          </a:solidFill>
                          <a:effectLst/>
                        </a:rPr>
                        <a:t>80%</a:t>
                      </a:r>
                      <a:endParaRPr kumimoji="0" lang="en-US" sz="1800" b="0" i="0" u="none" strike="noStrike" cap="none" normalizeH="0" baseline="0" dirty="0">
                        <a:ln>
                          <a:noFill/>
                        </a:ln>
                        <a:solidFill>
                          <a:schemeClr val="bg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2"/>
                  </a:ext>
                </a:extLst>
              </a:tr>
            </a:tbl>
          </a:graphicData>
        </a:graphic>
      </p:graphicFrame>
      <p:graphicFrame>
        <p:nvGraphicFramePr>
          <p:cNvPr id="18" name="Group 42" descr="Art School: Percents, Accepted, Not accepted"/>
          <p:cNvGraphicFramePr>
            <a:graphicFrameLocks noGrp="1"/>
          </p:cNvGraphicFramePr>
          <p:nvPr/>
        </p:nvGraphicFramePr>
        <p:xfrm>
          <a:off x="4876800" y="4920936"/>
          <a:ext cx="3786554" cy="1569447"/>
        </p:xfrm>
        <a:graphic>
          <a:graphicData uri="http://schemas.openxmlformats.org/drawingml/2006/table">
            <a:tbl>
              <a:tblPr firstRow="1">
                <a:tableStyleId>{284E427A-3D55-4303-BF80-6455036E1DE7}</a:tableStyleId>
              </a:tblPr>
              <a:tblGrid>
                <a:gridCol w="1088090">
                  <a:extLst>
                    <a:ext uri="{9D8B030D-6E8A-4147-A177-3AD203B41FA5}">
                      <a16:colId xmlns:a16="http://schemas.microsoft.com/office/drawing/2014/main" val="20000"/>
                    </a:ext>
                  </a:extLst>
                </a:gridCol>
                <a:gridCol w="1349232">
                  <a:extLst>
                    <a:ext uri="{9D8B030D-6E8A-4147-A177-3AD203B41FA5}">
                      <a16:colId xmlns:a16="http://schemas.microsoft.com/office/drawing/2014/main" val="20001"/>
                    </a:ext>
                  </a:extLst>
                </a:gridCol>
                <a:gridCol w="1349232">
                  <a:extLst>
                    <a:ext uri="{9D8B030D-6E8A-4147-A177-3AD203B41FA5}">
                      <a16:colId xmlns:a16="http://schemas.microsoft.com/office/drawing/2014/main" val="20002"/>
                    </a:ext>
                  </a:extLst>
                </a:gridCol>
              </a:tblGrid>
              <a:tr h="732269">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tx1"/>
                          </a:solidFill>
                          <a:effectLst/>
                        </a:rPr>
                        <a:t>Percents</a:t>
                      </a:r>
                      <a:endParaRPr kumimoji="0" lang="en-US" sz="1800" b="0" i="1"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tx1"/>
                          </a:solidFill>
                          <a:effectLst/>
                        </a:rPr>
                        <a:t>Accepted</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solidFill>
                            <a:schemeClr val="tx1"/>
                          </a:solidFill>
                          <a:effectLst/>
                        </a:rPr>
                        <a:t>Not</a:t>
                      </a:r>
                      <a:br>
                        <a:rPr kumimoji="0" lang="en-US" sz="1800" u="none" strike="noStrike" cap="none" normalizeH="0" baseline="0" dirty="0">
                          <a:ln>
                            <a:noFill/>
                          </a:ln>
                          <a:solidFill>
                            <a:schemeClr val="tx1"/>
                          </a:solidFill>
                          <a:effectLst/>
                        </a:rPr>
                      </a:br>
                      <a:r>
                        <a:rPr kumimoji="0" lang="en-US" sz="1800" u="none" strike="noStrike" cap="none" normalizeH="0" baseline="0" dirty="0">
                          <a:ln>
                            <a:noFill/>
                          </a:ln>
                          <a:solidFill>
                            <a:schemeClr val="tx1"/>
                          </a:solidFill>
                          <a:effectLst/>
                        </a:rPr>
                        <a:t>accepted</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0"/>
                  </a:ext>
                </a:extLst>
              </a:tr>
              <a:tr h="418589">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Men</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75%</a:t>
                      </a:r>
                      <a:endParaRPr kumimoji="0" lang="en-US" sz="1800" b="0" i="0" u="none" strike="noStrike" cap="none" normalizeH="0" baseline="0" dirty="0">
                        <a:ln>
                          <a:noFill/>
                        </a:ln>
                        <a:solidFill>
                          <a:schemeClr val="tx2"/>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25%</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1"/>
                  </a:ext>
                </a:extLst>
              </a:tr>
              <a:tr h="418589">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Women</a:t>
                      </a:r>
                      <a:endParaRPr kumimoji="0" lang="en-US" sz="1800" b="1"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b="1" u="none" strike="noStrike" cap="none" normalizeH="0" baseline="0" dirty="0">
                          <a:ln>
                            <a:noFill/>
                          </a:ln>
                          <a:solidFill>
                            <a:srgbClr val="FFFF00"/>
                          </a:solidFill>
                          <a:effectLst/>
                        </a:rPr>
                        <a:t>80%</a:t>
                      </a:r>
                      <a:endParaRPr kumimoji="0" lang="en-US" sz="1800" b="1" i="0" u="none" strike="noStrike" cap="none" normalizeH="0" baseline="0" dirty="0">
                        <a:ln>
                          <a:noFill/>
                        </a:ln>
                        <a:solidFill>
                          <a:srgbClr val="FFFF00"/>
                        </a:solidFill>
                        <a:effectLst/>
                        <a:latin typeface="Arial" charset="0"/>
                        <a:ea typeface="ＭＳ Ｐゴシック"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0"/>
                        <a:buNone/>
                        <a:tabLst/>
                      </a:pPr>
                      <a:r>
                        <a:rPr kumimoji="0" lang="en-US" sz="1800" u="none" strike="noStrike" cap="none" normalizeH="0" baseline="0" dirty="0">
                          <a:ln>
                            <a:noFill/>
                          </a:ln>
                          <a:effectLst/>
                        </a:rPr>
                        <a:t>20%</a:t>
                      </a:r>
                      <a:endParaRPr kumimoji="0" lang="en-US" sz="1800" b="0" i="0" u="none" strike="noStrike" cap="none" normalizeH="0" baseline="0" dirty="0">
                        <a:ln>
                          <a:noFill/>
                        </a:ln>
                        <a:solidFill>
                          <a:schemeClr val="tx1"/>
                        </a:solidFill>
                        <a:effectLst/>
                        <a:latin typeface="Arial" charset="0"/>
                        <a:ea typeface="ＭＳ Ｐゴシック" charset="0"/>
                      </a:endParaRPr>
                    </a:p>
                  </a:txBody>
                  <a:tcPr marL="0" marR="0" marT="0" marB="0" anchor="ctr" anchorCtr="1" horzOverflow="overflow"/>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5834121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Simpson</a:t>
            </a:r>
            <a:r>
              <a:rPr lang="en-US" altLang="en-US" dirty="0">
                <a:solidFill>
                  <a:schemeClr val="accent1"/>
                </a:solidFill>
              </a:rPr>
              <a:t>’</a:t>
            </a:r>
            <a:r>
              <a:rPr lang="en-US" dirty="0">
                <a:solidFill>
                  <a:schemeClr val="accent1"/>
                </a:solidFill>
              </a:rPr>
              <a:t>s Paradox 3</a:t>
            </a:r>
            <a:endParaRPr lang="en-US" dirty="0"/>
          </a:p>
        </p:txBody>
      </p:sp>
      <p:sp>
        <p:nvSpPr>
          <p:cNvPr id="66562"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6943D192-9BEA-422F-A0E8-E3D406B494AC}" type="slidenum">
              <a:rPr lang="en-US" sz="1200">
                <a:solidFill>
                  <a:schemeClr val="accent1"/>
                </a:solidFill>
              </a:rPr>
              <a:pPr>
                <a:lnSpc>
                  <a:spcPct val="80000"/>
                </a:lnSpc>
              </a:pPr>
              <a:t>32</a:t>
            </a:fld>
            <a:endParaRPr lang="en-US" sz="1200">
              <a:solidFill>
                <a:schemeClr val="accent1"/>
              </a:solidFill>
            </a:endParaRPr>
          </a:p>
        </p:txBody>
      </p:sp>
      <p:sp>
        <p:nvSpPr>
          <p:cNvPr id="66563" name="Rectangle 3"/>
          <p:cNvSpPr txBox="1">
            <a:spLocks noChangeArrowheads="1"/>
          </p:cNvSpPr>
          <p:nvPr/>
        </p:nvSpPr>
        <p:spPr bwMode="auto">
          <a:xfrm>
            <a:off x="381000" y="3150182"/>
            <a:ext cx="8534400" cy="2435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40000"/>
              </a:spcBef>
              <a:buClr>
                <a:schemeClr val="accent1"/>
              </a:buClr>
              <a:buSzPct val="60000"/>
            </a:pPr>
            <a:r>
              <a:rPr lang="en-US" sz="2000" dirty="0">
                <a:solidFill>
                  <a:srgbClr val="000000"/>
                </a:solidFill>
              </a:rPr>
              <a:t>Potential cause: When studying the relationship between two variables, there might exist a </a:t>
            </a:r>
            <a:r>
              <a:rPr lang="en-US" sz="2000" b="1" dirty="0">
                <a:solidFill>
                  <a:srgbClr val="800000"/>
                </a:solidFill>
              </a:rPr>
              <a:t>lurking variable </a:t>
            </a:r>
            <a:r>
              <a:rPr lang="en-US" sz="2000" dirty="0">
                <a:solidFill>
                  <a:srgbClr val="000000"/>
                </a:solidFill>
              </a:rPr>
              <a:t>that creates a reversal in the direction of the relationship when the lurking variable is ignored as opposed to the direction of the relationship when the lurking variable is considered.</a:t>
            </a:r>
          </a:p>
          <a:p>
            <a:pPr eaLnBrk="1" hangingPunct="1">
              <a:spcBef>
                <a:spcPct val="40000"/>
              </a:spcBef>
              <a:buClr>
                <a:schemeClr val="accent1"/>
              </a:buClr>
              <a:buSzPct val="60000"/>
            </a:pPr>
            <a:r>
              <a:rPr lang="en-US" sz="2000" dirty="0">
                <a:solidFill>
                  <a:srgbClr val="000000"/>
                </a:solidFill>
              </a:rPr>
              <a:t>The lurking variable creates subgroups, and failure to take these subgroups into consideration can lead to misleading conclusions regarding the association between the two variables.</a:t>
            </a:r>
          </a:p>
        </p:txBody>
      </p:sp>
      <p:sp>
        <p:nvSpPr>
          <p:cNvPr id="6" name="TextBox 5"/>
          <p:cNvSpPr txBox="1">
            <a:spLocks noChangeArrowheads="1"/>
          </p:cNvSpPr>
          <p:nvPr/>
        </p:nvSpPr>
        <p:spPr bwMode="auto">
          <a:xfrm>
            <a:off x="974724" y="1654624"/>
            <a:ext cx="6972300" cy="1107996"/>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en-US" sz="600" b="1" u="sng" dirty="0">
              <a:solidFill>
                <a:srgbClr val="800000"/>
              </a:solidFill>
            </a:endParaRPr>
          </a:p>
          <a:p>
            <a:pPr eaLnBrk="1" hangingPunct="1">
              <a:defRPr/>
            </a:pPr>
            <a:r>
              <a:rPr lang="en-US" sz="2000" dirty="0"/>
              <a:t>An association or comparison that holds for several groups can reverse direction when the data are merged to a single group. This reversal is called </a:t>
            </a:r>
            <a:r>
              <a:rPr lang="en-US" sz="2000" b="1" dirty="0">
                <a:solidFill>
                  <a:srgbClr val="800000"/>
                </a:solidFill>
              </a:rPr>
              <a:t>Simpson</a:t>
            </a:r>
            <a:r>
              <a:rPr lang="en-US" altLang="en-US" sz="2000" b="1" dirty="0">
                <a:solidFill>
                  <a:srgbClr val="800000"/>
                </a:solidFill>
              </a:rPr>
              <a:t>’</a:t>
            </a:r>
            <a:r>
              <a:rPr lang="en-US" sz="2000" b="1" dirty="0">
                <a:solidFill>
                  <a:srgbClr val="800000"/>
                </a:solidFill>
              </a:rPr>
              <a:t>s</a:t>
            </a:r>
            <a:r>
              <a:rPr lang="en-US" sz="2000" b="1" dirty="0"/>
              <a:t> </a:t>
            </a:r>
            <a:r>
              <a:rPr lang="en-US" sz="2000" b="1" dirty="0">
                <a:solidFill>
                  <a:srgbClr val="800000"/>
                </a:solidFill>
              </a:rPr>
              <a:t>paradox</a:t>
            </a:r>
            <a:r>
              <a:rPr lang="en-US" sz="2000" b="1" dirty="0">
                <a:solidFill>
                  <a:srgbClr val="76330A"/>
                </a:solidFill>
              </a:rPr>
              <a:t>.</a:t>
            </a:r>
          </a:p>
        </p:txBody>
      </p:sp>
    </p:spTree>
    <p:extLst>
      <p:ext uri="{BB962C8B-B14F-4D97-AF65-F5344CB8AC3E}">
        <p14:creationId xmlns:p14="http://schemas.microsoft.com/office/powerpoint/2010/main" val="3500869214"/>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Simpson</a:t>
            </a:r>
            <a:r>
              <a:rPr lang="en-US" altLang="en-US" dirty="0">
                <a:solidFill>
                  <a:schemeClr val="accent1"/>
                </a:solidFill>
              </a:rPr>
              <a:t>’</a:t>
            </a:r>
            <a:r>
              <a:rPr lang="en-US" dirty="0">
                <a:solidFill>
                  <a:schemeClr val="accent1"/>
                </a:solidFill>
              </a:rPr>
              <a:t>s Paradox 4</a:t>
            </a:r>
            <a:endParaRPr lang="en-US" dirty="0"/>
          </a:p>
        </p:txBody>
      </p:sp>
      <p:sp>
        <p:nvSpPr>
          <p:cNvPr id="69634" name="Slide Number Placeholder 5"/>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nSpc>
                <a:spcPct val="80000"/>
              </a:lnSpc>
            </a:pPr>
            <a:fld id="{382BB137-B3AC-43DD-A798-A56BCE67AE52}" type="slidenum">
              <a:rPr lang="en-US" sz="1200">
                <a:solidFill>
                  <a:schemeClr val="accent1"/>
                </a:solidFill>
              </a:rPr>
              <a:pPr>
                <a:lnSpc>
                  <a:spcPct val="80000"/>
                </a:lnSpc>
              </a:pPr>
              <a:t>33</a:t>
            </a:fld>
            <a:endParaRPr lang="en-US" sz="1200">
              <a:solidFill>
                <a:schemeClr val="accent1"/>
              </a:solidFill>
            </a:endParaRPr>
          </a:p>
        </p:txBody>
      </p:sp>
      <p:sp>
        <p:nvSpPr>
          <p:cNvPr id="69635" name="Rectangle 3"/>
          <p:cNvSpPr txBox="1">
            <a:spLocks noChangeArrowheads="1"/>
          </p:cNvSpPr>
          <p:nvPr/>
        </p:nvSpPr>
        <p:spPr bwMode="auto">
          <a:xfrm>
            <a:off x="355600" y="1649413"/>
            <a:ext cx="85344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19088" indent="-319088">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Bef>
                <a:spcPct val="40000"/>
              </a:spcBef>
              <a:buClr>
                <a:srgbClr val="800000"/>
              </a:buClr>
              <a:buSzPct val="60000"/>
              <a:buFont typeface="Wingdings" pitchFamily="2" charset="2"/>
              <a:buChar char="ü"/>
            </a:pPr>
            <a:r>
              <a:rPr lang="en-US" sz="2000" b="1" dirty="0">
                <a:solidFill>
                  <a:srgbClr val="000000"/>
                </a:solidFill>
              </a:rPr>
              <a:t>Lurking variable:</a:t>
            </a:r>
            <a:r>
              <a:rPr lang="en-US" sz="2000" dirty="0">
                <a:solidFill>
                  <a:srgbClr val="000000"/>
                </a:solidFill>
              </a:rPr>
              <a:t>  Applications were split between the Business School (240) and the Art School (320).</a:t>
            </a:r>
          </a:p>
        </p:txBody>
      </p:sp>
      <p:sp>
        <p:nvSpPr>
          <p:cNvPr id="69636" name="Rectangle 1"/>
          <p:cNvSpPr>
            <a:spLocks noChangeArrowheads="1"/>
          </p:cNvSpPr>
          <p:nvPr/>
        </p:nvSpPr>
        <p:spPr bwMode="auto">
          <a:xfrm>
            <a:off x="709613" y="2506663"/>
            <a:ext cx="8053387"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2000" b="1" dirty="0"/>
              <a:t>Within </a:t>
            </a:r>
            <a:r>
              <a:rPr lang="en-US" sz="2000" b="1" dirty="0">
                <a:solidFill>
                  <a:srgbClr val="000000"/>
                </a:solidFill>
              </a:rPr>
              <a:t>each </a:t>
            </a:r>
            <a:r>
              <a:rPr lang="en-US" sz="2000" b="1" dirty="0"/>
              <a:t>school a higher percentage of women were accepted than men.</a:t>
            </a:r>
            <a:br>
              <a:rPr lang="en-US" sz="2000" b="1" dirty="0"/>
            </a:br>
            <a:endParaRPr lang="en-US" sz="2000" b="1" dirty="0"/>
          </a:p>
          <a:p>
            <a:pPr eaLnBrk="1" hangingPunct="1">
              <a:spcBef>
                <a:spcPct val="40000"/>
              </a:spcBef>
            </a:pPr>
            <a:r>
              <a:rPr lang="en-US" sz="2000" dirty="0"/>
              <a:t>This is an example of </a:t>
            </a:r>
            <a:r>
              <a:rPr lang="en-US" sz="2000" b="1" dirty="0">
                <a:solidFill>
                  <a:srgbClr val="800000"/>
                </a:solidFill>
              </a:rPr>
              <a:t>Simpson</a:t>
            </a:r>
            <a:r>
              <a:rPr lang="en-US" altLang="en-US" sz="2000" b="1" dirty="0">
                <a:solidFill>
                  <a:srgbClr val="800000"/>
                </a:solidFill>
              </a:rPr>
              <a:t>’</a:t>
            </a:r>
            <a:r>
              <a:rPr lang="en-US" altLang="ja-JP" sz="2000" b="1" dirty="0">
                <a:solidFill>
                  <a:srgbClr val="800000"/>
                </a:solidFill>
              </a:rPr>
              <a:t>s paradox</a:t>
            </a:r>
            <a:r>
              <a:rPr lang="en-US" altLang="ja-JP" sz="2000" b="1" dirty="0">
                <a:solidFill>
                  <a:srgbClr val="993300"/>
                </a:solidFill>
              </a:rPr>
              <a:t>.</a:t>
            </a:r>
            <a:r>
              <a:rPr lang="en-US" altLang="ja-JP" sz="2000" dirty="0"/>
              <a:t>  </a:t>
            </a:r>
          </a:p>
          <a:p>
            <a:pPr eaLnBrk="1" hangingPunct="1">
              <a:spcBef>
                <a:spcPct val="40000"/>
              </a:spcBef>
            </a:pPr>
            <a:r>
              <a:rPr lang="en-US" sz="2000" dirty="0"/>
              <a:t>When the lurking variable (Type of School: Business or Art) is ignored, the data seem to suggest lower acceptance rate of women.</a:t>
            </a:r>
          </a:p>
          <a:p>
            <a:pPr eaLnBrk="1" hangingPunct="1">
              <a:spcBef>
                <a:spcPct val="40000"/>
              </a:spcBef>
            </a:pPr>
            <a:r>
              <a:rPr lang="en-US" sz="2000" dirty="0"/>
              <a:t>However, when the type of school is considered, the association is reversed.</a:t>
            </a:r>
          </a:p>
        </p:txBody>
      </p:sp>
    </p:spTree>
    <p:extLst>
      <p:ext uri="{BB962C8B-B14F-4D97-AF65-F5344CB8AC3E}">
        <p14:creationId xmlns:p14="http://schemas.microsoft.com/office/powerpoint/2010/main" val="3810183950"/>
      </p:ext>
    </p:extLst>
  </p:cSld>
  <p:clrMapOvr>
    <a:masterClrMapping/>
  </p:clrMapOvr>
  <p:transition spd="med">
    <p:fade/>
  </p:transition>
</p:sld>
</file>

<file path=ppt/theme/theme1.xml><?xml version="1.0" encoding="utf-8"?>
<a:theme xmlns:a="http://schemas.openxmlformats.org/drawingml/2006/main" name="Plaza">
  <a:themeElements>
    <a:clrScheme name="Sky">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Plaza.thmx</Template>
  <TotalTime>19933</TotalTime>
  <Words>2685</Words>
  <Application>Microsoft Office PowerPoint</Application>
  <PresentationFormat>On-screen Show (4:3)</PresentationFormat>
  <Paragraphs>500</Paragraphs>
  <Slides>33</Slides>
  <Notes>23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Monotype Sorts</vt:lpstr>
      <vt:lpstr>ＭＳ Ｐゴシック</vt:lpstr>
      <vt:lpstr>Arial</vt:lpstr>
      <vt:lpstr>Calibri</vt:lpstr>
      <vt:lpstr>Cambria Math</vt:lpstr>
      <vt:lpstr>Rockwell</vt:lpstr>
      <vt:lpstr>Tw Cen MT</vt:lpstr>
      <vt:lpstr>Wingdings</vt:lpstr>
      <vt:lpstr>Wingdings 2</vt:lpstr>
      <vt:lpstr>Plaza</vt:lpstr>
      <vt:lpstr>Chapter 2 (part I) Bivariate Relationship and Two-way Table</vt:lpstr>
      <vt:lpstr>Associations Between Variables</vt:lpstr>
      <vt:lpstr>Scatterplot 1</vt:lpstr>
      <vt:lpstr>Scatterplot 2</vt:lpstr>
      <vt:lpstr>Interpreting Scatterplots 1</vt:lpstr>
      <vt:lpstr>Interpreting Scatterplots 2</vt:lpstr>
      <vt:lpstr>Interpreting Scatterplots 3</vt:lpstr>
      <vt:lpstr>Interpreting Scatterplots 4</vt:lpstr>
      <vt:lpstr>Adding Categorical Variables</vt:lpstr>
      <vt:lpstr>Nonlinear Relationships </vt:lpstr>
      <vt:lpstr>Log Transformation </vt:lpstr>
      <vt:lpstr>2.3 Correlation</vt:lpstr>
      <vt:lpstr>Measuring Linear Association 1</vt:lpstr>
      <vt:lpstr>Measuring Linear Association 2</vt:lpstr>
      <vt:lpstr>Correlation</vt:lpstr>
      <vt:lpstr>Correlation</vt:lpstr>
      <vt:lpstr>Properties of Correlation</vt:lpstr>
      <vt:lpstr>2.6 Data Analysis for Two-Way Tables</vt:lpstr>
      <vt:lpstr>Categorical Variables</vt:lpstr>
      <vt:lpstr>The Two-Way Table</vt:lpstr>
      <vt:lpstr>Marginal Distribution 1</vt:lpstr>
      <vt:lpstr>Marginal Distribution 2</vt:lpstr>
      <vt:lpstr>Conditional Distribution 1</vt:lpstr>
      <vt:lpstr>Conditional Distribution 2</vt:lpstr>
      <vt:lpstr>Conditional Distribution 2</vt:lpstr>
      <vt:lpstr>Another example</vt:lpstr>
      <vt:lpstr>Another example</vt:lpstr>
      <vt:lpstr>Another example</vt:lpstr>
      <vt:lpstr>PowerPoint Presentation</vt:lpstr>
      <vt:lpstr>Simpson’s Paradox 1</vt:lpstr>
      <vt:lpstr>Simpson’s Paradox 2</vt:lpstr>
      <vt:lpstr>Simpson’s Paradox 3</vt:lpstr>
      <vt:lpstr>Simpson’s Paradox 4</vt:lpstr>
    </vt:vector>
  </TitlesOfParts>
  <Company>ISD 194</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Looking at Data — Relationships</dc:title>
  <dc:creator>Jason Molesky</dc:creator>
  <cp:lastModifiedBy>Zhiyang Zhou</cp:lastModifiedBy>
  <cp:revision>397</cp:revision>
  <dcterms:created xsi:type="dcterms:W3CDTF">2012-03-04T20:12:42Z</dcterms:created>
  <dcterms:modified xsi:type="dcterms:W3CDTF">2026-09-21T23:33:20Z</dcterms:modified>
</cp:coreProperties>
</file>