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handoutMasterIdLst>
    <p:handoutMasterId r:id="rId33"/>
  </p:handoutMasterIdLst>
  <p:sldIdLst>
    <p:sldId id="256" r:id="rId2"/>
    <p:sldId id="356" r:id="rId3"/>
    <p:sldId id="258" r:id="rId4"/>
    <p:sldId id="319" r:id="rId5"/>
    <p:sldId id="357" r:id="rId6"/>
    <p:sldId id="362" r:id="rId7"/>
    <p:sldId id="320" r:id="rId8"/>
    <p:sldId id="321" r:id="rId9"/>
    <p:sldId id="261" r:id="rId10"/>
    <p:sldId id="323" r:id="rId11"/>
    <p:sldId id="324" r:id="rId12"/>
    <p:sldId id="325" r:id="rId13"/>
    <p:sldId id="326" r:id="rId14"/>
    <p:sldId id="358" r:id="rId15"/>
    <p:sldId id="330" r:id="rId16"/>
    <p:sldId id="364" r:id="rId17"/>
    <p:sldId id="328" r:id="rId18"/>
    <p:sldId id="329" r:id="rId19"/>
    <p:sldId id="363" r:id="rId20"/>
    <p:sldId id="316" r:id="rId21"/>
    <p:sldId id="360" r:id="rId22"/>
    <p:sldId id="334" r:id="rId23"/>
    <p:sldId id="335" r:id="rId24"/>
    <p:sldId id="336" r:id="rId25"/>
    <p:sldId id="365" r:id="rId26"/>
    <p:sldId id="339" r:id="rId27"/>
    <p:sldId id="355" r:id="rId28"/>
    <p:sldId id="367" r:id="rId29"/>
    <p:sldId id="340" r:id="rId30"/>
    <p:sldId id="366" r:id="rId31"/>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8590B1"/>
    <a:srgbClr val="FFD780"/>
    <a:srgbClr val="EEEFD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6B6E64-9509-437F-9A54-4EF6ED5A3E4B}" v="1946" dt="2026-10-06T03:10:51.159"/>
  </p1510:revLst>
</p1510:revInfo>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3447" autoAdjust="0"/>
  </p:normalViewPr>
  <p:slideViewPr>
    <p:cSldViewPr snapToGrid="0" snapToObjects="1">
      <p:cViewPr varScale="1">
        <p:scale>
          <a:sx n="112" d="100"/>
          <a:sy n="112" d="100"/>
        </p:scale>
        <p:origin x="91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88" d="100"/>
          <a:sy n="88" d="100"/>
        </p:scale>
        <p:origin x="382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iyang Zhou" userId="715b216a-9552-4d73-a9aa-1ef002111b6f" providerId="ADAL" clId="{2B661EA1-28DD-4C7A-9BAA-1E2E41397E83}"/>
    <pc:docChg chg="custSel addSld modSld">
      <pc:chgData name="Zhiyang Zhou" userId="715b216a-9552-4d73-a9aa-1ef002111b6f" providerId="ADAL" clId="{2B661EA1-28DD-4C7A-9BAA-1E2E41397E83}" dt="2026-10-06T03:11:00.838" v="495" actId="20577"/>
      <pc:docMkLst>
        <pc:docMk/>
      </pc:docMkLst>
      <pc:sldChg chg="modSp mod modAnim">
        <pc:chgData name="Zhiyang Zhou" userId="715b216a-9552-4d73-a9aa-1ef002111b6f" providerId="ADAL" clId="{2B661EA1-28DD-4C7A-9BAA-1E2E41397E83}" dt="2026-10-06T02:59:47.788" v="253" actId="20577"/>
        <pc:sldMkLst>
          <pc:docMk/>
          <pc:sldMk cId="0" sldId="324"/>
        </pc:sldMkLst>
        <pc:spChg chg="mod">
          <ac:chgData name="Zhiyang Zhou" userId="715b216a-9552-4d73-a9aa-1ef002111b6f" providerId="ADAL" clId="{2B661EA1-28DD-4C7A-9BAA-1E2E41397E83}" dt="2026-10-06T02:59:47.788" v="253" actId="20577"/>
          <ac:spMkLst>
            <pc:docMk/>
            <pc:sldMk cId="0" sldId="324"/>
            <ac:spMk id="9" creationId="{00000000-0000-0000-0000-000000000000}"/>
          </ac:spMkLst>
        </pc:spChg>
        <pc:spChg chg="mod">
          <ac:chgData name="Zhiyang Zhou" userId="715b216a-9552-4d73-a9aa-1ef002111b6f" providerId="ADAL" clId="{2B661EA1-28DD-4C7A-9BAA-1E2E41397E83}" dt="2026-10-06T02:58:35.651" v="189" actId="1035"/>
          <ac:spMkLst>
            <pc:docMk/>
            <pc:sldMk cId="0" sldId="324"/>
            <ac:spMk id="35843" creationId="{00000000-0000-0000-0000-000000000000}"/>
          </ac:spMkLst>
        </pc:spChg>
      </pc:sldChg>
      <pc:sldChg chg="modSp">
        <pc:chgData name="Zhiyang Zhou" userId="715b216a-9552-4d73-a9aa-1ef002111b6f" providerId="ADAL" clId="{2B661EA1-28DD-4C7A-9BAA-1E2E41397E83}" dt="2026-10-06T02:57:08.023" v="165" actId="20577"/>
        <pc:sldMkLst>
          <pc:docMk/>
          <pc:sldMk cId="0" sldId="335"/>
        </pc:sldMkLst>
        <pc:spChg chg="mod">
          <ac:chgData name="Zhiyang Zhou" userId="715b216a-9552-4d73-a9aa-1ef002111b6f" providerId="ADAL" clId="{2B661EA1-28DD-4C7A-9BAA-1E2E41397E83}" dt="2026-10-06T02:57:08.023" v="165" actId="20577"/>
          <ac:spMkLst>
            <pc:docMk/>
            <pc:sldMk cId="0" sldId="335"/>
            <ac:spMk id="10" creationId="{00000000-0000-0000-0000-000000000000}"/>
          </ac:spMkLst>
        </pc:spChg>
      </pc:sldChg>
      <pc:sldChg chg="modSp mod">
        <pc:chgData name="Zhiyang Zhou" userId="715b216a-9552-4d73-a9aa-1ef002111b6f" providerId="ADAL" clId="{2B661EA1-28DD-4C7A-9BAA-1E2E41397E83}" dt="2026-10-06T02:55:14.219" v="97" actId="20577"/>
        <pc:sldMkLst>
          <pc:docMk/>
          <pc:sldMk cId="0" sldId="336"/>
        </pc:sldMkLst>
        <pc:spChg chg="mod">
          <ac:chgData name="Zhiyang Zhou" userId="715b216a-9552-4d73-a9aa-1ef002111b6f" providerId="ADAL" clId="{2B661EA1-28DD-4C7A-9BAA-1E2E41397E83}" dt="2026-10-06T02:55:14.219" v="97" actId="20577"/>
          <ac:spMkLst>
            <pc:docMk/>
            <pc:sldMk cId="0" sldId="336"/>
            <ac:spMk id="4" creationId="{5290BE32-4F78-FE80-BACC-D492C61E34DF}"/>
          </ac:spMkLst>
        </pc:spChg>
      </pc:sldChg>
      <pc:sldChg chg="delSp modSp mod delAnim">
        <pc:chgData name="Zhiyang Zhou" userId="715b216a-9552-4d73-a9aa-1ef002111b6f" providerId="ADAL" clId="{2B661EA1-28DD-4C7A-9BAA-1E2E41397E83}" dt="2026-10-06T03:06:33.331" v="347" actId="20577"/>
        <pc:sldMkLst>
          <pc:docMk/>
          <pc:sldMk cId="0" sldId="339"/>
        </pc:sldMkLst>
        <pc:spChg chg="mod">
          <ac:chgData name="Zhiyang Zhou" userId="715b216a-9552-4d73-a9aa-1ef002111b6f" providerId="ADAL" clId="{2B661EA1-28DD-4C7A-9BAA-1E2E41397E83}" dt="2026-10-06T03:06:33.331" v="347" actId="20577"/>
          <ac:spMkLst>
            <pc:docMk/>
            <pc:sldMk cId="0" sldId="339"/>
            <ac:spMk id="7" creationId="{00000000-0000-0000-0000-000000000000}"/>
          </ac:spMkLst>
        </pc:spChg>
        <pc:spChg chg="del">
          <ac:chgData name="Zhiyang Zhou" userId="715b216a-9552-4d73-a9aa-1ef002111b6f" providerId="ADAL" clId="{2B661EA1-28DD-4C7A-9BAA-1E2E41397E83}" dt="2026-10-06T02:47:49.580" v="2" actId="478"/>
          <ac:spMkLst>
            <pc:docMk/>
            <pc:sldMk cId="0" sldId="339"/>
            <ac:spMk id="8" creationId="{00000000-0000-0000-0000-000000000000}"/>
          </ac:spMkLst>
        </pc:spChg>
        <pc:spChg chg="mod">
          <ac:chgData name="Zhiyang Zhou" userId="715b216a-9552-4d73-a9aa-1ef002111b6f" providerId="ADAL" clId="{2B661EA1-28DD-4C7A-9BAA-1E2E41397E83}" dt="2026-10-06T02:56:11.665" v="124" actId="20577"/>
          <ac:spMkLst>
            <pc:docMk/>
            <pc:sldMk cId="0" sldId="339"/>
            <ac:spMk id="48134" creationId="{00000000-0000-0000-0000-000000000000}"/>
          </ac:spMkLst>
        </pc:spChg>
        <pc:spChg chg="mod">
          <ac:chgData name="Zhiyang Zhou" userId="715b216a-9552-4d73-a9aa-1ef002111b6f" providerId="ADAL" clId="{2B661EA1-28DD-4C7A-9BAA-1E2E41397E83}" dt="2026-10-06T02:48:18.288" v="67" actId="14100"/>
          <ac:spMkLst>
            <pc:docMk/>
            <pc:sldMk cId="0" sldId="339"/>
            <ac:spMk id="54274" creationId="{00000000-0000-0000-0000-000000000000}"/>
          </ac:spMkLst>
        </pc:spChg>
      </pc:sldChg>
      <pc:sldChg chg="modSp mod">
        <pc:chgData name="Zhiyang Zhou" userId="715b216a-9552-4d73-a9aa-1ef002111b6f" providerId="ADAL" clId="{2B661EA1-28DD-4C7A-9BAA-1E2E41397E83}" dt="2026-10-06T03:10:16.160" v="482" actId="20577"/>
        <pc:sldMkLst>
          <pc:docMk/>
          <pc:sldMk cId="0" sldId="355"/>
        </pc:sldMkLst>
        <pc:spChg chg="mod">
          <ac:chgData name="Zhiyang Zhou" userId="715b216a-9552-4d73-a9aa-1ef002111b6f" providerId="ADAL" clId="{2B661EA1-28DD-4C7A-9BAA-1E2E41397E83}" dt="2026-10-06T03:07:59.123" v="456" actId="1036"/>
          <ac:spMkLst>
            <pc:docMk/>
            <pc:sldMk cId="0" sldId="355"/>
            <ac:spMk id="3" creationId="{00000000-0000-0000-0000-000000000000}"/>
          </ac:spMkLst>
        </pc:spChg>
        <pc:spChg chg="mod">
          <ac:chgData name="Zhiyang Zhou" userId="715b216a-9552-4d73-a9aa-1ef002111b6f" providerId="ADAL" clId="{2B661EA1-28DD-4C7A-9BAA-1E2E41397E83}" dt="2026-10-06T03:10:16.160" v="482" actId="20577"/>
          <ac:spMkLst>
            <pc:docMk/>
            <pc:sldMk cId="0" sldId="355"/>
            <ac:spMk id="4" creationId="{00000000-0000-0000-0000-000000000000}"/>
          </ac:spMkLst>
        </pc:spChg>
        <pc:spChg chg="mod">
          <ac:chgData name="Zhiyang Zhou" userId="715b216a-9552-4d73-a9aa-1ef002111b6f" providerId="ADAL" clId="{2B661EA1-28DD-4C7A-9BAA-1E2E41397E83}" dt="2026-10-06T03:09:58.764" v="480" actId="1035"/>
          <ac:spMkLst>
            <pc:docMk/>
            <pc:sldMk cId="0" sldId="355"/>
            <ac:spMk id="6" creationId="{CC70B5F7-488F-9870-D5D8-02C99F1FAA48}"/>
          </ac:spMkLst>
        </pc:spChg>
        <pc:spChg chg="mod">
          <ac:chgData name="Zhiyang Zhou" userId="715b216a-9552-4d73-a9aa-1ef002111b6f" providerId="ADAL" clId="{2B661EA1-28DD-4C7A-9BAA-1E2E41397E83}" dt="2026-10-06T03:07:50.100" v="399" actId="1035"/>
          <ac:spMkLst>
            <pc:docMk/>
            <pc:sldMk cId="0" sldId="355"/>
            <ac:spMk id="8" creationId="{00000000-0000-0000-0000-000000000000}"/>
          </ac:spMkLst>
        </pc:spChg>
        <pc:spChg chg="mod">
          <ac:chgData name="Zhiyang Zhou" userId="715b216a-9552-4d73-a9aa-1ef002111b6f" providerId="ADAL" clId="{2B661EA1-28DD-4C7A-9BAA-1E2E41397E83}" dt="2026-10-06T03:10:04.579" v="481" actId="14100"/>
          <ac:spMkLst>
            <pc:docMk/>
            <pc:sldMk cId="0" sldId="355"/>
            <ac:spMk id="11" creationId="{00000000-0000-0000-0000-000000000000}"/>
          </ac:spMkLst>
        </pc:spChg>
        <pc:spChg chg="mod">
          <ac:chgData name="Zhiyang Zhou" userId="715b216a-9552-4d73-a9aa-1ef002111b6f" providerId="ADAL" clId="{2B661EA1-28DD-4C7A-9BAA-1E2E41397E83}" dt="2026-10-06T02:48:32.839" v="69" actId="14100"/>
          <ac:spMkLst>
            <pc:docMk/>
            <pc:sldMk cId="0" sldId="355"/>
            <ac:spMk id="55298" creationId="{00000000-0000-0000-0000-000000000000}"/>
          </ac:spMkLst>
        </pc:spChg>
        <pc:spChg chg="mod">
          <ac:chgData name="Zhiyang Zhou" userId="715b216a-9552-4d73-a9aa-1ef002111b6f" providerId="ADAL" clId="{2B661EA1-28DD-4C7A-9BAA-1E2E41397E83}" dt="2026-10-06T03:07:45.651" v="375" actId="1036"/>
          <ac:spMkLst>
            <pc:docMk/>
            <pc:sldMk cId="0" sldId="355"/>
            <ac:spMk id="55299" creationId="{00000000-0000-0000-0000-000000000000}"/>
          </ac:spMkLst>
        </pc:spChg>
      </pc:sldChg>
      <pc:sldChg chg="modSp mod">
        <pc:chgData name="Zhiyang Zhou" userId="715b216a-9552-4d73-a9aa-1ef002111b6f" providerId="ADAL" clId="{2B661EA1-28DD-4C7A-9BAA-1E2E41397E83}" dt="2026-10-06T02:40:51.261" v="0" actId="6549"/>
        <pc:sldMkLst>
          <pc:docMk/>
          <pc:sldMk cId="2953703365" sldId="356"/>
        </pc:sldMkLst>
        <pc:spChg chg="mod">
          <ac:chgData name="Zhiyang Zhou" userId="715b216a-9552-4d73-a9aa-1ef002111b6f" providerId="ADAL" clId="{2B661EA1-28DD-4C7A-9BAA-1E2E41397E83}" dt="2026-10-06T02:40:51.261" v="0" actId="6549"/>
          <ac:spMkLst>
            <pc:docMk/>
            <pc:sldMk cId="2953703365" sldId="356"/>
            <ac:spMk id="3" creationId="{00000000-0000-0000-0000-000000000000}"/>
          </ac:spMkLst>
        </pc:spChg>
      </pc:sldChg>
      <pc:sldChg chg="addSp delSp modSp add mod delAnim">
        <pc:chgData name="Zhiyang Zhou" userId="715b216a-9552-4d73-a9aa-1ef002111b6f" providerId="ADAL" clId="{2B661EA1-28DD-4C7A-9BAA-1E2E41397E83}" dt="2026-10-06T03:11:00.838" v="495" actId="20577"/>
        <pc:sldMkLst>
          <pc:docMk/>
          <pc:sldMk cId="1091396764" sldId="367"/>
        </pc:sldMkLst>
        <pc:spChg chg="add mod">
          <ac:chgData name="Zhiyang Zhou" userId="715b216a-9552-4d73-a9aa-1ef002111b6f" providerId="ADAL" clId="{2B661EA1-28DD-4C7A-9BAA-1E2E41397E83}" dt="2026-10-06T03:00:58.601" v="271" actId="14100"/>
          <ac:spMkLst>
            <pc:docMk/>
            <pc:sldMk cId="1091396764" sldId="367"/>
            <ac:spMk id="2" creationId="{4E8AA50B-542C-8966-F872-6E2BBC2E0880}"/>
          </ac:spMkLst>
        </pc:spChg>
        <pc:spChg chg="del">
          <ac:chgData name="Zhiyang Zhou" userId="715b216a-9552-4d73-a9aa-1ef002111b6f" providerId="ADAL" clId="{2B661EA1-28DD-4C7A-9BAA-1E2E41397E83}" dt="2026-10-06T03:10:22.005" v="483" actId="478"/>
          <ac:spMkLst>
            <pc:docMk/>
            <pc:sldMk cId="1091396764" sldId="367"/>
            <ac:spMk id="3" creationId="{2BB41814-BBF8-AF1F-1546-BDFDB440A6FA}"/>
          </ac:spMkLst>
        </pc:spChg>
        <pc:spChg chg="del">
          <ac:chgData name="Zhiyang Zhou" userId="715b216a-9552-4d73-a9aa-1ef002111b6f" providerId="ADAL" clId="{2B661EA1-28DD-4C7A-9BAA-1E2E41397E83}" dt="2026-10-06T03:10:23.128" v="484" actId="478"/>
          <ac:spMkLst>
            <pc:docMk/>
            <pc:sldMk cId="1091396764" sldId="367"/>
            <ac:spMk id="4" creationId="{541588E7-0051-192E-A608-858781F3F210}"/>
          </ac:spMkLst>
        </pc:spChg>
        <pc:spChg chg="mod">
          <ac:chgData name="Zhiyang Zhou" userId="715b216a-9552-4d73-a9aa-1ef002111b6f" providerId="ADAL" clId="{2B661EA1-28DD-4C7A-9BAA-1E2E41397E83}" dt="2026-10-06T03:11:00.838" v="495" actId="20577"/>
          <ac:spMkLst>
            <pc:docMk/>
            <pc:sldMk cId="1091396764" sldId="367"/>
            <ac:spMk id="6" creationId="{960637E8-8E5C-915A-4274-C1823FFC7D31}"/>
          </ac:spMkLst>
        </pc:spChg>
        <pc:spChg chg="add del mod">
          <ac:chgData name="Zhiyang Zhou" userId="715b216a-9552-4d73-a9aa-1ef002111b6f" providerId="ADAL" clId="{2B661EA1-28DD-4C7A-9BAA-1E2E41397E83}" dt="2026-10-06T03:00:24.585" v="257" actId="478"/>
          <ac:spMkLst>
            <pc:docMk/>
            <pc:sldMk cId="1091396764" sldId="367"/>
            <ac:spMk id="7" creationId="{DB30FEF1-D560-F598-9200-5FA5912129EE}"/>
          </ac:spMkLst>
        </pc:spChg>
        <pc:spChg chg="del">
          <ac:chgData name="Zhiyang Zhou" userId="715b216a-9552-4d73-a9aa-1ef002111b6f" providerId="ADAL" clId="{2B661EA1-28DD-4C7A-9BAA-1E2E41397E83}" dt="2026-10-06T03:01:07.888" v="274" actId="478"/>
          <ac:spMkLst>
            <pc:docMk/>
            <pc:sldMk cId="1091396764" sldId="367"/>
            <ac:spMk id="8" creationId="{1C54FAFD-B847-1678-CF12-623974E1AABE}"/>
          </ac:spMkLst>
        </pc:spChg>
        <pc:spChg chg="add del mod">
          <ac:chgData name="Zhiyang Zhou" userId="715b216a-9552-4d73-a9aa-1ef002111b6f" providerId="ADAL" clId="{2B661EA1-28DD-4C7A-9BAA-1E2E41397E83}" dt="2026-10-06T03:00:27.909" v="258" actId="478"/>
          <ac:spMkLst>
            <pc:docMk/>
            <pc:sldMk cId="1091396764" sldId="367"/>
            <ac:spMk id="10" creationId="{20C2260A-4DEB-0C5C-5500-C57408AC6FA1}"/>
          </ac:spMkLst>
        </pc:spChg>
        <pc:spChg chg="del mod">
          <ac:chgData name="Zhiyang Zhou" userId="715b216a-9552-4d73-a9aa-1ef002111b6f" providerId="ADAL" clId="{2B661EA1-28DD-4C7A-9BAA-1E2E41397E83}" dt="2026-10-06T03:10:25.081" v="486" actId="478"/>
          <ac:spMkLst>
            <pc:docMk/>
            <pc:sldMk cId="1091396764" sldId="367"/>
            <ac:spMk id="11" creationId="{B1A46901-5235-DF22-EFE4-E727412CAE21}"/>
          </ac:spMkLst>
        </pc:spChg>
        <pc:spChg chg="del">
          <ac:chgData name="Zhiyang Zhou" userId="715b216a-9552-4d73-a9aa-1ef002111b6f" providerId="ADAL" clId="{2B661EA1-28DD-4C7A-9BAA-1E2E41397E83}" dt="2026-10-06T03:00:15.707" v="255" actId="478"/>
          <ac:spMkLst>
            <pc:docMk/>
            <pc:sldMk cId="1091396764" sldId="367"/>
            <ac:spMk id="55298" creationId="{3384E4CE-D00C-DA42-8D15-FEDF27285274}"/>
          </ac:spMkLst>
        </pc:spChg>
        <pc:spChg chg="del mod">
          <ac:chgData name="Zhiyang Zhou" userId="715b216a-9552-4d73-a9aa-1ef002111b6f" providerId="ADAL" clId="{2B661EA1-28DD-4C7A-9BAA-1E2E41397E83}" dt="2026-10-06T03:01:06.137" v="273" actId="478"/>
          <ac:spMkLst>
            <pc:docMk/>
            <pc:sldMk cId="1091396764" sldId="367"/>
            <ac:spMk id="55299" creationId="{EB68BC67-B5A3-2629-5B22-7F15032B219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fld id="{BF12BCAD-C829-4DA0-936D-15D76EB44FFD}" type="datetime1">
              <a:rPr lang="en-US"/>
              <a:pPr/>
              <a:t>10/5/2026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42FD349B-DA6A-42B2-BE22-C8664ED7FAAB}" type="slidenum">
              <a:rPr lang="en-US"/>
              <a:pPr/>
              <a:t>‹#›</a:t>
            </a:fld>
            <a:endParaRPr lang="en-US"/>
          </a:p>
        </p:txBody>
      </p:sp>
    </p:spTree>
    <p:extLst>
      <p:ext uri="{BB962C8B-B14F-4D97-AF65-F5344CB8AC3E}">
        <p14:creationId xmlns:p14="http://schemas.microsoft.com/office/powerpoint/2010/main" val="40017818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fld id="{61D1A506-E10C-404C-A4D0-633FEBA7921E}" type="datetime1">
              <a:rPr lang="en-US"/>
              <a:pPr/>
              <a:t>10/5/2026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fld id="{E6C021B2-4005-4FC1-8451-5FBAFD39D8B2}" type="slidenum">
              <a:rPr lang="en-US"/>
              <a:pPr/>
              <a:t>‹#›</a:t>
            </a:fld>
            <a:endParaRPr lang="en-US"/>
          </a:p>
        </p:txBody>
      </p:sp>
    </p:spTree>
    <p:extLst>
      <p:ext uri="{BB962C8B-B14F-4D97-AF65-F5344CB8AC3E}">
        <p14:creationId xmlns:p14="http://schemas.microsoft.com/office/powerpoint/2010/main" val="3132481683"/>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ＭＳ Ｐゴシック" pitchFamily="-1"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latin typeface="Arial" pitchFamily="34" charset="0"/>
                <a:ea typeface="ＭＳ Ｐゴシック" pitchFamily="34" charset="-128"/>
              </a:rPr>
              <a:t>Shown NHANE, TCGA, MESA</a:t>
            </a:r>
            <a:r>
              <a:rPr lang="en-US" baseline="0" dirty="0">
                <a:latin typeface="Arial" pitchFamily="34" charset="0"/>
                <a:ea typeface="ＭＳ Ｐゴシック" pitchFamily="34" charset="-128"/>
              </a:rPr>
              <a:t> data. NIH data sharing</a:t>
            </a:r>
            <a:endParaRPr lang="en-US" dirty="0">
              <a:latin typeface="Arial" pitchFamily="34" charset="0"/>
              <a:ea typeface="ＭＳ Ｐゴシック" pitchFamily="34" charset="-128"/>
            </a:endParaRPr>
          </a:p>
        </p:txBody>
      </p:sp>
    </p:spTree>
    <p:extLst>
      <p:ext uri="{BB962C8B-B14F-4D97-AF65-F5344CB8AC3E}">
        <p14:creationId xmlns:p14="http://schemas.microsoft.com/office/powerpoint/2010/main" val="1588180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ea typeface="ＭＳ Ｐゴシック" pitchFamily="34" charset="-128"/>
            </a:endParaRPr>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D8D4113C-78B3-44E9-976D-B7827506C2EE}" type="slidenum">
              <a:rPr lang="en-US" sz="1200">
                <a:latin typeface="Calibri" pitchFamily="34" charset="0"/>
              </a:rPr>
              <a:pPr/>
              <a:t>11</a:t>
            </a:fld>
            <a:endParaRPr lang="en-US" sz="1200">
              <a:latin typeface="Calibri" pitchFamily="34" charset="0"/>
            </a:endParaRPr>
          </a:p>
        </p:txBody>
      </p:sp>
    </p:spTree>
    <p:extLst>
      <p:ext uri="{BB962C8B-B14F-4D97-AF65-F5344CB8AC3E}">
        <p14:creationId xmlns:p14="http://schemas.microsoft.com/office/powerpoint/2010/main" val="1329474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The progress of a type of cancer differs in women and men (p.184)</a:t>
            </a: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C58890A0-04D6-4C54-9DDA-8F446812B62B}" type="slidenum">
              <a:rPr lang="en-US" sz="1200">
                <a:latin typeface="Calibri" pitchFamily="34" charset="0"/>
              </a:rPr>
              <a:pPr/>
              <a:t>15</a:t>
            </a:fld>
            <a:endParaRPr lang="en-US" sz="1200">
              <a:latin typeface="Calibri" pitchFamily="34" charset="0"/>
            </a:endParaRPr>
          </a:p>
        </p:txBody>
      </p:sp>
    </p:spTree>
    <p:extLst>
      <p:ext uri="{BB962C8B-B14F-4D97-AF65-F5344CB8AC3E}">
        <p14:creationId xmlns:p14="http://schemas.microsoft.com/office/powerpoint/2010/main" val="324783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4506E-91FC-B313-258C-BB9C058CBAB3}"/>
            </a:ext>
          </a:extLst>
        </p:cNvPr>
        <p:cNvGrpSpPr/>
        <p:nvPr/>
      </p:nvGrpSpPr>
      <p:grpSpPr>
        <a:xfrm>
          <a:off x="0" y="0"/>
          <a:ext cx="0" cy="0"/>
          <a:chOff x="0" y="0"/>
          <a:chExt cx="0" cy="0"/>
        </a:xfrm>
      </p:grpSpPr>
      <p:sp>
        <p:nvSpPr>
          <p:cNvPr id="47105" name="Slide Image Placeholder 1">
            <a:extLst>
              <a:ext uri="{FF2B5EF4-FFF2-40B4-BE49-F238E27FC236}">
                <a16:creationId xmlns:a16="http://schemas.microsoft.com/office/drawing/2014/main" id="{91CC1105-E079-1C75-013A-4C387A8D2D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a:extLst>
              <a:ext uri="{FF2B5EF4-FFF2-40B4-BE49-F238E27FC236}">
                <a16:creationId xmlns:a16="http://schemas.microsoft.com/office/drawing/2014/main" id="{383E9BB2-4CCA-6710-19EB-0256D5FB2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ＭＳ Ｐゴシック" pitchFamily="34" charset="-128"/>
              </a:rPr>
              <a:t>The progress of a type of cancer differs in women and men (p.184)</a:t>
            </a:r>
          </a:p>
        </p:txBody>
      </p:sp>
      <p:sp>
        <p:nvSpPr>
          <p:cNvPr id="47107" name="Slide Number Placeholder 3">
            <a:extLst>
              <a:ext uri="{FF2B5EF4-FFF2-40B4-BE49-F238E27FC236}">
                <a16:creationId xmlns:a16="http://schemas.microsoft.com/office/drawing/2014/main" id="{E76484FF-9528-7862-7EFE-65991AF83CA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C58890A0-04D6-4C54-9DDA-8F446812B62B}" type="slidenum">
              <a:rPr lang="en-US" sz="1200">
                <a:latin typeface="Calibri" pitchFamily="34" charset="0"/>
              </a:rPr>
              <a:pPr/>
              <a:t>16</a:t>
            </a:fld>
            <a:endParaRPr lang="en-US" sz="1200">
              <a:latin typeface="Calibri" pitchFamily="34" charset="0"/>
            </a:endParaRPr>
          </a:p>
        </p:txBody>
      </p:sp>
    </p:spTree>
    <p:extLst>
      <p:ext uri="{BB962C8B-B14F-4D97-AF65-F5344CB8AC3E}">
        <p14:creationId xmlns:p14="http://schemas.microsoft.com/office/powerpoint/2010/main" val="1347942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C021B2-4005-4FC1-8451-5FBAFD39D8B2}" type="slidenum">
              <a:rPr lang="en-US" smtClean="0"/>
              <a:pPr/>
              <a:t>18</a:t>
            </a:fld>
            <a:endParaRPr lang="en-US"/>
          </a:p>
        </p:txBody>
      </p:sp>
    </p:spTree>
    <p:extLst>
      <p:ext uri="{BB962C8B-B14F-4D97-AF65-F5344CB8AC3E}">
        <p14:creationId xmlns:p14="http://schemas.microsoft.com/office/powerpoint/2010/main" val="363957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EF46C-C7BF-100C-F01B-9F6256653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29AE33-9BF0-179D-91FC-B4560DAEE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5E7601-B4E0-8674-7CC9-C6CBF8EDB7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F6E7F4-4824-D216-E30F-D07DE402C911}"/>
              </a:ext>
            </a:extLst>
          </p:cNvPr>
          <p:cNvSpPr>
            <a:spLocks noGrp="1"/>
          </p:cNvSpPr>
          <p:nvPr>
            <p:ph type="sldNum" sz="quarter" idx="10"/>
          </p:nvPr>
        </p:nvSpPr>
        <p:spPr/>
        <p:txBody>
          <a:bodyPr/>
          <a:lstStyle/>
          <a:p>
            <a:fld id="{E6C021B2-4005-4FC1-8451-5FBAFD39D8B2}" type="slidenum">
              <a:rPr lang="en-US" smtClean="0"/>
              <a:pPr/>
              <a:t>19</a:t>
            </a:fld>
            <a:endParaRPr lang="en-US"/>
          </a:p>
        </p:txBody>
      </p:sp>
    </p:spTree>
    <p:extLst>
      <p:ext uri="{BB962C8B-B14F-4D97-AF65-F5344CB8AC3E}">
        <p14:creationId xmlns:p14="http://schemas.microsoft.com/office/powerpoint/2010/main" val="782067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example of a </a:t>
            </a:r>
            <a:r>
              <a:rPr lang="en-US" b="1" dirty="0"/>
              <a:t>convenience sample</a:t>
            </a:r>
            <a:r>
              <a:rPr lang="en-US" dirty="0"/>
              <a:t> would be a professor conducting a survey on study habits by asking students in their own class to participate. Since these students are easily accessible to the professor and willing to participate, they are chosen out of convenience rather than through a random sampling process.</a:t>
            </a:r>
          </a:p>
          <a:p>
            <a:r>
              <a:rPr lang="en-US" dirty="0"/>
              <a:t>This type of sampling is often easier and less costly but may not be representative of the broader population.</a:t>
            </a:r>
          </a:p>
          <a:p>
            <a:endParaRPr lang="en-US" dirty="0"/>
          </a:p>
          <a:p>
            <a:r>
              <a:rPr lang="en-US" dirty="0"/>
              <a:t>An example of a </a:t>
            </a:r>
            <a:r>
              <a:rPr lang="en-US" b="1" dirty="0"/>
              <a:t>voluntary response sample</a:t>
            </a:r>
            <a:r>
              <a:rPr lang="en-US" dirty="0"/>
              <a:t> would be an online survey posted on a news website asking readers to share their opinions on a political issue. Only those who feel strongly about the topic may choose to respond, making the sample self-selected.</a:t>
            </a:r>
          </a:p>
          <a:p>
            <a:r>
              <a:rPr lang="en-US" dirty="0"/>
              <a:t>Since participation is entirely voluntary, the results might be biased, as they typically reflect the views of more passionate individuals rather than a random or representative group of the population.</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6C021B2-4005-4FC1-8451-5FBAFD39D8B2}" type="slidenum">
              <a:rPr lang="en-US" smtClean="0"/>
              <a:pPr/>
              <a:t>22</a:t>
            </a:fld>
            <a:endParaRPr lang="en-US"/>
          </a:p>
        </p:txBody>
      </p:sp>
    </p:spTree>
    <p:extLst>
      <p:ext uri="{BB962C8B-B14F-4D97-AF65-F5344CB8AC3E}">
        <p14:creationId xmlns:p14="http://schemas.microsoft.com/office/powerpoint/2010/main" val="3980868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b="1" dirty="0"/>
              <a:t>probability sample</a:t>
            </a:r>
            <a:r>
              <a:rPr lang="en-US" dirty="0"/>
              <a:t> is a sampling technique in which each member of the population has a known, non-zero chance (probability) of being selected. This method ensures that the sample is representative of the population, allowing researchers to make inferences about the population with measurable accuracy. Probability sampling is used to minimize bias and improve the generalizability of the results.</a:t>
            </a:r>
          </a:p>
          <a:p>
            <a:r>
              <a:rPr lang="en-US" dirty="0"/>
              <a:t>There are several types of probability sampling:</a:t>
            </a:r>
          </a:p>
          <a:p>
            <a:pPr>
              <a:buFont typeface="+mj-lt"/>
              <a:buAutoNum type="arabicPeriod"/>
            </a:pPr>
            <a:r>
              <a:rPr lang="en-US" b="1" dirty="0"/>
              <a:t>Simple Random Sampling</a:t>
            </a:r>
            <a:r>
              <a:rPr lang="en-US" dirty="0"/>
              <a:t>: Every individual in the population has an equal chance of being selected.</a:t>
            </a:r>
          </a:p>
          <a:p>
            <a:pPr>
              <a:buFont typeface="+mj-lt"/>
              <a:buAutoNum type="arabicPeriod"/>
            </a:pPr>
            <a:r>
              <a:rPr lang="en-US" b="1" dirty="0"/>
              <a:t>Systematic Sampling</a:t>
            </a:r>
            <a:r>
              <a:rPr lang="en-US" dirty="0"/>
              <a:t>: A random starting point is chosen, and then every nth member of the population is selected.</a:t>
            </a:r>
          </a:p>
          <a:p>
            <a:pPr>
              <a:buFont typeface="+mj-lt"/>
              <a:buAutoNum type="arabicPeriod"/>
            </a:pPr>
            <a:r>
              <a:rPr lang="en-US" b="1" dirty="0"/>
              <a:t>Stratified Sampling</a:t>
            </a:r>
            <a:r>
              <a:rPr lang="en-US" dirty="0"/>
              <a:t>: The population is divided into subgroups (strata) based on specific characteristics, and random samples are taken from each subgroup.</a:t>
            </a:r>
          </a:p>
          <a:p>
            <a:pPr>
              <a:buFont typeface="+mj-lt"/>
              <a:buAutoNum type="arabicPeriod"/>
            </a:pPr>
            <a:r>
              <a:rPr lang="en-US" b="1" dirty="0"/>
              <a:t>Cluster Sampling</a:t>
            </a:r>
            <a:r>
              <a:rPr lang="en-US" dirty="0"/>
              <a:t>: The population is divided into clusters (often geographically), and a random selection of clusters is made, followed by sampling within those clusters.</a:t>
            </a:r>
          </a:p>
        </p:txBody>
      </p:sp>
      <p:sp>
        <p:nvSpPr>
          <p:cNvPr id="4" name="Slide Number Placeholder 3"/>
          <p:cNvSpPr>
            <a:spLocks noGrp="1"/>
          </p:cNvSpPr>
          <p:nvPr>
            <p:ph type="sldNum" sz="quarter" idx="5"/>
          </p:nvPr>
        </p:nvSpPr>
        <p:spPr/>
        <p:txBody>
          <a:bodyPr/>
          <a:lstStyle/>
          <a:p>
            <a:fld id="{E6C021B2-4005-4FC1-8451-5FBAFD39D8B2}" type="slidenum">
              <a:rPr lang="en-US" smtClean="0"/>
              <a:pPr/>
              <a:t>26</a:t>
            </a:fld>
            <a:endParaRPr lang="en-US"/>
          </a:p>
        </p:txBody>
      </p:sp>
    </p:spTree>
    <p:extLst>
      <p:ext uri="{BB962C8B-B14F-4D97-AF65-F5344CB8AC3E}">
        <p14:creationId xmlns:p14="http://schemas.microsoft.com/office/powerpoint/2010/main" val="2821079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C021B2-4005-4FC1-8451-5FBAFD39D8B2}" type="slidenum">
              <a:rPr lang="en-US" smtClean="0"/>
              <a:pPr/>
              <a:t>27</a:t>
            </a:fld>
            <a:endParaRPr lang="en-US"/>
          </a:p>
        </p:txBody>
      </p:sp>
    </p:spTree>
    <p:extLst>
      <p:ext uri="{BB962C8B-B14F-4D97-AF65-F5344CB8AC3E}">
        <p14:creationId xmlns:p14="http://schemas.microsoft.com/office/powerpoint/2010/main" val="2132925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B7A32-A04B-2393-0B9C-227DF20022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4909B-8962-33C6-13AC-1ED003DD00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5AE0CB-B9FD-8BE2-6F46-892523202F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F545F8-1F76-D9D9-9F40-141984BBD614}"/>
              </a:ext>
            </a:extLst>
          </p:cNvPr>
          <p:cNvSpPr>
            <a:spLocks noGrp="1"/>
          </p:cNvSpPr>
          <p:nvPr>
            <p:ph type="sldNum" sz="quarter" idx="10"/>
          </p:nvPr>
        </p:nvSpPr>
        <p:spPr/>
        <p:txBody>
          <a:bodyPr/>
          <a:lstStyle/>
          <a:p>
            <a:fld id="{E6C021B2-4005-4FC1-8451-5FBAFD39D8B2}" type="slidenum">
              <a:rPr lang="en-US" smtClean="0"/>
              <a:pPr/>
              <a:t>28</a:t>
            </a:fld>
            <a:endParaRPr lang="en-US"/>
          </a:p>
        </p:txBody>
      </p:sp>
    </p:spTree>
    <p:extLst>
      <p:ext uri="{BB962C8B-B14F-4D97-AF65-F5344CB8AC3E}">
        <p14:creationId xmlns:p14="http://schemas.microsoft.com/office/powerpoint/2010/main" val="630696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dirty="0"/>
              <a:t>Under-coverage</a:t>
            </a:r>
            <a:r>
              <a:rPr lang="en-US" dirty="0"/>
              <a:t> in sampling occurs when some groups within the population are inadequately represented or entirely excluded from the sample. This can lead to biased results because the sample does not fully represent the diversity of the population.</a:t>
            </a:r>
          </a:p>
          <a:p>
            <a:r>
              <a:rPr lang="en-US" b="1" dirty="0"/>
              <a:t>Example of Under-Coverage:</a:t>
            </a:r>
          </a:p>
          <a:p>
            <a:r>
              <a:rPr lang="en-US" dirty="0"/>
              <a:t>Imagine a national survey aimed at understanding internet usage habits. The survey is conducted only through online forms. In this case, individuals who do not have access to the internet—such as those in rural areas, elderly populations, or low-income households—are excluded from the sample. This leads to </a:t>
            </a:r>
            <a:r>
              <a:rPr lang="en-US" b="1" dirty="0"/>
              <a:t>under-coverage</a:t>
            </a:r>
            <a:r>
              <a:rPr lang="en-US" dirty="0"/>
              <a:t> of these groups, skewing the results to reflect the habits of people who are already active internet users, while ignoring those who may have limited or no access.</a:t>
            </a:r>
          </a:p>
          <a:p>
            <a:r>
              <a:rPr lang="en-US" dirty="0"/>
              <a:t>As a result, the survey might overestimate internet usage rates or miss important insights about populations with lower access to technology.</a:t>
            </a:r>
          </a:p>
          <a:p>
            <a:endParaRPr lang="en-US" dirty="0"/>
          </a:p>
          <a:p>
            <a:r>
              <a:rPr lang="en-US" b="1" dirty="0"/>
              <a:t>Example of Non-Response:</a:t>
            </a:r>
          </a:p>
          <a:p>
            <a:r>
              <a:rPr lang="en-US" dirty="0"/>
              <a:t>Consider a survey conducted by phone to gauge public opinion on healthcare reform. If a significant portion of people selected for the survey do not answer the phone or refuse to participate, this creates a </a:t>
            </a:r>
            <a:r>
              <a:rPr lang="en-US" b="1" dirty="0"/>
              <a:t>non-response issue</a:t>
            </a:r>
            <a:r>
              <a:rPr lang="en-US" dirty="0"/>
              <a:t>.</a:t>
            </a:r>
          </a:p>
          <a:p>
            <a:r>
              <a:rPr lang="en-US" dirty="0"/>
              <a:t>For instance, younger people might be more likely to avoid answering unknown phone calls or be unavailable during the time of the survey. If younger individuals have different views on healthcare reform compared to older respondents, the results will be biased, reflecting only the opinions of those who participated, potentially missing a key demographic's perspective.</a:t>
            </a:r>
          </a:p>
          <a:p>
            <a:endParaRPr lang="en-US" dirty="0"/>
          </a:p>
          <a:p>
            <a:r>
              <a:rPr lang="en-US" dirty="0"/>
              <a:t>The wording of questions can greatly influence the responses in a sample survey. Here’s an example of how this works:</a:t>
            </a:r>
          </a:p>
          <a:p>
            <a:r>
              <a:rPr lang="en-US" b="1" dirty="0"/>
              <a:t>Example:</a:t>
            </a:r>
          </a:p>
          <a:p>
            <a:r>
              <a:rPr lang="en-US" dirty="0"/>
              <a:t>If a survey asks:</a:t>
            </a:r>
          </a:p>
          <a:p>
            <a:pPr>
              <a:buFont typeface="Arial" panose="020B0604020202020204" pitchFamily="34" charset="0"/>
              <a:buChar char="•"/>
            </a:pPr>
            <a:r>
              <a:rPr lang="en-US" dirty="0"/>
              <a:t>"Do you agree that the government should </a:t>
            </a:r>
            <a:r>
              <a:rPr lang="en-US" b="1" dirty="0"/>
              <a:t>slash</a:t>
            </a:r>
            <a:r>
              <a:rPr lang="en-US" dirty="0"/>
              <a:t> funding for public health programs?" This question uses emotionally charged language (e.g., "slash"), which may lead respondents to oppose such actions because the wording suggests a harsh, negative action.</a:t>
            </a:r>
          </a:p>
          <a:p>
            <a:r>
              <a:rPr lang="en-US" dirty="0"/>
              <a:t>A more neutral version would be:</a:t>
            </a:r>
          </a:p>
          <a:p>
            <a:pPr>
              <a:buFont typeface="Arial" panose="020B0604020202020204" pitchFamily="34" charset="0"/>
              <a:buChar char="•"/>
            </a:pPr>
            <a:r>
              <a:rPr lang="en-US" dirty="0"/>
              <a:t>"Do you agree that the government should reduce funding for public health programs?"</a:t>
            </a:r>
          </a:p>
          <a:p>
            <a:r>
              <a:rPr lang="en-US" dirty="0"/>
              <a:t>The difference in wording could result in different responses because the first version may cause respondents to feel negatively about the proposal, even if they might agree with reducing funding in certain contexts.</a:t>
            </a:r>
          </a:p>
          <a:p>
            <a:r>
              <a:rPr lang="en-US" dirty="0"/>
              <a:t>This demonstrates how the </a:t>
            </a:r>
            <a:r>
              <a:rPr lang="en-US" b="1" dirty="0"/>
              <a:t>phrasing</a:t>
            </a:r>
            <a:r>
              <a:rPr lang="en-US" dirty="0"/>
              <a:t> or </a:t>
            </a:r>
            <a:r>
              <a:rPr lang="en-US" b="1" dirty="0"/>
              <a:t>tone</a:t>
            </a:r>
            <a:r>
              <a:rPr lang="en-US" dirty="0"/>
              <a:t> of a question can lead to biased results by influencing respondents' emotional reactions or how they interpret the question.</a:t>
            </a:r>
          </a:p>
          <a:p>
            <a:endParaRPr lang="en-US" dirty="0"/>
          </a:p>
          <a:p>
            <a:endParaRPr lang="en-US" dirty="0"/>
          </a:p>
        </p:txBody>
      </p:sp>
      <p:sp>
        <p:nvSpPr>
          <p:cNvPr id="4" name="Slide Number Placeholder 3"/>
          <p:cNvSpPr>
            <a:spLocks noGrp="1"/>
          </p:cNvSpPr>
          <p:nvPr>
            <p:ph type="sldNum" sz="quarter" idx="5"/>
          </p:nvPr>
        </p:nvSpPr>
        <p:spPr/>
        <p:txBody>
          <a:bodyPr/>
          <a:lstStyle/>
          <a:p>
            <a:fld id="{E6C021B2-4005-4FC1-8451-5FBAFD39D8B2}" type="slidenum">
              <a:rPr lang="en-US" smtClean="0"/>
              <a:pPr/>
              <a:t>29</a:t>
            </a:fld>
            <a:endParaRPr lang="en-US"/>
          </a:p>
        </p:txBody>
      </p:sp>
    </p:spTree>
    <p:extLst>
      <p:ext uri="{BB962C8B-B14F-4D97-AF65-F5344CB8AC3E}">
        <p14:creationId xmlns:p14="http://schemas.microsoft.com/office/powerpoint/2010/main" val="1101839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63545-F515-7FCA-0D1A-2B8C63953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E8025-AC1A-8488-AAF9-E6436EC3D6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6EB852-FD41-D4D2-58D4-8FB250C44B1F}"/>
              </a:ext>
            </a:extLst>
          </p:cNvPr>
          <p:cNvSpPr>
            <a:spLocks noGrp="1"/>
          </p:cNvSpPr>
          <p:nvPr>
            <p:ph type="body" idx="1"/>
          </p:nvPr>
        </p:nvSpPr>
        <p:spPr/>
        <p:txBody>
          <a:bodyPr>
            <a:normAutofit fontScale="70000" lnSpcReduction="20000"/>
          </a:bodyPr>
          <a:lstStyle/>
          <a:p>
            <a:r>
              <a:rPr lang="en-US" b="1" dirty="0"/>
              <a:t>Under-coverage</a:t>
            </a:r>
            <a:r>
              <a:rPr lang="en-US" dirty="0"/>
              <a:t> in sampling occurs when some groups within the population are inadequately represented or entirely excluded from the sample. This can lead to biased results because the sample does not fully represent the diversity of the population.</a:t>
            </a:r>
          </a:p>
          <a:p>
            <a:r>
              <a:rPr lang="en-US" b="1" dirty="0"/>
              <a:t>Example of Under-Coverage:</a:t>
            </a:r>
          </a:p>
          <a:p>
            <a:r>
              <a:rPr lang="en-US" dirty="0"/>
              <a:t>Imagine a national survey aimed at understanding internet usage habits. The survey is conducted only through online forms. In this case, individuals who do not have access to the internet—such as those in rural areas, elderly populations, or low-income households—are excluded from the sample. This leads to </a:t>
            </a:r>
            <a:r>
              <a:rPr lang="en-US" b="1" dirty="0"/>
              <a:t>under-coverage</a:t>
            </a:r>
            <a:r>
              <a:rPr lang="en-US" dirty="0"/>
              <a:t> of these groups, skewing the results to reflect the habits of people who are already active internet users, while ignoring those who may have limited or no access.</a:t>
            </a:r>
          </a:p>
          <a:p>
            <a:r>
              <a:rPr lang="en-US" dirty="0"/>
              <a:t>As a result, the survey might overestimate internet usage rates or miss important insights about populations with lower access to technology.</a:t>
            </a:r>
          </a:p>
          <a:p>
            <a:endParaRPr lang="en-US" dirty="0"/>
          </a:p>
          <a:p>
            <a:r>
              <a:rPr lang="en-US" b="1" dirty="0"/>
              <a:t>Example of Non-Response:</a:t>
            </a:r>
          </a:p>
          <a:p>
            <a:r>
              <a:rPr lang="en-US" dirty="0"/>
              <a:t>Consider a survey conducted by phone to gauge public opinion on healthcare reform. If a significant portion of people selected for the survey do not answer the phone or refuse to participate, this creates a </a:t>
            </a:r>
            <a:r>
              <a:rPr lang="en-US" b="1" dirty="0"/>
              <a:t>non-response issue</a:t>
            </a:r>
            <a:r>
              <a:rPr lang="en-US" dirty="0"/>
              <a:t>.</a:t>
            </a:r>
          </a:p>
          <a:p>
            <a:r>
              <a:rPr lang="en-US" dirty="0"/>
              <a:t>For instance, younger people might be more likely to avoid answering unknown phone calls or be unavailable during the time of the survey. If younger individuals have different views on healthcare reform compared to older respondents, the results will be biased, reflecting only the opinions of those who participated, potentially missing a key demographic's perspective.</a:t>
            </a:r>
          </a:p>
          <a:p>
            <a:endParaRPr lang="en-US" dirty="0"/>
          </a:p>
          <a:p>
            <a:r>
              <a:rPr lang="en-US" dirty="0"/>
              <a:t>The wording of questions can greatly influence the responses in a sample survey. Here’s an example of how this works:</a:t>
            </a:r>
          </a:p>
          <a:p>
            <a:r>
              <a:rPr lang="en-US" b="1" dirty="0"/>
              <a:t>Example:</a:t>
            </a:r>
          </a:p>
          <a:p>
            <a:r>
              <a:rPr lang="en-US" dirty="0"/>
              <a:t>If a survey asks:</a:t>
            </a:r>
          </a:p>
          <a:p>
            <a:pPr>
              <a:buFont typeface="Arial" panose="020B0604020202020204" pitchFamily="34" charset="0"/>
              <a:buChar char="•"/>
            </a:pPr>
            <a:r>
              <a:rPr lang="en-US" dirty="0"/>
              <a:t>"Do you agree that the government should </a:t>
            </a:r>
            <a:r>
              <a:rPr lang="en-US" b="1" dirty="0"/>
              <a:t>slash</a:t>
            </a:r>
            <a:r>
              <a:rPr lang="en-US" dirty="0"/>
              <a:t> funding for public health programs?" This question uses emotionally charged language (e.g., "slash"), which may lead respondents to oppose such actions because the wording suggests a harsh, negative action.</a:t>
            </a:r>
          </a:p>
          <a:p>
            <a:r>
              <a:rPr lang="en-US" dirty="0"/>
              <a:t>A more neutral version would be:</a:t>
            </a:r>
          </a:p>
          <a:p>
            <a:pPr>
              <a:buFont typeface="Arial" panose="020B0604020202020204" pitchFamily="34" charset="0"/>
              <a:buChar char="•"/>
            </a:pPr>
            <a:r>
              <a:rPr lang="en-US" dirty="0"/>
              <a:t>"Do you agree that the government should reduce funding for public health programs?"</a:t>
            </a:r>
          </a:p>
          <a:p>
            <a:r>
              <a:rPr lang="en-US" dirty="0"/>
              <a:t>The difference in wording could result in different responses because the first version may cause respondents to feel negatively about the proposal, even if they might agree with reducing funding in certain contexts.</a:t>
            </a:r>
          </a:p>
          <a:p>
            <a:r>
              <a:rPr lang="en-US" dirty="0"/>
              <a:t>This demonstrates how the </a:t>
            </a:r>
            <a:r>
              <a:rPr lang="en-US" b="1" dirty="0"/>
              <a:t>phrasing</a:t>
            </a:r>
            <a:r>
              <a:rPr lang="en-US" dirty="0"/>
              <a:t> or </a:t>
            </a:r>
            <a:r>
              <a:rPr lang="en-US" b="1" dirty="0"/>
              <a:t>tone</a:t>
            </a:r>
            <a:r>
              <a:rPr lang="en-US" dirty="0"/>
              <a:t> of a question can lead to biased results by influencing respondents' emotional reactions or how they interpret the question.</a:t>
            </a:r>
          </a:p>
          <a:p>
            <a:endParaRPr lang="en-US" dirty="0"/>
          </a:p>
          <a:p>
            <a:endParaRPr lang="en-US" dirty="0"/>
          </a:p>
        </p:txBody>
      </p:sp>
      <p:sp>
        <p:nvSpPr>
          <p:cNvPr id="4" name="Slide Number Placeholder 3">
            <a:extLst>
              <a:ext uri="{FF2B5EF4-FFF2-40B4-BE49-F238E27FC236}">
                <a16:creationId xmlns:a16="http://schemas.microsoft.com/office/drawing/2014/main" id="{B46D90BD-E583-DA57-2EC7-1FEED2D937C0}"/>
              </a:ext>
            </a:extLst>
          </p:cNvPr>
          <p:cNvSpPr>
            <a:spLocks noGrp="1"/>
          </p:cNvSpPr>
          <p:nvPr>
            <p:ph type="sldNum" sz="quarter" idx="5"/>
          </p:nvPr>
        </p:nvSpPr>
        <p:spPr/>
        <p:txBody>
          <a:bodyPr/>
          <a:lstStyle/>
          <a:p>
            <a:fld id="{E6C021B2-4005-4FC1-8451-5FBAFD39D8B2}" type="slidenum">
              <a:rPr lang="en-US" smtClean="0"/>
              <a:pPr/>
              <a:t>30</a:t>
            </a:fld>
            <a:endParaRPr lang="en-US"/>
          </a:p>
        </p:txBody>
      </p:sp>
    </p:spTree>
    <p:extLst>
      <p:ext uri="{BB962C8B-B14F-4D97-AF65-F5344CB8AC3E}">
        <p14:creationId xmlns:p14="http://schemas.microsoft.com/office/powerpoint/2010/main" val="3178603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114800"/>
            <a:ext cx="6508750" cy="1143000"/>
          </a:xfrm>
          <a:noFill/>
        </p:spPr>
        <p:txBody>
          <a:bodyPr/>
          <a:lstStyle/>
          <a:p>
            <a:r>
              <a:rPr lang="en-US"/>
              <a:t>Click to edit Master title style</a:t>
            </a:r>
          </a:p>
        </p:txBody>
      </p:sp>
    </p:spTree>
    <p:extLst>
      <p:ext uri="{BB962C8B-B14F-4D97-AF65-F5344CB8AC3E}">
        <p14:creationId xmlns:p14="http://schemas.microsoft.com/office/powerpoint/2010/main" val="1730316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0"/>
          </p:nvPr>
        </p:nvSpPr>
        <p:spPr>
          <a:xfrm>
            <a:off x="8509000" y="6356350"/>
            <a:ext cx="508000" cy="365125"/>
          </a:xfrm>
        </p:spPr>
        <p:txBody>
          <a:bodyPr/>
          <a:lstStyle>
            <a:lvl1pPr>
              <a:defRPr sz="1400">
                <a:solidFill>
                  <a:schemeClr val="accent1"/>
                </a:solidFill>
              </a:defRPr>
            </a:lvl1pPr>
          </a:lstStyle>
          <a:p>
            <a:fld id="{BC3F43B1-2C8C-40C7-8E11-D55EE497CF20}" type="slidenum">
              <a:rPr lang="en-US"/>
              <a:pPr/>
              <a:t>‹#›</a:t>
            </a:fld>
            <a:endParaRPr lang="en-US"/>
          </a:p>
        </p:txBody>
      </p:sp>
    </p:spTree>
    <p:extLst>
      <p:ext uri="{BB962C8B-B14F-4D97-AF65-F5344CB8AC3E}">
        <p14:creationId xmlns:p14="http://schemas.microsoft.com/office/powerpoint/2010/main" val="4130458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Picture">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8509000" y="6356350"/>
            <a:ext cx="508000" cy="365125"/>
          </a:xfrm>
        </p:spPr>
        <p:txBody>
          <a:bodyPr/>
          <a:lstStyle>
            <a:lvl1pPr>
              <a:defRPr sz="1400">
                <a:solidFill>
                  <a:schemeClr val="accent1"/>
                </a:solidFill>
              </a:defRPr>
            </a:lvl1pPr>
          </a:lstStyle>
          <a:p>
            <a:fld id="{E78FAFDE-3846-4720-B89A-A06FEF83C751}" type="slidenum">
              <a:rPr lang="en-US"/>
              <a:pPr/>
              <a:t>‹#›</a:t>
            </a:fld>
            <a:endParaRPr lang="en-US"/>
          </a:p>
        </p:txBody>
      </p:sp>
    </p:spTree>
    <p:extLst>
      <p:ext uri="{BB962C8B-B14F-4D97-AF65-F5344CB8AC3E}">
        <p14:creationId xmlns:p14="http://schemas.microsoft.com/office/powerpoint/2010/main" val="4264369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2178423" y="914400"/>
            <a:ext cx="6508377" cy="1143000"/>
          </a:xfrm>
        </p:spPr>
        <p:txBody>
          <a:bodyPr/>
          <a:lstStyle/>
          <a:p>
            <a:r>
              <a:rPr lang="en-US"/>
              <a:t>Click to edit Master title style</a:t>
            </a:r>
            <a:endParaRPr/>
          </a:p>
        </p:txBody>
      </p:sp>
      <p:sp>
        <p:nvSpPr>
          <p:cNvPr id="3" name="Content Placeholder 2"/>
          <p:cNvSpPr>
            <a:spLocks noGrp="1"/>
          </p:cNvSpPr>
          <p:nvPr>
            <p:ph idx="1"/>
          </p:nvPr>
        </p:nvSpPr>
        <p:spPr>
          <a:xfrm>
            <a:off x="2178423" y="2209800"/>
            <a:ext cx="6508377" cy="3916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Picture Placeholder 8"/>
          <p:cNvSpPr>
            <a:spLocks noGrp="1"/>
          </p:cNvSpPr>
          <p:nvPr>
            <p:ph type="pic" sz="quarter" idx="13"/>
          </p:nvPr>
        </p:nvSpPr>
        <p:spPr>
          <a:xfrm>
            <a:off x="269875" y="1976718"/>
            <a:ext cx="1645920" cy="4625788"/>
          </a:xfrm>
        </p:spPr>
        <p:txBody>
          <a:bodyPr rtlCol="0">
            <a:normAutofit/>
          </a:bodyPr>
          <a:lstStyle>
            <a:lvl1pPr>
              <a:buNone/>
              <a:defRPr/>
            </a:lvl1pPr>
          </a:lstStyle>
          <a:p>
            <a:pPr lvl="0"/>
            <a:r>
              <a:rPr lang="en-US" noProof="0"/>
              <a:t>Click icon to add picture</a:t>
            </a:r>
            <a:endParaRPr noProof="0"/>
          </a:p>
        </p:txBody>
      </p:sp>
      <p:sp>
        <p:nvSpPr>
          <p:cNvPr id="7" name="Slide Number Placeholder 5"/>
          <p:cNvSpPr>
            <a:spLocks noGrp="1"/>
          </p:cNvSpPr>
          <p:nvPr>
            <p:ph type="sldNum" sz="quarter" idx="14"/>
          </p:nvPr>
        </p:nvSpPr>
        <p:spPr>
          <a:xfrm>
            <a:off x="8509000" y="6356350"/>
            <a:ext cx="508000" cy="365125"/>
          </a:xfrm>
        </p:spPr>
        <p:txBody>
          <a:bodyPr/>
          <a:lstStyle>
            <a:lvl1pPr>
              <a:defRPr sz="1400">
                <a:solidFill>
                  <a:schemeClr val="accent1"/>
                </a:solidFill>
              </a:defRPr>
            </a:lvl1pPr>
          </a:lstStyle>
          <a:p>
            <a:fld id="{05CB28B3-CF45-449E-9F37-0F260F84A2A1}" type="slidenum">
              <a:rPr lang="en-US"/>
              <a:pPr/>
              <a:t>‹#›</a:t>
            </a:fld>
            <a:endParaRPr lang="en-US"/>
          </a:p>
        </p:txBody>
      </p:sp>
    </p:spTree>
    <p:extLst>
      <p:ext uri="{BB962C8B-B14F-4D97-AF65-F5344CB8AC3E}">
        <p14:creationId xmlns:p14="http://schemas.microsoft.com/office/powerpoint/2010/main" val="2487079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09801" y="3429000"/>
            <a:ext cx="4966446" cy="1398494"/>
          </a:xfrm>
        </p:spPr>
        <p:txBody>
          <a:bodyPr/>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2209801" y="4824414"/>
            <a:ext cx="4966446" cy="1320800"/>
          </a:xfrm>
        </p:spPr>
        <p:txBody>
          <a:bodyPr>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0"/>
          </p:nvPr>
        </p:nvSpPr>
        <p:spPr/>
        <p:txBody>
          <a:bodyPr/>
          <a:lstStyle>
            <a:lvl1pPr>
              <a:defRPr sz="1400"/>
            </a:lvl1pPr>
          </a:lstStyle>
          <a:p>
            <a:fld id="{BF118779-56F3-4084-8FE9-BF0561D916AA}" type="slidenum">
              <a:rPr lang="en-US"/>
              <a:pPr/>
              <a:t>‹#›</a:t>
            </a:fld>
            <a:endParaRPr lang="en-US"/>
          </a:p>
        </p:txBody>
      </p:sp>
    </p:spTree>
    <p:extLst>
      <p:ext uri="{BB962C8B-B14F-4D97-AF65-F5344CB8AC3E}">
        <p14:creationId xmlns:p14="http://schemas.microsoft.com/office/powerpoint/2010/main" val="1238737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3720354" y="3429001"/>
            <a:ext cx="4966446" cy="1398494"/>
          </a:xfrm>
        </p:spPr>
        <p:txBody>
          <a:bodyPr/>
          <a:lstStyle>
            <a:lvl1pPr algn="r">
              <a:defRPr sz="4600" b="0" cap="none" baseline="0"/>
            </a:lvl1pPr>
          </a:lstStyle>
          <a:p>
            <a:r>
              <a:rPr lang="en-US"/>
              <a:t>Click to edit Master title style</a:t>
            </a:r>
            <a:endParaRPr/>
          </a:p>
        </p:txBody>
      </p:sp>
      <p:sp>
        <p:nvSpPr>
          <p:cNvPr id="3" name="Text Placeholder 2"/>
          <p:cNvSpPr>
            <a:spLocks noGrp="1"/>
          </p:cNvSpPr>
          <p:nvPr>
            <p:ph type="body" idx="1"/>
          </p:nvPr>
        </p:nvSpPr>
        <p:spPr>
          <a:xfrm>
            <a:off x="3720354" y="4824414"/>
            <a:ext cx="4966446" cy="1320800"/>
          </a:xfrm>
        </p:spPr>
        <p:txBody>
          <a:bodyPr>
            <a:normAutofit/>
          </a:bodyPr>
          <a:lstStyle>
            <a:lvl1pPr marL="0" indent="0" algn="r">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Picture Placeholder 8"/>
          <p:cNvSpPr>
            <a:spLocks noGrp="1"/>
          </p:cNvSpPr>
          <p:nvPr>
            <p:ph type="pic" sz="quarter" idx="13"/>
          </p:nvPr>
        </p:nvSpPr>
        <p:spPr>
          <a:xfrm>
            <a:off x="269874" y="268288"/>
            <a:ext cx="2971800" cy="4438650"/>
          </a:xfrm>
        </p:spPr>
        <p:txBody>
          <a:bodyPr rtlCol="0">
            <a:normAutofit/>
          </a:bodyPr>
          <a:lstStyle>
            <a:lvl1pPr>
              <a:buNone/>
              <a:defRPr/>
            </a:lvl1pPr>
          </a:lstStyle>
          <a:p>
            <a:pPr lvl="0"/>
            <a:r>
              <a:rPr lang="en-US" noProof="0"/>
              <a:t>Click icon to add picture</a:t>
            </a:r>
            <a:endParaRPr noProof="0"/>
          </a:p>
        </p:txBody>
      </p:sp>
      <p:sp>
        <p:nvSpPr>
          <p:cNvPr id="6" name="Slide Number Placeholder 5"/>
          <p:cNvSpPr>
            <a:spLocks noGrp="1"/>
          </p:cNvSpPr>
          <p:nvPr>
            <p:ph type="sldNum" sz="quarter" idx="14"/>
          </p:nvPr>
        </p:nvSpPr>
        <p:spPr>
          <a:xfrm>
            <a:off x="350838" y="6105525"/>
            <a:ext cx="506412" cy="365125"/>
          </a:xfrm>
        </p:spPr>
        <p:txBody>
          <a:bodyPr/>
          <a:lstStyle>
            <a:lvl1pPr>
              <a:defRPr/>
            </a:lvl1pPr>
          </a:lstStyle>
          <a:p>
            <a:fld id="{B6BC5FC1-79D3-4A97-9199-7B6EAD70A09C}" type="slidenum">
              <a:rPr lang="en-US"/>
              <a:pPr/>
              <a:t>‹#›</a:t>
            </a:fld>
            <a:endParaRPr lang="en-US"/>
          </a:p>
        </p:txBody>
      </p:sp>
    </p:spTree>
    <p:extLst>
      <p:ext uri="{BB962C8B-B14F-4D97-AF65-F5344CB8AC3E}">
        <p14:creationId xmlns:p14="http://schemas.microsoft.com/office/powerpoint/2010/main" val="1562250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A8A661A2-C71C-47DD-B1D1-916541B10975}" type="slidenum">
              <a:rPr lang="en-US"/>
              <a:pPr/>
              <a:t>‹#›</a:t>
            </a:fld>
            <a:endParaRPr lang="en-US"/>
          </a:p>
        </p:txBody>
      </p:sp>
    </p:spTree>
    <p:extLst>
      <p:ext uri="{BB962C8B-B14F-4D97-AF65-F5344CB8AC3E}">
        <p14:creationId xmlns:p14="http://schemas.microsoft.com/office/powerpoint/2010/main" val="446568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88352" cy="11430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6"/>
          <p:cNvSpPr>
            <a:spLocks noGrp="1"/>
          </p:cNvSpPr>
          <p:nvPr>
            <p:ph type="dt" sz="half" idx="10"/>
          </p:nvPr>
        </p:nvSpPr>
        <p:spPr/>
        <p:txBody>
          <a:bodyPr/>
          <a:lstStyle>
            <a:lvl1pPr>
              <a:defRPr/>
            </a:lvl1pPr>
          </a:lstStyle>
          <a:p>
            <a:pPr>
              <a:defRPr/>
            </a:pPr>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fld id="{7C9212EA-2079-4722-BBBF-91D397F33629}" type="slidenum">
              <a:rPr lang="en-US"/>
              <a:pPr/>
              <a:t>‹#›</a:t>
            </a:fld>
            <a:endParaRPr lang="en-US"/>
          </a:p>
        </p:txBody>
      </p:sp>
    </p:spTree>
    <p:extLst>
      <p:ext uri="{BB962C8B-B14F-4D97-AF65-F5344CB8AC3E}">
        <p14:creationId xmlns:p14="http://schemas.microsoft.com/office/powerpoint/2010/main" val="3521338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Date Placeholder 4"/>
          <p:cNvSpPr>
            <a:spLocks noGrp="1"/>
          </p:cNvSpPr>
          <p:nvPr>
            <p:ph type="dt" sz="half" idx="14"/>
          </p:nvPr>
        </p:nvSpPr>
        <p:spPr/>
        <p:txBody>
          <a:bodyPr/>
          <a:lstStyle>
            <a:lvl1pPr>
              <a:defRPr/>
            </a:lvl1pPr>
          </a:lstStyle>
          <a:p>
            <a:pPr>
              <a:defRPr/>
            </a:pPr>
            <a:endParaRPr lang="en-US"/>
          </a:p>
        </p:txBody>
      </p:sp>
      <p:sp>
        <p:nvSpPr>
          <p:cNvPr id="7" name="Footer Placeholder 5"/>
          <p:cNvSpPr>
            <a:spLocks noGrp="1"/>
          </p:cNvSpPr>
          <p:nvPr>
            <p:ph type="ftr" sz="quarter" idx="15"/>
          </p:nvPr>
        </p:nvSpPr>
        <p:spPr/>
        <p:txBody>
          <a:bodyPr/>
          <a:lstStyle>
            <a:lvl1pPr>
              <a:defRPr/>
            </a:lvl1pPr>
          </a:lstStyle>
          <a:p>
            <a:pPr>
              <a:defRPr/>
            </a:pPr>
            <a:endParaRPr lang="en-US"/>
          </a:p>
        </p:txBody>
      </p:sp>
      <p:sp>
        <p:nvSpPr>
          <p:cNvPr id="8" name="Slide Number Placeholder 6"/>
          <p:cNvSpPr>
            <a:spLocks noGrp="1"/>
          </p:cNvSpPr>
          <p:nvPr>
            <p:ph type="sldNum" sz="quarter" idx="16"/>
          </p:nvPr>
        </p:nvSpPr>
        <p:spPr/>
        <p:txBody>
          <a:bodyPr/>
          <a:lstStyle>
            <a:lvl1pPr>
              <a:defRPr/>
            </a:lvl1pPr>
          </a:lstStyle>
          <a:p>
            <a:fld id="{08B056F1-97DD-4914-AA3F-D72FB1A1B9BA}" type="slidenum">
              <a:rPr lang="en-US"/>
              <a:pPr/>
              <a:t>‹#›</a:t>
            </a:fld>
            <a:endParaRPr lang="en-US"/>
          </a:p>
        </p:txBody>
      </p:sp>
    </p:spTree>
    <p:extLst>
      <p:ext uri="{BB962C8B-B14F-4D97-AF65-F5344CB8AC3E}">
        <p14:creationId xmlns:p14="http://schemas.microsoft.com/office/powerpoint/2010/main" val="1766962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4"/>
          <p:cNvSpPr>
            <a:spLocks noGrp="1"/>
          </p:cNvSpPr>
          <p:nvPr>
            <p:ph type="dt" sz="half" idx="15"/>
          </p:nvPr>
        </p:nvSpPr>
        <p:spPr/>
        <p:txBody>
          <a:bodyPr/>
          <a:lstStyle>
            <a:lvl1pPr>
              <a:defRPr/>
            </a:lvl1pPr>
          </a:lstStyle>
          <a:p>
            <a:pPr>
              <a:defRPr/>
            </a:pPr>
            <a:endParaRPr lang="en-US"/>
          </a:p>
        </p:txBody>
      </p:sp>
      <p:sp>
        <p:nvSpPr>
          <p:cNvPr id="8" name="Footer Placeholder 5"/>
          <p:cNvSpPr>
            <a:spLocks noGrp="1"/>
          </p:cNvSpPr>
          <p:nvPr>
            <p:ph type="ftr" sz="quarter" idx="16"/>
          </p:nvPr>
        </p:nvSpPr>
        <p:spPr/>
        <p:txBody>
          <a:bodyPr/>
          <a:lstStyle>
            <a:lvl1pPr>
              <a:defRPr/>
            </a:lvl1pPr>
          </a:lstStyle>
          <a:p>
            <a:pPr>
              <a:defRPr/>
            </a:pPr>
            <a:endParaRPr lang="en-US"/>
          </a:p>
        </p:txBody>
      </p:sp>
      <p:sp>
        <p:nvSpPr>
          <p:cNvPr id="11" name="Slide Number Placeholder 6"/>
          <p:cNvSpPr>
            <a:spLocks noGrp="1"/>
          </p:cNvSpPr>
          <p:nvPr>
            <p:ph type="sldNum" sz="quarter" idx="17"/>
          </p:nvPr>
        </p:nvSpPr>
        <p:spPr/>
        <p:txBody>
          <a:bodyPr/>
          <a:lstStyle>
            <a:lvl1pPr>
              <a:defRPr/>
            </a:lvl1pPr>
          </a:lstStyle>
          <a:p>
            <a:fld id="{7E31FD86-D98D-4B94-B17A-815453CEAFDB}" type="slidenum">
              <a:rPr lang="en-US"/>
              <a:pPr/>
              <a:t>‹#›</a:t>
            </a:fld>
            <a:endParaRPr lang="en-US"/>
          </a:p>
        </p:txBody>
      </p:sp>
    </p:spTree>
    <p:extLst>
      <p:ext uri="{BB962C8B-B14F-4D97-AF65-F5344CB8AC3E}">
        <p14:creationId xmlns:p14="http://schemas.microsoft.com/office/powerpoint/2010/main" val="2995990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a:xfrm>
            <a:off x="457199" y="914400"/>
            <a:ext cx="7391401" cy="1143000"/>
          </a:xfrm>
        </p:spPr>
        <p:txBody>
          <a:bodyPr/>
          <a:lstStyle/>
          <a:p>
            <a:r>
              <a:rPr lang="en-US"/>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Date Placeholder 4"/>
          <p:cNvSpPr>
            <a:spLocks noGrp="1"/>
          </p:cNvSpPr>
          <p:nvPr>
            <p:ph type="dt" sz="half" idx="16"/>
          </p:nvPr>
        </p:nvSpPr>
        <p:spPr/>
        <p:txBody>
          <a:bodyPr/>
          <a:lstStyle>
            <a:lvl1pPr>
              <a:defRPr/>
            </a:lvl1pPr>
          </a:lstStyle>
          <a:p>
            <a:pPr>
              <a:defRPr/>
            </a:pPr>
            <a:endParaRPr lang="en-US"/>
          </a:p>
        </p:txBody>
      </p:sp>
      <p:sp>
        <p:nvSpPr>
          <p:cNvPr id="10" name="Footer Placeholder 5"/>
          <p:cNvSpPr>
            <a:spLocks noGrp="1"/>
          </p:cNvSpPr>
          <p:nvPr>
            <p:ph type="ftr" sz="quarter" idx="17"/>
          </p:nvPr>
        </p:nvSpPr>
        <p:spPr/>
        <p:txBody>
          <a:bodyPr/>
          <a:lstStyle>
            <a:lvl1pPr>
              <a:defRPr/>
            </a:lvl1pPr>
          </a:lstStyle>
          <a:p>
            <a:pPr>
              <a:defRPr/>
            </a:pPr>
            <a:endParaRPr lang="en-US"/>
          </a:p>
        </p:txBody>
      </p:sp>
      <p:sp>
        <p:nvSpPr>
          <p:cNvPr id="13" name="Slide Number Placeholder 6"/>
          <p:cNvSpPr>
            <a:spLocks noGrp="1"/>
          </p:cNvSpPr>
          <p:nvPr>
            <p:ph type="sldNum" sz="quarter" idx="18"/>
          </p:nvPr>
        </p:nvSpPr>
        <p:spPr/>
        <p:txBody>
          <a:bodyPr/>
          <a:lstStyle>
            <a:lvl1pPr>
              <a:defRPr/>
            </a:lvl1pPr>
          </a:lstStyle>
          <a:p>
            <a:fld id="{D9AA2863-340F-4F55-9241-15AA3D8BE078}" type="slidenum">
              <a:rPr lang="en-US"/>
              <a:pPr/>
              <a:t>‹#›</a:t>
            </a:fld>
            <a:endParaRPr lang="en-US"/>
          </a:p>
        </p:txBody>
      </p:sp>
    </p:spTree>
    <p:extLst>
      <p:ext uri="{BB962C8B-B14F-4D97-AF65-F5344CB8AC3E}">
        <p14:creationId xmlns:p14="http://schemas.microsoft.com/office/powerpoint/2010/main" val="441835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74623" y="154305"/>
            <a:ext cx="7772400" cy="777240"/>
          </a:xfrm>
        </p:spPr>
        <p:txBody>
          <a:bodyPr/>
          <a:lstStyle/>
          <a:p>
            <a:r>
              <a:rPr lang="en-US" dirty="0"/>
              <a:t>Click to edit Master title style</a:t>
            </a:r>
            <a:endParaRPr dirty="0"/>
          </a:p>
        </p:txBody>
      </p:sp>
      <p:sp>
        <p:nvSpPr>
          <p:cNvPr id="6" name="Slide Number Placeholder 4"/>
          <p:cNvSpPr>
            <a:spLocks noGrp="1"/>
          </p:cNvSpPr>
          <p:nvPr>
            <p:ph type="sldNum" sz="quarter" idx="12"/>
          </p:nvPr>
        </p:nvSpPr>
        <p:spPr/>
        <p:txBody>
          <a:bodyPr/>
          <a:lstStyle>
            <a:lvl1pPr>
              <a:defRPr sz="1400">
                <a:solidFill>
                  <a:schemeClr val="accent1"/>
                </a:solidFill>
              </a:defRPr>
            </a:lvl1pPr>
          </a:lstStyle>
          <a:p>
            <a:fld id="{429341BF-6D6C-4FCB-B1ED-EC7C8653FC52}" type="slidenum">
              <a:rPr lang="en-US" smtClean="0"/>
              <a:pPr/>
              <a:t>‹#›</a:t>
            </a:fld>
            <a:endParaRPr lang="en-US" dirty="0"/>
          </a:p>
        </p:txBody>
      </p:sp>
    </p:spTree>
    <p:extLst>
      <p:ext uri="{BB962C8B-B14F-4D97-AF65-F5344CB8AC3E}">
        <p14:creationId xmlns:p14="http://schemas.microsoft.com/office/powerpoint/2010/main" val="1985843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8509000" y="6356350"/>
            <a:ext cx="508000" cy="365125"/>
          </a:xfrm>
        </p:spPr>
        <p:txBody>
          <a:bodyPr/>
          <a:lstStyle>
            <a:lvl1pPr>
              <a:defRPr sz="1400">
                <a:solidFill>
                  <a:schemeClr val="accent1"/>
                </a:solidFill>
              </a:defRPr>
            </a:lvl1pPr>
          </a:lstStyle>
          <a:p>
            <a:fld id="{C75768BF-A353-46CA-BA22-9D1BAF2BC09D}" type="slidenum">
              <a:rPr lang="en-US"/>
              <a:pPr/>
              <a:t>‹#›</a:t>
            </a:fld>
            <a:endParaRPr lang="en-US"/>
          </a:p>
        </p:txBody>
      </p:sp>
    </p:spTree>
    <p:extLst>
      <p:ext uri="{BB962C8B-B14F-4D97-AF65-F5344CB8AC3E}">
        <p14:creationId xmlns:p14="http://schemas.microsoft.com/office/powerpoint/2010/main" val="4209640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995082"/>
            <a:ext cx="3566160" cy="1035424"/>
          </a:xfrm>
        </p:spPr>
        <p:txBody>
          <a:bodyPr/>
          <a:lstStyle>
            <a:lvl1pPr algn="l">
              <a:defRPr sz="2800" b="0"/>
            </a:lvl1pPr>
          </a:lstStyle>
          <a:p>
            <a:r>
              <a:rPr lang="en-US"/>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2C255B0C-B60D-43EE-BE5D-FCD03BEA9B10}" type="slidenum">
              <a:rPr lang="en-US"/>
              <a:pPr/>
              <a:t>‹#›</a:t>
            </a:fld>
            <a:endParaRPr lang="en-US"/>
          </a:p>
        </p:txBody>
      </p:sp>
    </p:spTree>
    <p:extLst>
      <p:ext uri="{BB962C8B-B14F-4D97-AF65-F5344CB8AC3E}">
        <p14:creationId xmlns:p14="http://schemas.microsoft.com/office/powerpoint/2010/main" val="891017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995082"/>
            <a:ext cx="3566160" cy="1035424"/>
          </a:xfrm>
        </p:spPr>
        <p:txBody>
          <a:bodyPr/>
          <a:lstStyle>
            <a:lvl1pPr algn="l">
              <a:defRPr sz="2800" b="0"/>
            </a:lvl1pPr>
          </a:lstStyle>
          <a:p>
            <a:r>
              <a:rPr lang="en-US"/>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Picture Placeholder 9"/>
          <p:cNvSpPr>
            <a:spLocks noGrp="1"/>
          </p:cNvSpPr>
          <p:nvPr>
            <p:ph type="pic" sz="quarter" idx="13"/>
          </p:nvPr>
        </p:nvSpPr>
        <p:spPr>
          <a:xfrm>
            <a:off x="4760258" y="990600"/>
            <a:ext cx="4096512" cy="5611813"/>
          </a:xfrm>
        </p:spPr>
        <p:txBody>
          <a:bodyPr rtlCol="0">
            <a:normAutofit/>
          </a:bodyPr>
          <a:lstStyle>
            <a:lvl1pPr>
              <a:buNone/>
              <a:defRPr/>
            </a:lvl1pPr>
          </a:lstStyle>
          <a:p>
            <a:pPr lvl="0"/>
            <a:r>
              <a:rPr lang="en-US" noProof="0"/>
              <a:t>Click icon to add picture</a:t>
            </a:r>
            <a:endParaRPr noProof="0"/>
          </a:p>
        </p:txBody>
      </p:sp>
      <p:sp>
        <p:nvSpPr>
          <p:cNvPr id="6" name="Date Placeholder 4"/>
          <p:cNvSpPr>
            <a:spLocks noGrp="1"/>
          </p:cNvSpPr>
          <p:nvPr>
            <p:ph type="dt" sz="half" idx="14"/>
          </p:nvPr>
        </p:nvSpPr>
        <p:spPr>
          <a:xfrm>
            <a:off x="161925" y="6124575"/>
            <a:ext cx="1752600" cy="365125"/>
          </a:xfrm>
        </p:spPr>
        <p:txBody>
          <a:bodyPr/>
          <a:lstStyle>
            <a:lvl1pPr algn="l">
              <a:defRPr/>
            </a:lvl1pPr>
          </a:lstStyle>
          <a:p>
            <a:pPr>
              <a:defRPr/>
            </a:pPr>
            <a:endParaRPr lang="en-US"/>
          </a:p>
        </p:txBody>
      </p:sp>
      <p:sp>
        <p:nvSpPr>
          <p:cNvPr id="7" name="Footer Placeholder 5"/>
          <p:cNvSpPr>
            <a:spLocks noGrp="1"/>
          </p:cNvSpPr>
          <p:nvPr>
            <p:ph type="ftr" sz="quarter" idx="15"/>
          </p:nvPr>
        </p:nvSpPr>
        <p:spPr>
          <a:xfrm>
            <a:off x="174625" y="6356350"/>
            <a:ext cx="3863975" cy="365125"/>
          </a:xfrm>
        </p:spPr>
        <p:txBody>
          <a:bodyPr/>
          <a:lstStyle>
            <a:lvl1pPr>
              <a:defRPr/>
            </a:lvl1pPr>
          </a:lstStyle>
          <a:p>
            <a:pPr>
              <a:defRPr/>
            </a:pPr>
            <a:endParaRPr lang="en-US"/>
          </a:p>
        </p:txBody>
      </p:sp>
      <p:sp>
        <p:nvSpPr>
          <p:cNvPr id="8" name="Slide Number Placeholder 6"/>
          <p:cNvSpPr>
            <a:spLocks noGrp="1"/>
          </p:cNvSpPr>
          <p:nvPr>
            <p:ph type="sldNum" sz="quarter" idx="16"/>
          </p:nvPr>
        </p:nvSpPr>
        <p:spPr/>
        <p:txBody>
          <a:bodyPr/>
          <a:lstStyle>
            <a:lvl1pPr>
              <a:defRPr/>
            </a:lvl1pPr>
          </a:lstStyle>
          <a:p>
            <a:fld id="{0772EE26-2D98-4D07-BAE8-F0546809E772}" type="slidenum">
              <a:rPr lang="en-US"/>
              <a:pPr/>
              <a:t>‹#›</a:t>
            </a:fld>
            <a:endParaRPr lang="en-US"/>
          </a:p>
        </p:txBody>
      </p:sp>
    </p:spTree>
    <p:extLst>
      <p:ext uri="{BB962C8B-B14F-4D97-AF65-F5344CB8AC3E}">
        <p14:creationId xmlns:p14="http://schemas.microsoft.com/office/powerpoint/2010/main" val="11080654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458788" y="4267200"/>
            <a:ext cx="6477000" cy="566738"/>
          </a:xfrm>
        </p:spPr>
        <p:txBody>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6858000"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61A0635F-8761-4659-8A7E-E3BFEC2E4825}" type="slidenum">
              <a:rPr lang="en-US"/>
              <a:pPr/>
              <a:t>‹#›</a:t>
            </a:fld>
            <a:endParaRPr lang="en-US"/>
          </a:p>
        </p:txBody>
      </p:sp>
    </p:spTree>
    <p:extLst>
      <p:ext uri="{BB962C8B-B14F-4D97-AF65-F5344CB8AC3E}">
        <p14:creationId xmlns:p14="http://schemas.microsoft.com/office/powerpoint/2010/main" val="3894880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8788" y="4267200"/>
            <a:ext cx="6477000" cy="566738"/>
          </a:xfrm>
        </p:spPr>
        <p:txBody>
          <a:bodyPr/>
          <a:lstStyle>
            <a:lvl1pPr algn="l">
              <a:defRPr sz="2800" b="0"/>
            </a:lvl1pPr>
          </a:lstStyle>
          <a:p>
            <a:r>
              <a:rPr lang="en-US"/>
              <a:t>Click to edit Master title style</a:t>
            </a:r>
            <a:endParaRPr/>
          </a:p>
        </p:txBody>
      </p:sp>
      <p:sp>
        <p:nvSpPr>
          <p:cNvPr id="3" name="Picture Placeholder 2"/>
          <p:cNvSpPr>
            <a:spLocks noGrp="1"/>
          </p:cNvSpPr>
          <p:nvPr>
            <p:ph type="pic" idx="1"/>
          </p:nvPr>
        </p:nvSpPr>
        <p:spPr>
          <a:xfrm>
            <a:off x="269874" y="268288"/>
            <a:ext cx="3006726" cy="363931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Picture Placeholder 2"/>
          <p:cNvSpPr>
            <a:spLocks noGrp="1"/>
          </p:cNvSpPr>
          <p:nvPr>
            <p:ph type="pic" idx="13"/>
          </p:nvPr>
        </p:nvSpPr>
        <p:spPr>
          <a:xfrm>
            <a:off x="3352800" y="268288"/>
            <a:ext cx="47019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11" name="Picture Placeholder 2"/>
          <p:cNvSpPr>
            <a:spLocks noGrp="1"/>
          </p:cNvSpPr>
          <p:nvPr>
            <p:ph type="pic" idx="14"/>
          </p:nvPr>
        </p:nvSpPr>
        <p:spPr>
          <a:xfrm>
            <a:off x="3352800" y="2131935"/>
            <a:ext cx="23042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12" name="Picture Placeholder 2"/>
          <p:cNvSpPr>
            <a:spLocks noGrp="1"/>
          </p:cNvSpPr>
          <p:nvPr>
            <p:ph type="pic" idx="15"/>
          </p:nvPr>
        </p:nvSpPr>
        <p:spPr>
          <a:xfrm>
            <a:off x="5750500" y="2131935"/>
            <a:ext cx="2304288" cy="177566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noProof="0"/>
          </a:p>
        </p:txBody>
      </p:sp>
      <p:sp>
        <p:nvSpPr>
          <p:cNvPr id="9" name="Date Placeholder 4"/>
          <p:cNvSpPr>
            <a:spLocks noGrp="1"/>
          </p:cNvSpPr>
          <p:nvPr>
            <p:ph type="dt" sz="half" idx="16"/>
          </p:nvPr>
        </p:nvSpPr>
        <p:spPr/>
        <p:txBody>
          <a:bodyPr/>
          <a:lstStyle>
            <a:lvl1pPr>
              <a:defRPr/>
            </a:lvl1pPr>
          </a:lstStyle>
          <a:p>
            <a:pPr>
              <a:defRPr/>
            </a:pPr>
            <a:endParaRPr lang="en-US"/>
          </a:p>
        </p:txBody>
      </p:sp>
      <p:sp>
        <p:nvSpPr>
          <p:cNvPr id="13" name="Footer Placeholder 5"/>
          <p:cNvSpPr>
            <a:spLocks noGrp="1"/>
          </p:cNvSpPr>
          <p:nvPr>
            <p:ph type="ftr" sz="quarter" idx="17"/>
          </p:nvPr>
        </p:nvSpPr>
        <p:spPr/>
        <p:txBody>
          <a:bodyPr/>
          <a:lstStyle>
            <a:lvl1pPr>
              <a:defRPr/>
            </a:lvl1pPr>
          </a:lstStyle>
          <a:p>
            <a:pPr>
              <a:defRPr/>
            </a:pPr>
            <a:endParaRPr lang="en-US"/>
          </a:p>
        </p:txBody>
      </p:sp>
      <p:sp>
        <p:nvSpPr>
          <p:cNvPr id="14" name="Slide Number Placeholder 6"/>
          <p:cNvSpPr>
            <a:spLocks noGrp="1"/>
          </p:cNvSpPr>
          <p:nvPr>
            <p:ph type="sldNum" sz="quarter" idx="18"/>
          </p:nvPr>
        </p:nvSpPr>
        <p:spPr/>
        <p:txBody>
          <a:bodyPr/>
          <a:lstStyle>
            <a:lvl1pPr>
              <a:defRPr/>
            </a:lvl1pPr>
          </a:lstStyle>
          <a:p>
            <a:fld id="{2356E5D7-D45B-4F23-BEEF-D38A82AAFA55}" type="slidenum">
              <a:rPr lang="en-US"/>
              <a:pPr/>
              <a:t>‹#›</a:t>
            </a:fld>
            <a:endParaRPr lang="en-US"/>
          </a:p>
        </p:txBody>
      </p:sp>
    </p:spTree>
    <p:extLst>
      <p:ext uri="{BB962C8B-B14F-4D97-AF65-F5344CB8AC3E}">
        <p14:creationId xmlns:p14="http://schemas.microsoft.com/office/powerpoint/2010/main" val="12252541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27D68AB-7977-4B4D-AA49-0BC9CF4ACC3F}" type="slidenum">
              <a:rPr lang="en-US"/>
              <a:pPr/>
              <a:t>‹#›</a:t>
            </a:fld>
            <a:endParaRPr lang="en-US"/>
          </a:p>
        </p:txBody>
      </p:sp>
    </p:spTree>
    <p:extLst>
      <p:ext uri="{BB962C8B-B14F-4D97-AF65-F5344CB8AC3E}">
        <p14:creationId xmlns:p14="http://schemas.microsoft.com/office/powerpoint/2010/main" val="20088870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3799" y="1035424"/>
            <a:ext cx="1322295" cy="5090739"/>
          </a:xfrm>
        </p:spPr>
        <p:txBody>
          <a:bodyPr vert="eaVert" anchor="t"/>
          <a:lstStyle/>
          <a:p>
            <a:r>
              <a:rPr lang="en-US"/>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CC76DF8F-BEAF-4615-92B3-7BEE44E22AFF}" type="slidenum">
              <a:rPr lang="en-US"/>
              <a:pPr/>
              <a:t>‹#›</a:t>
            </a:fld>
            <a:endParaRPr lang="en-US"/>
          </a:p>
        </p:txBody>
      </p:sp>
    </p:spTree>
    <p:extLst>
      <p:ext uri="{BB962C8B-B14F-4D97-AF65-F5344CB8AC3E}">
        <p14:creationId xmlns:p14="http://schemas.microsoft.com/office/powerpoint/2010/main" val="2279216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714500"/>
            <a:ext cx="3810000" cy="2000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867150"/>
            <a:ext cx="3810000" cy="2000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CF4D8F20-788B-47DD-B5B3-DF98ED38341E}" type="slidenum">
              <a:rPr lang="en-US"/>
              <a:pPr/>
              <a:t>‹#›</a:t>
            </a:fld>
            <a:endParaRPr lang="en-US"/>
          </a:p>
        </p:txBody>
      </p:sp>
    </p:spTree>
    <p:extLst>
      <p:ext uri="{BB962C8B-B14F-4D97-AF65-F5344CB8AC3E}">
        <p14:creationId xmlns:p14="http://schemas.microsoft.com/office/powerpoint/2010/main" val="2133308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219200"/>
          </a:xfrm>
        </p:spPr>
        <p:txBody>
          <a:bodyPr/>
          <a:lstStyle/>
          <a:p>
            <a:r>
              <a:rPr lang="en-US"/>
              <a:t>Click to edit Master title style</a:t>
            </a:r>
          </a:p>
        </p:txBody>
      </p:sp>
      <p:sp>
        <p:nvSpPr>
          <p:cNvPr id="3" name="Text Placeholder 2"/>
          <p:cNvSpPr>
            <a:spLocks noGrp="1"/>
          </p:cNvSpPr>
          <p:nvPr>
            <p:ph type="body" sz="half" idx="1"/>
          </p:nvPr>
        </p:nvSpPr>
        <p:spPr>
          <a:xfrm>
            <a:off x="6858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14500"/>
            <a:ext cx="3810000" cy="415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343FAE3A-B4B5-4F22-93EE-28A49CF6ECB6}" type="slidenum">
              <a:rPr lang="en-US"/>
              <a:pPr/>
              <a:t>‹#›</a:t>
            </a:fld>
            <a:endParaRPr lang="en-US"/>
          </a:p>
        </p:txBody>
      </p:sp>
    </p:spTree>
    <p:extLst>
      <p:ext uri="{BB962C8B-B14F-4D97-AF65-F5344CB8AC3E}">
        <p14:creationId xmlns:p14="http://schemas.microsoft.com/office/powerpoint/2010/main" val="3329928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14400"/>
            <a:ext cx="6508750" cy="1143000"/>
          </a:xfrm>
          <a:prstGeom prst="rect">
            <a:avLst/>
          </a:prstGeom>
          <a:solidFill>
            <a:schemeClr val="accent2"/>
          </a:solidFill>
          <a:ln>
            <a:noFill/>
          </a:ln>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2209800"/>
            <a:ext cx="650875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199313" y="6356350"/>
            <a:ext cx="1752600" cy="365125"/>
          </a:xfrm>
          <a:prstGeom prst="rect">
            <a:avLst/>
          </a:prstGeom>
        </p:spPr>
        <p:txBody>
          <a:bodyPr vert="horz" lIns="91440" tIns="45720" rIns="91440" bIns="45720" rtlCol="0" anchor="ctr"/>
          <a:lstStyle>
            <a:lvl1pPr algn="r" eaLnBrk="1" fontAlgn="auto" hangingPunct="1">
              <a:spcBef>
                <a:spcPts val="0"/>
              </a:spcBef>
              <a:spcAft>
                <a:spcPts val="0"/>
              </a:spcAft>
              <a:defRPr sz="1100" b="1">
                <a:solidFill>
                  <a:schemeClr val="tx2">
                    <a:lumMod val="60000"/>
                    <a:lumOff val="40000"/>
                  </a:schemeClr>
                </a:solidFill>
                <a:latin typeface="+mn-lt"/>
                <a:ea typeface="+mn-ea"/>
                <a:cs typeface="+mn-cs"/>
              </a:defRPr>
            </a:lvl1pPr>
          </a:lstStyle>
          <a:p>
            <a:pPr>
              <a:defRPr/>
            </a:pPr>
            <a:endParaRPr lang="en-US"/>
          </a:p>
        </p:txBody>
      </p:sp>
      <p:sp>
        <p:nvSpPr>
          <p:cNvPr id="5" name="Footer Placeholder 4"/>
          <p:cNvSpPr>
            <a:spLocks noGrp="1"/>
          </p:cNvSpPr>
          <p:nvPr>
            <p:ph type="ftr" sz="quarter" idx="3"/>
          </p:nvPr>
        </p:nvSpPr>
        <p:spPr>
          <a:xfrm>
            <a:off x="174625" y="6356350"/>
            <a:ext cx="6007100" cy="365125"/>
          </a:xfrm>
          <a:prstGeom prst="rect">
            <a:avLst/>
          </a:prstGeom>
        </p:spPr>
        <p:txBody>
          <a:bodyPr vert="horz" lIns="91440" tIns="45720" rIns="91440" bIns="45720" rtlCol="0" anchor="ctr"/>
          <a:lstStyle>
            <a:lvl1pPr algn="l" eaLnBrk="1" fontAlgn="auto" hangingPunct="1">
              <a:spcBef>
                <a:spcPts val="0"/>
              </a:spcBef>
              <a:spcAft>
                <a:spcPts val="0"/>
              </a:spcAft>
              <a:defRPr sz="1100" b="1">
                <a:solidFill>
                  <a:schemeClr val="tx2">
                    <a:lumMod val="60000"/>
                    <a:lumOff val="40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8256588" y="360363"/>
            <a:ext cx="506412"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2200" b="1">
                <a:solidFill>
                  <a:schemeClr val="bg1"/>
                </a:solidFill>
              </a:defRPr>
            </a:lvl1pPr>
          </a:lstStyle>
          <a:p>
            <a:fld id="{B19493AD-E3D5-4A3C-A7FE-C3B6D45E695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4707" r:id="rId1"/>
    <p:sldLayoutId id="2147484708" r:id="rId2"/>
    <p:sldLayoutId id="2147484709" r:id="rId3"/>
    <p:sldLayoutId id="2147484710" r:id="rId4"/>
    <p:sldLayoutId id="2147484711" r:id="rId5"/>
    <p:sldLayoutId id="2147484712" r:id="rId6"/>
    <p:sldLayoutId id="2147484713" r:id="rId7"/>
    <p:sldLayoutId id="2147484714" r:id="rId8"/>
    <p:sldLayoutId id="2147484715" r:id="rId9"/>
    <p:sldLayoutId id="2147484716" r:id="rId10"/>
    <p:sldLayoutId id="2147484717" r:id="rId11"/>
    <p:sldLayoutId id="2147484718" r:id="rId12"/>
    <p:sldLayoutId id="2147484719" r:id="rId13"/>
    <p:sldLayoutId id="2147484720" r:id="rId14"/>
    <p:sldLayoutId id="2147484721" r:id="rId15"/>
    <p:sldLayoutId id="2147484722" r:id="rId16"/>
    <p:sldLayoutId id="2147484723" r:id="rId17"/>
    <p:sldLayoutId id="2147484724" r:id="rId18"/>
    <p:sldLayoutId id="2147484725" r:id="rId19"/>
    <p:sldLayoutId id="2147484726" r:id="rId20"/>
    <p:sldLayoutId id="2147484727" r:id="rId21"/>
  </p:sldLayoutIdLst>
  <p:hf hdr="0" ftr="0" dt="0"/>
  <p:txStyles>
    <p:titleStyle>
      <a:lvl1pPr algn="l" rtl="0" eaLnBrk="0" fontAlgn="base" hangingPunct="0">
        <a:spcBef>
          <a:spcPct val="0"/>
        </a:spcBef>
        <a:spcAft>
          <a:spcPct val="0"/>
        </a:spcAft>
        <a:defRPr sz="3600" kern="1200">
          <a:solidFill>
            <a:schemeClr val="accent1"/>
          </a:solidFill>
          <a:latin typeface="+mj-lt"/>
          <a:ea typeface="ＭＳ Ｐゴシック" pitchFamily="-1" charset="-128"/>
          <a:cs typeface="ＭＳ Ｐゴシック" pitchFamily="-1" charset="-128"/>
        </a:defRPr>
      </a:lvl1pPr>
      <a:lvl2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2pPr>
      <a:lvl3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3pPr>
      <a:lvl4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4pPr>
      <a:lvl5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5pPr>
      <a:lvl6pPr marL="4572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6pPr>
      <a:lvl7pPr marL="9144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7pPr>
      <a:lvl8pPr marL="13716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8pPr>
      <a:lvl9pPr marL="18288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9pPr>
    </p:titleStyle>
    <p:bodyStyle>
      <a:lvl1pPr marL="228600" indent="-228600" algn="l" rtl="0" eaLnBrk="0" fontAlgn="base" hangingPunct="0">
        <a:spcBef>
          <a:spcPts val="1800"/>
        </a:spcBef>
        <a:spcAft>
          <a:spcPct val="0"/>
        </a:spcAft>
        <a:buClr>
          <a:schemeClr val="accent1"/>
        </a:buClr>
        <a:buSzPct val="100000"/>
        <a:buFont typeface="Wingdings 2" pitchFamily="18" charset="2"/>
        <a:buChar char="¡"/>
        <a:defRPr sz="2000" kern="1200">
          <a:solidFill>
            <a:schemeClr val="tx2"/>
          </a:solidFill>
          <a:latin typeface="+mn-lt"/>
          <a:ea typeface="ＭＳ Ｐゴシック" pitchFamily="-1" charset="-128"/>
          <a:cs typeface="ＭＳ Ｐゴシック" pitchFamily="-1" charset="-128"/>
        </a:defRPr>
      </a:lvl1pPr>
      <a:lvl2pPr marL="457200" indent="-228600" algn="l" rtl="0" eaLnBrk="0" fontAlgn="base" hangingPunct="0">
        <a:spcBef>
          <a:spcPts val="600"/>
        </a:spcBef>
        <a:spcAft>
          <a:spcPct val="0"/>
        </a:spcAft>
        <a:buClr>
          <a:srgbClr val="031B3C"/>
        </a:buClr>
        <a:buSzPct val="100000"/>
        <a:buFont typeface="Wingdings 2" pitchFamily="18" charset="2"/>
        <a:buChar char="¡"/>
        <a:defRPr kern="1200">
          <a:solidFill>
            <a:schemeClr val="tx2"/>
          </a:solidFill>
          <a:latin typeface="+mn-lt"/>
          <a:ea typeface="ＭＳ Ｐゴシック" pitchFamily="-1" charset="-128"/>
          <a:cs typeface="+mn-cs"/>
        </a:defRPr>
      </a:lvl2pPr>
      <a:lvl3pPr marL="685800" indent="-228600" algn="l" rtl="0" eaLnBrk="0" fontAlgn="base" hangingPunct="0">
        <a:spcBef>
          <a:spcPts val="600"/>
        </a:spcBef>
        <a:spcAft>
          <a:spcPct val="0"/>
        </a:spcAft>
        <a:buClr>
          <a:schemeClr val="accent1"/>
        </a:buClr>
        <a:buSzPct val="100000"/>
        <a:buFont typeface="Wingdings 2" pitchFamily="18" charset="2"/>
        <a:buChar char="¡"/>
        <a:defRPr kern="1200">
          <a:solidFill>
            <a:schemeClr val="tx2"/>
          </a:solidFill>
          <a:latin typeface="+mn-lt"/>
          <a:ea typeface="ＭＳ Ｐゴシック" pitchFamily="-1" charset="-128"/>
          <a:cs typeface="+mn-cs"/>
        </a:defRPr>
      </a:lvl3pPr>
      <a:lvl4pPr marL="914400" indent="-228600" algn="l" rtl="0" eaLnBrk="0" fontAlgn="base" hangingPunct="0">
        <a:spcBef>
          <a:spcPts val="600"/>
        </a:spcBef>
        <a:spcAft>
          <a:spcPct val="0"/>
        </a:spcAft>
        <a:buClr>
          <a:srgbClr val="031B3C"/>
        </a:buClr>
        <a:buSzPct val="100000"/>
        <a:buFont typeface="Wingdings 2" pitchFamily="18" charset="2"/>
        <a:buChar char="¡"/>
        <a:defRPr kern="1200">
          <a:solidFill>
            <a:schemeClr val="tx2"/>
          </a:solidFill>
          <a:latin typeface="+mn-lt"/>
          <a:ea typeface="ＭＳ Ｐゴシック" pitchFamily="-1" charset="-128"/>
          <a:cs typeface="+mn-cs"/>
        </a:defRPr>
      </a:lvl4pPr>
      <a:lvl5pPr marL="1143000" indent="-228600" algn="l" rtl="0" eaLnBrk="0" fontAlgn="base" hangingPunct="0">
        <a:spcBef>
          <a:spcPts val="600"/>
        </a:spcBef>
        <a:spcAft>
          <a:spcPct val="0"/>
        </a:spcAft>
        <a:buClr>
          <a:schemeClr val="accent1"/>
        </a:buClr>
        <a:buSzPct val="100000"/>
        <a:buFont typeface="Wingdings 2" pitchFamily="18" charset="2"/>
        <a:buChar char="¡"/>
        <a:defRPr kern="1200">
          <a:solidFill>
            <a:schemeClr val="tx2"/>
          </a:solidFill>
          <a:latin typeface="+mn-lt"/>
          <a:ea typeface="ＭＳ Ｐゴシック" pitchFamily="-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solidFill>
                  <a:schemeClr val="accent1">
                    <a:lumMod val="75000"/>
                  </a:schemeClr>
                </a:solidFill>
                <a:effectLst>
                  <a:outerShdw blurRad="38100" dist="38100" dir="2700000" algn="tl">
                    <a:srgbClr val="000000">
                      <a:alpha val="43137"/>
                    </a:srgbClr>
                  </a:outerShdw>
                </a:effectLst>
                <a:ea typeface="ＭＳ Ｐゴシック" pitchFamily="34" charset="-128"/>
              </a:rPr>
              <a:t>Chapter 3:</a:t>
            </a:r>
            <a:br>
              <a:rPr lang="en-US" b="1" dirty="0">
                <a:solidFill>
                  <a:schemeClr val="accent1">
                    <a:lumMod val="75000"/>
                  </a:schemeClr>
                </a:solidFill>
                <a:effectLst>
                  <a:outerShdw blurRad="38100" dist="38100" dir="2700000" algn="tl">
                    <a:srgbClr val="000000">
                      <a:alpha val="43137"/>
                    </a:srgbClr>
                  </a:outerShdw>
                </a:effectLst>
                <a:ea typeface="ＭＳ Ｐゴシック" pitchFamily="34" charset="-128"/>
              </a:rPr>
            </a:br>
            <a:r>
              <a:rPr lang="en-US" dirty="0">
                <a:solidFill>
                  <a:schemeClr val="accent1">
                    <a:lumMod val="75000"/>
                  </a:schemeClr>
                </a:solidFill>
                <a:ea typeface="ＭＳ Ｐゴシック" pitchFamily="34" charset="-128"/>
              </a:rPr>
              <a:t>Producing Data</a:t>
            </a:r>
            <a:endParaRPr lang="en-US" dirty="0"/>
          </a:p>
        </p:txBody>
      </p:sp>
      <p:pic>
        <p:nvPicPr>
          <p:cNvPr id="2" name="Picture 1" descr="Introduction to the Practice of Statistics, Ninth Edition&#10;Moore/McCabe/Craig"/>
          <p:cNvPicPr>
            <a:picLocks noChangeArrowheads="1"/>
          </p:cNvPicPr>
          <p:nvPr/>
        </p:nvPicPr>
        <p:blipFill rotWithShape="1">
          <a:blip r:embed="rId2">
            <a:extLst>
              <a:ext uri="{28A0092B-C50C-407E-A947-70E740481C1C}">
                <a14:useLocalDpi xmlns:a14="http://schemas.microsoft.com/office/drawing/2010/main" val="0"/>
              </a:ext>
            </a:extLst>
          </a:blip>
          <a:srcRect l="1175" t="28909" b="32979"/>
          <a:stretch/>
        </p:blipFill>
        <p:spPr bwMode="auto">
          <a:xfrm>
            <a:off x="0" y="0"/>
            <a:ext cx="9144000" cy="352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btitle 4"/>
          <p:cNvSpPr txBox="1">
            <a:spLocks/>
          </p:cNvSpPr>
          <p:nvPr/>
        </p:nvSpPr>
        <p:spPr bwMode="auto">
          <a:xfrm>
            <a:off x="3474720" y="6035040"/>
            <a:ext cx="545782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algn="r" defTabSz="914400" eaLnBrk="1" hangingPunct="1">
              <a:buClr>
                <a:schemeClr val="accent1"/>
              </a:buClr>
              <a:buSzPct val="100000"/>
              <a:buFont typeface="Wingdings 2" pitchFamily="-65" charset="2"/>
              <a:buNone/>
              <a:defRPr/>
            </a:pPr>
            <a:r>
              <a:rPr lang="en-US" altLang="en-US" b="1" dirty="0">
                <a:solidFill>
                  <a:srgbClr val="073779"/>
                </a:solidFill>
              </a:rPr>
              <a:t>Lecture Presentation Slides</a:t>
            </a:r>
          </a:p>
          <a:p>
            <a:pPr algn="r" defTabSz="914400" eaLnBrk="1" hangingPunct="1">
              <a:buClr>
                <a:schemeClr val="accent1"/>
              </a:buClr>
              <a:buSzPct val="100000"/>
              <a:buFont typeface="Wingdings 2" pitchFamily="-65" charset="2"/>
              <a:buNone/>
              <a:defRPr/>
            </a:pPr>
            <a:r>
              <a:rPr lang="en-US" sz="1100" b="1" kern="1200" dirty="0">
                <a:solidFill>
                  <a:schemeClr val="accent1"/>
                </a:solidFill>
                <a:effectLst/>
                <a:latin typeface="Arial" charset="0"/>
                <a:ea typeface="ＭＳ Ｐゴシック" pitchFamily="-65" charset="-128"/>
                <a:cs typeface="+mn-cs"/>
              </a:rPr>
              <a:t>Macmillan Learning ©</a:t>
            </a:r>
            <a:r>
              <a:rPr lang="en-US" altLang="en-US" sz="1100" b="1" baseline="0" dirty="0">
                <a:solidFill>
                  <a:schemeClr val="accent1"/>
                </a:solidFill>
              </a:rPr>
              <a:t> 2017</a:t>
            </a:r>
            <a:endParaRPr lang="en-US" altLang="en-US" sz="1100" b="1" dirty="0">
              <a:solidFill>
                <a:schemeClr val="accen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Chapter 3</a:t>
            </a:r>
            <a:br>
              <a:rPr lang="en-US" b="1" dirty="0"/>
            </a:br>
            <a:r>
              <a:rPr lang="en-US" b="1" dirty="0"/>
              <a:t>Producing Data</a:t>
            </a:r>
          </a:p>
        </p:txBody>
      </p:sp>
      <p:sp>
        <p:nvSpPr>
          <p:cNvPr id="3" name="Content Placeholder 2"/>
          <p:cNvSpPr>
            <a:spLocks noGrp="1"/>
          </p:cNvSpPr>
          <p:nvPr>
            <p:ph idx="1"/>
          </p:nvPr>
        </p:nvSpPr>
        <p:spPr>
          <a:xfrm>
            <a:off x="457200" y="2209800"/>
            <a:ext cx="6508750" cy="4146550"/>
          </a:xfrm>
        </p:spPr>
        <p:txBody>
          <a:bodyPr/>
          <a:lstStyle/>
          <a:p>
            <a:pPr marL="0" indent="0" defTabSz="914400" eaLnBrk="1" hangingPunct="1">
              <a:spcBef>
                <a:spcPts val="0"/>
              </a:spcBef>
              <a:spcAft>
                <a:spcPts val="1800"/>
              </a:spcAft>
              <a:buNone/>
            </a:pPr>
            <a:r>
              <a:rPr lang="en-US" sz="2400" b="1" dirty="0">
                <a:solidFill>
                  <a:schemeClr val="accent1"/>
                </a:solidFill>
              </a:rPr>
              <a:t>3.1 Sources of Data</a:t>
            </a:r>
          </a:p>
          <a:p>
            <a:pPr marL="0" indent="0" defTabSz="914400" eaLnBrk="1" hangingPunct="1">
              <a:spcBef>
                <a:spcPts val="0"/>
              </a:spcBef>
              <a:spcAft>
                <a:spcPts val="1800"/>
              </a:spcAft>
              <a:buNone/>
            </a:pPr>
            <a:r>
              <a:rPr lang="en-US" sz="2400" b="1" dirty="0">
                <a:solidFill>
                  <a:schemeClr val="accent1"/>
                </a:solidFill>
              </a:rPr>
              <a:t>3.2 Design of Experiments</a:t>
            </a:r>
          </a:p>
          <a:p>
            <a:pPr marL="0" indent="0" defTabSz="914400" eaLnBrk="1" hangingPunct="1">
              <a:spcBef>
                <a:spcPts val="0"/>
              </a:spcBef>
              <a:spcAft>
                <a:spcPts val="1800"/>
              </a:spcAft>
              <a:buNone/>
            </a:pPr>
            <a:r>
              <a:rPr lang="en-US" sz="2400" b="1" dirty="0">
                <a:solidFill>
                  <a:schemeClr val="accent1"/>
                </a:solidFill>
              </a:rPr>
              <a:t>3.3 Sampling Design</a:t>
            </a:r>
          </a:p>
        </p:txBody>
      </p:sp>
      <p:sp>
        <p:nvSpPr>
          <p:cNvPr id="5" name="Slide Number Placeholder 4"/>
          <p:cNvSpPr>
            <a:spLocks noGrp="1"/>
          </p:cNvSpPr>
          <p:nvPr>
            <p:ph type="sldNum" sz="quarter" idx="10"/>
          </p:nvPr>
        </p:nvSpPr>
        <p:spPr/>
        <p:txBody>
          <a:bodyPr/>
          <a:lstStyle/>
          <a:p>
            <a:fld id="{05CB28B3-CF45-449E-9F37-0F260F84A2A1}" type="slidenum">
              <a:rPr lang="en-US" smtClean="0"/>
              <a:pPr/>
              <a:t>2</a:t>
            </a:fld>
            <a:endParaRPr lang="en-US"/>
          </a:p>
        </p:txBody>
      </p:sp>
    </p:spTree>
    <p:extLst>
      <p:ext uri="{BB962C8B-B14F-4D97-AF65-F5344CB8AC3E}">
        <p14:creationId xmlns:p14="http://schemas.microsoft.com/office/powerpoint/2010/main" val="2953703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2"/>
          <p:cNvSpPr>
            <a:spLocks noGrp="1"/>
          </p:cNvSpPr>
          <p:nvPr>
            <p:ph type="title"/>
          </p:nvPr>
        </p:nvSpPr>
        <p:spPr/>
        <p:txBody>
          <a:bodyPr anchor="t"/>
          <a:lstStyle/>
          <a:p>
            <a:pPr eaLnBrk="1" hangingPunct="1"/>
            <a:r>
              <a:rPr lang="en-US" b="1" dirty="0">
                <a:solidFill>
                  <a:schemeClr val="accent1">
                    <a:lumMod val="75000"/>
                  </a:schemeClr>
                </a:solidFill>
                <a:ea typeface="ＭＳ Ｐゴシック" pitchFamily="34" charset="-128"/>
              </a:rPr>
              <a:t>3.1 Sources of Data</a:t>
            </a:r>
          </a:p>
        </p:txBody>
      </p:sp>
      <p:sp>
        <p:nvSpPr>
          <p:cNvPr id="27650" name="Text Placeholder 3"/>
          <p:cNvSpPr>
            <a:spLocks noGrp="1"/>
          </p:cNvSpPr>
          <p:nvPr>
            <p:ph idx="1"/>
          </p:nvPr>
        </p:nvSpPr>
        <p:spPr/>
        <p:txBody>
          <a:bodyPr/>
          <a:lstStyle/>
          <a:p>
            <a:pPr eaLnBrk="1" hangingPunct="1">
              <a:buSzPct val="110000"/>
              <a:buFont typeface="Wingdings" pitchFamily="2" charset="2"/>
              <a:buChar char="§"/>
            </a:pPr>
            <a:r>
              <a:rPr lang="en-US" sz="2400" dirty="0">
                <a:solidFill>
                  <a:schemeClr val="accent1"/>
                </a:solidFill>
                <a:ea typeface="ＭＳ Ｐゴシック" pitchFamily="34" charset="-128"/>
              </a:rPr>
              <a:t>Sample surveys and experiments</a:t>
            </a:r>
          </a:p>
          <a:p>
            <a:pPr eaLnBrk="1" hangingPunct="1">
              <a:buSzPct val="110000"/>
              <a:buFont typeface="Wingdings" pitchFamily="2" charset="2"/>
              <a:buChar char="§"/>
            </a:pPr>
            <a:r>
              <a:rPr lang="en-US" sz="2400" dirty="0">
                <a:solidFill>
                  <a:schemeClr val="accent1"/>
                </a:solidFill>
                <a:ea typeface="ＭＳ Ｐゴシック" pitchFamily="34" charset="-128"/>
              </a:rPr>
              <a:t>Observation vs. experiment</a:t>
            </a:r>
          </a:p>
          <a:p>
            <a:pPr eaLnBrk="1" hangingPunct="1">
              <a:buSzPct val="110000"/>
              <a:buFont typeface="Wingdings" pitchFamily="2" charset="2"/>
              <a:buChar char="§"/>
            </a:pPr>
            <a:r>
              <a:rPr lang="en-US" sz="2400" dirty="0">
                <a:solidFill>
                  <a:schemeClr val="accent1"/>
                </a:solidFill>
                <a:ea typeface="ＭＳ Ｐゴシック" pitchFamily="34" charset="-128"/>
              </a:rPr>
              <a:t>Confounding</a:t>
            </a:r>
          </a:p>
        </p:txBody>
      </p:sp>
      <p:sp>
        <p:nvSpPr>
          <p:cNvPr id="27651" name="Slide Number Placeholder 1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852429E5-A6DE-4D99-81DF-68C4227732EA}" type="slidenum">
              <a:rPr lang="en-US" sz="1400">
                <a:solidFill>
                  <a:schemeClr val="accent1"/>
                </a:solidFill>
              </a:rPr>
              <a:pPr/>
              <a:t>3</a:t>
            </a:fld>
            <a:endParaRPr lang="en-US" sz="1400">
              <a:solidFill>
                <a:schemeClr val="accen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US" dirty="0">
                <a:ea typeface="ＭＳ Ｐゴシック" pitchFamily="34" charset="-128"/>
                <a:cs typeface="Arial" pitchFamily="34" charset="0"/>
              </a:rPr>
              <a:t>Representative Data</a:t>
            </a:r>
          </a:p>
        </p:txBody>
      </p:sp>
      <p:sp>
        <p:nvSpPr>
          <p:cNvPr id="28675" name="Slide Number Placeholder 1"/>
          <p:cNvSpPr>
            <a:spLocks noGrp="1"/>
          </p:cNvSpPr>
          <p:nvPr>
            <p:ph type="sldNum" sz="quarter" idx="12"/>
          </p:nvPr>
        </p:nvSpPr>
        <p:spPr bwMode="auto">
          <a:xfrm>
            <a:off x="8256588" y="360363"/>
            <a:ext cx="5064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CBBB2905-CD18-4C1F-9F53-7A1EEE6B8D53}" type="slidenum">
              <a:rPr lang="en-US" sz="1400">
                <a:solidFill>
                  <a:schemeClr val="accent1"/>
                </a:solidFill>
              </a:rPr>
              <a:pPr/>
              <a:t>4</a:t>
            </a:fld>
            <a:endParaRPr lang="en-US" sz="1400">
              <a:solidFill>
                <a:schemeClr val="accent1"/>
              </a:solidFill>
            </a:endParaRPr>
          </a:p>
        </p:txBody>
      </p:sp>
      <p:sp>
        <p:nvSpPr>
          <p:cNvPr id="1265667" name="Rectangle 3"/>
          <p:cNvSpPr>
            <a:spLocks noGrp="1" noChangeArrowheads="1"/>
          </p:cNvSpPr>
          <p:nvPr>
            <p:ph type="body" idx="4294967295"/>
          </p:nvPr>
        </p:nvSpPr>
        <p:spPr>
          <a:xfrm>
            <a:off x="174623" y="947192"/>
            <a:ext cx="8678820" cy="5294313"/>
          </a:xfrm>
        </p:spPr>
        <p:txBody>
          <a:bodyPr/>
          <a:lstStyle/>
          <a:p>
            <a:pPr marL="0" indent="0" eaLnBrk="1" hangingPunct="1">
              <a:buFont typeface="Wingdings" pitchFamily="2" charset="2"/>
              <a:buNone/>
            </a:pPr>
            <a:r>
              <a:rPr lang="en-US" b="1" dirty="0">
                <a:solidFill>
                  <a:schemeClr val="tx1"/>
                </a:solidFill>
                <a:ea typeface="ＭＳ Ｐゴシック" pitchFamily="34" charset="-128"/>
              </a:rPr>
              <a:t>Research question: </a:t>
            </a:r>
          </a:p>
          <a:p>
            <a:pPr marL="0" indent="0" eaLnBrk="1" hangingPunct="1">
              <a:buFont typeface="Wingdings" pitchFamily="2" charset="2"/>
              <a:buNone/>
            </a:pPr>
            <a:r>
              <a:rPr lang="en-US" dirty="0">
                <a:solidFill>
                  <a:schemeClr val="tx1"/>
                </a:solidFill>
                <a:ea typeface="ＭＳ Ｐゴシック" pitchFamily="34" charset="-128"/>
              </a:rPr>
              <a:t>What proportion of adults in Wisconsin meet recommended levels of physical activity?</a:t>
            </a:r>
          </a:p>
          <a:p>
            <a:pPr marL="0" indent="0" eaLnBrk="1" hangingPunct="1">
              <a:buFont typeface="Wingdings" pitchFamily="2" charset="2"/>
              <a:buNone/>
            </a:pPr>
            <a:r>
              <a:rPr lang="en-US" b="1" dirty="0">
                <a:solidFill>
                  <a:schemeClr val="tx1"/>
                </a:solidFill>
                <a:ea typeface="ＭＳ Ｐゴシック" pitchFamily="34" charset="-128"/>
              </a:rPr>
              <a:t>Target population: </a:t>
            </a:r>
          </a:p>
          <a:p>
            <a:pPr marL="0" indent="0" eaLnBrk="1" hangingPunct="1">
              <a:buFont typeface="Wingdings" pitchFamily="2" charset="2"/>
              <a:buNone/>
            </a:pPr>
            <a:r>
              <a:rPr lang="en-US" dirty="0">
                <a:solidFill>
                  <a:schemeClr val="tx1"/>
                </a:solidFill>
                <a:ea typeface="ＭＳ Ｐゴシック" pitchFamily="34" charset="-128"/>
              </a:rPr>
              <a:t>All adults living in Wisconsin.</a:t>
            </a:r>
          </a:p>
          <a:p>
            <a:pPr marL="0" indent="0" eaLnBrk="1" hangingPunct="1">
              <a:buFont typeface="Wingdings" pitchFamily="2" charset="2"/>
              <a:buNone/>
            </a:pPr>
            <a:r>
              <a:rPr lang="en-US" b="1" dirty="0">
                <a:solidFill>
                  <a:schemeClr val="tx1"/>
                </a:solidFill>
                <a:ea typeface="ＭＳ Ｐゴシック" pitchFamily="34" charset="-128"/>
              </a:rPr>
              <a:t>Representative data:</a:t>
            </a:r>
          </a:p>
          <a:p>
            <a:pPr marL="0" indent="0" eaLnBrk="1" hangingPunct="1">
              <a:buFont typeface="Wingdings" pitchFamily="2" charset="2"/>
              <a:buNone/>
            </a:pPr>
            <a:r>
              <a:rPr lang="en-US" dirty="0">
                <a:solidFill>
                  <a:schemeClr val="tx1"/>
                </a:solidFill>
                <a:ea typeface="ＭＳ Ｐゴシック" pitchFamily="34" charset="-128"/>
              </a:rPr>
              <a:t>Data in which the observations adequately reflect the target population with respect to characteristics relevant to the research question.</a:t>
            </a:r>
          </a:p>
          <a:p>
            <a:pPr marL="0" indent="0" eaLnBrk="1" hangingPunct="1">
              <a:buNone/>
            </a:pPr>
            <a:r>
              <a:rPr lang="en-US" b="1" dirty="0">
                <a:solidFill>
                  <a:schemeClr val="tx1"/>
                </a:solidFill>
                <a:ea typeface="ＭＳ Ｐゴシック" pitchFamily="34" charset="-128"/>
              </a:rPr>
              <a:t>Need for representative data:</a:t>
            </a:r>
          </a:p>
          <a:p>
            <a:pPr marL="0" indent="0" eaLnBrk="1" hangingPunct="1">
              <a:buFont typeface="Wingdings" pitchFamily="2" charset="2"/>
              <a:buNone/>
            </a:pPr>
            <a:r>
              <a:rPr lang="en-US" dirty="0">
                <a:solidFill>
                  <a:schemeClr val="tx1"/>
                </a:solidFill>
                <a:ea typeface="ＭＳ Ｐゴシック" pitchFamily="34" charset="-128"/>
              </a:rPr>
              <a:t>Statistical conclusions are most credible when the observed data adequately represent the population we want to learn about. If existing data do not adequately represent the target population, we may need to design an appropriate strategy to collect better data.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56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656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656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656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656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6566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6566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656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Surveys</a:t>
            </a:r>
          </a:p>
        </p:txBody>
      </p:sp>
      <p:sp>
        <p:nvSpPr>
          <p:cNvPr id="4" name="Slide Number Placeholder 3"/>
          <p:cNvSpPr>
            <a:spLocks noGrp="1"/>
          </p:cNvSpPr>
          <p:nvPr>
            <p:ph type="sldNum" sz="quarter" idx="12"/>
          </p:nvPr>
        </p:nvSpPr>
        <p:spPr/>
        <p:txBody>
          <a:bodyPr/>
          <a:lstStyle/>
          <a:p>
            <a:fld id="{BC3F43B1-2C8C-40C7-8E11-D55EE497CF20}" type="slidenum">
              <a:rPr lang="en-US" sz="1400" smtClean="0">
                <a:solidFill>
                  <a:schemeClr val="accent1"/>
                </a:solidFill>
              </a:rPr>
              <a:pPr/>
              <a:t>5</a:t>
            </a:fld>
            <a:endParaRPr lang="en-US" sz="1400" dirty="0">
              <a:solidFill>
                <a:schemeClr val="accent1"/>
              </a:solidFill>
            </a:endParaRPr>
          </a:p>
        </p:txBody>
      </p:sp>
      <p:sp>
        <p:nvSpPr>
          <p:cNvPr id="3" name="Content Placeholder 2"/>
          <p:cNvSpPr>
            <a:spLocks noGrp="1"/>
          </p:cNvSpPr>
          <p:nvPr>
            <p:ph idx="4294967295"/>
          </p:nvPr>
        </p:nvSpPr>
        <p:spPr>
          <a:xfrm>
            <a:off x="174623" y="1882775"/>
            <a:ext cx="6508750" cy="3916363"/>
          </a:xfrm>
        </p:spPr>
        <p:txBody>
          <a:bodyPr/>
          <a:lstStyle/>
          <a:p>
            <a:pPr marL="342900" indent="-342900" eaLnBrk="1" hangingPunct="1">
              <a:buFont typeface="Wingdings" panose="05000000000000000000" pitchFamily="2" charset="2"/>
              <a:buChar char="q"/>
              <a:defRPr/>
            </a:pPr>
            <a:r>
              <a:rPr lang="en-US" dirty="0">
                <a:solidFill>
                  <a:schemeClr val="accent1">
                    <a:lumMod val="75000"/>
                  </a:schemeClr>
                </a:solidFill>
                <a:latin typeface="Arial" charset="0"/>
                <a:ea typeface="ＭＳ Ｐゴシック" pitchFamily="-65" charset="-128"/>
              </a:rPr>
              <a:t>In a sample survey, a </a:t>
            </a:r>
            <a:r>
              <a:rPr lang="en-US" b="1" dirty="0">
                <a:solidFill>
                  <a:schemeClr val="accent1">
                    <a:lumMod val="75000"/>
                  </a:schemeClr>
                </a:solidFill>
                <a:latin typeface="Arial" charset="0"/>
                <a:ea typeface="ＭＳ Ｐゴシック" pitchFamily="-65" charset="-128"/>
              </a:rPr>
              <a:t>sample</a:t>
            </a:r>
            <a:r>
              <a:rPr lang="en-US" dirty="0">
                <a:solidFill>
                  <a:schemeClr val="accent1">
                    <a:lumMod val="75000"/>
                  </a:schemeClr>
                </a:solidFill>
                <a:latin typeface="Arial" charset="0"/>
                <a:ea typeface="ＭＳ Ｐゴシック" pitchFamily="-65" charset="-128"/>
              </a:rPr>
              <a:t> of individuals is selected from a larger </a:t>
            </a:r>
            <a:r>
              <a:rPr lang="en-US" b="1" dirty="0">
                <a:solidFill>
                  <a:schemeClr val="accent1">
                    <a:lumMod val="75000"/>
                  </a:schemeClr>
                </a:solidFill>
                <a:latin typeface="Arial" charset="0"/>
                <a:ea typeface="ＭＳ Ｐゴシック" pitchFamily="-65" charset="-128"/>
              </a:rPr>
              <a:t>population </a:t>
            </a:r>
            <a:r>
              <a:rPr lang="en-US" dirty="0">
                <a:solidFill>
                  <a:schemeClr val="accent1">
                    <a:lumMod val="75000"/>
                  </a:schemeClr>
                </a:solidFill>
                <a:latin typeface="Arial" charset="0"/>
                <a:ea typeface="ＭＳ Ｐゴシック" pitchFamily="-65" charset="-128"/>
              </a:rPr>
              <a:t>of individuals.  </a:t>
            </a:r>
          </a:p>
          <a:p>
            <a:pPr marL="342900" indent="-342900" eaLnBrk="1" hangingPunct="1">
              <a:buFont typeface="Wingdings" panose="05000000000000000000" pitchFamily="2" charset="2"/>
              <a:buChar char="q"/>
              <a:defRPr/>
            </a:pPr>
            <a:r>
              <a:rPr lang="en-US" dirty="0">
                <a:solidFill>
                  <a:schemeClr val="accent1">
                    <a:lumMod val="75000"/>
                  </a:schemeClr>
                </a:solidFill>
                <a:latin typeface="Arial" charset="0"/>
                <a:ea typeface="ＭＳ Ｐゴシック" pitchFamily="-65" charset="-128"/>
              </a:rPr>
              <a:t>One can study a small part of the population in order to gain information about the population as a whole.  </a:t>
            </a:r>
          </a:p>
          <a:p>
            <a:pPr marL="342900" indent="-342900" eaLnBrk="1" hangingPunct="1">
              <a:buFont typeface="Wingdings" panose="05000000000000000000" pitchFamily="2" charset="2"/>
              <a:buChar char="q"/>
              <a:defRPr/>
            </a:pPr>
            <a:r>
              <a:rPr lang="en-US" dirty="0">
                <a:solidFill>
                  <a:schemeClr val="accent1">
                    <a:lumMod val="75000"/>
                  </a:schemeClr>
                </a:solidFill>
                <a:latin typeface="Arial" charset="0"/>
                <a:ea typeface="ＭＳ Ｐゴシック" pitchFamily="-65" charset="-128"/>
              </a:rPr>
              <a:t>Conclusions drawn from a sample are valid only when </a:t>
            </a:r>
            <a:r>
              <a:rPr lang="en-US" dirty="0">
                <a:solidFill>
                  <a:srgbClr val="FF0000"/>
                </a:solidFill>
                <a:latin typeface="Arial" charset="0"/>
                <a:ea typeface="ＭＳ Ｐゴシック" pitchFamily="-65" charset="-128"/>
              </a:rPr>
              <a:t>the sample is drawn in a well-defined way</a:t>
            </a:r>
            <a:r>
              <a:rPr lang="en-US" dirty="0">
                <a:solidFill>
                  <a:schemeClr val="accent1">
                    <a:lumMod val="75000"/>
                  </a:schemeClr>
                </a:solidFill>
                <a:latin typeface="Arial" charset="0"/>
                <a:ea typeface="ＭＳ Ｐゴシック" pitchFamily="-65" charset="-128"/>
              </a:rPr>
              <a:t> (to be discussed in Section 3.3).  </a:t>
            </a:r>
          </a:p>
          <a:p>
            <a:endParaRPr lang="en-US" dirty="0">
              <a:solidFill>
                <a:schemeClr val="accent1">
                  <a:lumMod val="75000"/>
                </a:schemeClr>
              </a:solidFill>
            </a:endParaRPr>
          </a:p>
        </p:txBody>
      </p:sp>
    </p:spTree>
    <p:extLst>
      <p:ext uri="{BB962C8B-B14F-4D97-AF65-F5344CB8AC3E}">
        <p14:creationId xmlns:p14="http://schemas.microsoft.com/office/powerpoint/2010/main" val="3487091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E78FAFDE-3846-4720-B89A-A06FEF83C751}" type="slidenum">
              <a:rPr lang="en-US" smtClean="0"/>
              <a:pPr/>
              <a:t>6</a:t>
            </a:fld>
            <a:endParaRPr lang="en-US"/>
          </a:p>
        </p:txBody>
      </p:sp>
      <p:pic>
        <p:nvPicPr>
          <p:cNvPr id="3" name="Picture 2"/>
          <p:cNvPicPr>
            <a:picLocks noChangeAspect="1"/>
          </p:cNvPicPr>
          <p:nvPr/>
        </p:nvPicPr>
        <p:blipFill rotWithShape="1">
          <a:blip r:embed="rId2"/>
          <a:srcRect l="1" t="2851" r="435" b="4009"/>
          <a:stretch/>
        </p:blipFill>
        <p:spPr>
          <a:xfrm>
            <a:off x="0" y="1003852"/>
            <a:ext cx="9104243" cy="4790661"/>
          </a:xfrm>
          <a:prstGeom prst="rect">
            <a:avLst/>
          </a:prstGeom>
        </p:spPr>
      </p:pic>
    </p:spTree>
    <p:extLst>
      <p:ext uri="{BB962C8B-B14F-4D97-AF65-F5344CB8AC3E}">
        <p14:creationId xmlns:p14="http://schemas.microsoft.com/office/powerpoint/2010/main" val="2555810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ea typeface="ＭＳ Ｐゴシック" pitchFamily="34" charset="-128"/>
                <a:cs typeface="Arial" pitchFamily="34" charset="0"/>
              </a:rPr>
              <a:t>Observation vs. Experiment</a:t>
            </a:r>
          </a:p>
        </p:txBody>
      </p:sp>
      <p:sp>
        <p:nvSpPr>
          <p:cNvPr id="31749"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C75F1ECF-6D6E-49DC-99B2-F2CC27C8490C}" type="slidenum">
              <a:rPr lang="en-US" sz="1400">
                <a:solidFill>
                  <a:schemeClr val="accent1"/>
                </a:solidFill>
              </a:rPr>
              <a:pPr/>
              <a:t>7</a:t>
            </a:fld>
            <a:endParaRPr lang="en-US" sz="1400">
              <a:solidFill>
                <a:schemeClr val="accent1"/>
              </a:solidFill>
            </a:endParaRPr>
          </a:p>
        </p:txBody>
      </p:sp>
      <p:sp>
        <p:nvSpPr>
          <p:cNvPr id="28677" name="Rectangle 14"/>
          <p:cNvSpPr>
            <a:spLocks noChangeArrowheads="1"/>
          </p:cNvSpPr>
          <p:nvPr/>
        </p:nvSpPr>
        <p:spPr bwMode="auto">
          <a:xfrm>
            <a:off x="427830" y="4845546"/>
            <a:ext cx="80565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dirty="0"/>
              <a:t>When our goal is to understand </a:t>
            </a:r>
            <a:r>
              <a:rPr lang="en-US" sz="2000" dirty="0">
                <a:solidFill>
                  <a:srgbClr val="FF0000"/>
                </a:solidFill>
              </a:rPr>
              <a:t>cause and effect</a:t>
            </a:r>
            <a:r>
              <a:rPr lang="en-US" sz="2000" dirty="0"/>
              <a:t>, experiments are the </a:t>
            </a:r>
            <a:r>
              <a:rPr lang="en-US" sz="2000" i="1" dirty="0"/>
              <a:t>only </a:t>
            </a:r>
            <a:r>
              <a:rPr lang="en-US" sz="2000" dirty="0"/>
              <a:t>source of fully convincing data. </a:t>
            </a:r>
          </a:p>
          <a:p>
            <a:pPr eaLnBrk="1" hangingPunct="1"/>
            <a:endParaRPr lang="en-US" sz="2000" dirty="0"/>
          </a:p>
        </p:txBody>
      </p:sp>
      <p:sp>
        <p:nvSpPr>
          <p:cNvPr id="14" name="TextBox 13"/>
          <p:cNvSpPr txBox="1">
            <a:spLocks noChangeArrowheads="1"/>
          </p:cNvSpPr>
          <p:nvPr/>
        </p:nvSpPr>
        <p:spPr bwMode="auto">
          <a:xfrm>
            <a:off x="571498" y="1462078"/>
            <a:ext cx="7375525" cy="2339102"/>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endParaRPr lang="en-US" altLang="en-US" sz="600" b="1" u="sng" dirty="0">
              <a:solidFill>
                <a:srgbClr val="E81F30"/>
              </a:solidFill>
            </a:endParaRPr>
          </a:p>
          <a:p>
            <a:pPr eaLnBrk="1" hangingPunct="1">
              <a:defRPr/>
            </a:pPr>
            <a:r>
              <a:rPr lang="en-US" altLang="en-US" sz="2000" dirty="0">
                <a:solidFill>
                  <a:srgbClr val="000000"/>
                </a:solidFill>
              </a:rPr>
              <a:t>An </a:t>
            </a:r>
            <a:r>
              <a:rPr lang="en-US" altLang="en-US" sz="2000" b="1" dirty="0">
                <a:solidFill>
                  <a:srgbClr val="800000"/>
                </a:solidFill>
              </a:rPr>
              <a:t>observational study </a:t>
            </a:r>
            <a:r>
              <a:rPr lang="en-US" altLang="en-US" sz="2000" dirty="0">
                <a:solidFill>
                  <a:srgbClr val="000000"/>
                </a:solidFill>
              </a:rPr>
              <a:t>observes individuals and measures variables of interest but</a:t>
            </a:r>
            <a:r>
              <a:rPr lang="en-US" altLang="en-US" sz="2000" b="1" dirty="0">
                <a:solidFill>
                  <a:srgbClr val="000000"/>
                </a:solidFill>
              </a:rPr>
              <a:t> </a:t>
            </a:r>
            <a:r>
              <a:rPr lang="en-US" altLang="en-US" sz="2000" dirty="0">
                <a:solidFill>
                  <a:srgbClr val="000000"/>
                </a:solidFill>
              </a:rPr>
              <a:t>does not attempt to influence the responses. The purpose is to describe some group or situation.</a:t>
            </a:r>
          </a:p>
          <a:p>
            <a:pPr eaLnBrk="1" hangingPunct="1">
              <a:defRPr/>
            </a:pPr>
            <a:endParaRPr lang="en-US" altLang="en-US" sz="2000" dirty="0">
              <a:solidFill>
                <a:srgbClr val="000000"/>
              </a:solidFill>
            </a:endParaRPr>
          </a:p>
          <a:p>
            <a:pPr eaLnBrk="1" hangingPunct="1">
              <a:defRPr/>
            </a:pPr>
            <a:r>
              <a:rPr lang="en-US" altLang="en-US" sz="2000" dirty="0">
                <a:solidFill>
                  <a:srgbClr val="000000"/>
                </a:solidFill>
              </a:rPr>
              <a:t>An </a:t>
            </a:r>
            <a:r>
              <a:rPr lang="en-US" altLang="en-US" sz="2000" b="1" dirty="0">
                <a:solidFill>
                  <a:srgbClr val="800000"/>
                </a:solidFill>
              </a:rPr>
              <a:t>experiment</a:t>
            </a:r>
            <a:r>
              <a:rPr lang="en-US" altLang="en-US" sz="2000" b="1" dirty="0">
                <a:solidFill>
                  <a:srgbClr val="000000"/>
                </a:solidFill>
              </a:rPr>
              <a:t> </a:t>
            </a:r>
            <a:r>
              <a:rPr lang="en-US" altLang="en-US" sz="2000" dirty="0">
                <a:solidFill>
                  <a:srgbClr val="000000"/>
                </a:solidFill>
              </a:rPr>
              <a:t>deliberately imposes some treatments on individuals to measure their responses. The purpose is to study whether the treatment causes a change in the response.</a:t>
            </a:r>
            <a:endParaRPr lang="en-US" altLang="en-US" sz="1000" dirty="0">
              <a:solidFill>
                <a:srgbClr val="000000"/>
              </a:solidFill>
            </a:endParaRPr>
          </a:p>
        </p:txBody>
      </p:sp>
      <p:sp>
        <p:nvSpPr>
          <p:cNvPr id="28674" name="Rectangle 3"/>
          <p:cNvSpPr txBox="1">
            <a:spLocks noChangeArrowheads="1"/>
          </p:cNvSpPr>
          <p:nvPr/>
        </p:nvSpPr>
        <p:spPr bwMode="auto">
          <a:xfrm>
            <a:off x="457200" y="5546725"/>
            <a:ext cx="8412163"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1085850" indent="-34290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914400" eaLnBrk="1" hangingPunct="1">
              <a:spcBef>
                <a:spcPts val="700"/>
              </a:spcBef>
              <a:buClr>
                <a:schemeClr val="accent2"/>
              </a:buClr>
              <a:buSzPct val="60000"/>
            </a:pPr>
            <a:r>
              <a:rPr lang="en-US" sz="2000" dirty="0">
                <a:cs typeface="Arial" pitchFamily="34" charset="0"/>
              </a:rPr>
              <a:t>In contrast with observational studies, experiments do not just observe individuals or ask them questions. They actively impose some treatment in order to measure the response.</a:t>
            </a:r>
          </a:p>
          <a:p>
            <a:pPr lvl="1" defTabSz="914400" eaLnBrk="1" hangingPunct="1">
              <a:spcBef>
                <a:spcPts val="700"/>
              </a:spcBef>
              <a:buClr>
                <a:schemeClr val="accent2"/>
              </a:buClr>
              <a:buSzPct val="60000"/>
              <a:buFont typeface="Wingdings" pitchFamily="2" charset="2"/>
              <a:buChar char=""/>
            </a:pPr>
            <a:endParaRPr lang="en-US" sz="2000" dirty="0">
              <a:cs typeface="Arial" pitchFamily="34" charset="0"/>
            </a:endParaRPr>
          </a:p>
          <a:p>
            <a:pPr defTabSz="914400" eaLnBrk="1" hangingPunct="1">
              <a:spcBef>
                <a:spcPts val="700"/>
              </a:spcBef>
              <a:buClr>
                <a:schemeClr val="accent2"/>
              </a:buClr>
              <a:buSzPct val="60000"/>
              <a:buFont typeface="Monotype Sorts" charset="2"/>
              <a:buNone/>
            </a:pPr>
            <a:endParaRPr lang="en-US" sz="2000" dirty="0">
              <a:cs typeface="Arial" pitchFamily="34"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1"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nodeType="clickEffect">
                                  <p:stCondLst>
                                    <p:cond delay="0"/>
                                  </p:stCondLst>
                                  <p:childTnLst>
                                    <p:set>
                                      <p:cBhvr>
                                        <p:cTn id="17" dur="1" fill="hold">
                                          <p:stCondLst>
                                            <p:cond delay="0"/>
                                          </p:stCondLst>
                                        </p:cTn>
                                        <p:tgtEl>
                                          <p:spTgt spid="28674">
                                            <p:txEl>
                                              <p:pRg st="0" end="0"/>
                                            </p:txEl>
                                          </p:spTgt>
                                        </p:tgtEl>
                                        <p:attrNameLst>
                                          <p:attrName>style.visibility</p:attrName>
                                        </p:attrNameLst>
                                      </p:cBhvr>
                                      <p:to>
                                        <p:strVal val="visible"/>
                                      </p:to>
                                    </p:set>
                                    <p:animEffect transition="in" filter="dissolve">
                                      <p:cBhvr>
                                        <p:cTn id="18" dur="500"/>
                                        <p:tgtEl>
                                          <p:spTgt spid="286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ea typeface="ＭＳ Ｐゴシック" pitchFamily="34" charset="-128"/>
                <a:cs typeface="Arial" pitchFamily="34" charset="0"/>
              </a:rPr>
              <a:t>Confounding</a:t>
            </a:r>
          </a:p>
        </p:txBody>
      </p:sp>
      <p:sp>
        <p:nvSpPr>
          <p:cNvPr id="3276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0A02785A-4B51-43D2-A106-0F4C97682D5D}" type="slidenum">
              <a:rPr lang="en-US" sz="1200">
                <a:solidFill>
                  <a:schemeClr val="accent1"/>
                </a:solidFill>
              </a:rPr>
              <a:pPr>
                <a:lnSpc>
                  <a:spcPct val="80000"/>
                </a:lnSpc>
              </a:pPr>
              <a:t>8</a:t>
            </a:fld>
            <a:endParaRPr lang="en-US" sz="1200">
              <a:solidFill>
                <a:schemeClr val="accent1"/>
              </a:solidFill>
            </a:endParaRPr>
          </a:p>
        </p:txBody>
      </p:sp>
      <p:sp>
        <p:nvSpPr>
          <p:cNvPr id="32771" name="TextBox 1"/>
          <p:cNvSpPr txBox="1">
            <a:spLocks noChangeArrowheads="1"/>
          </p:cNvSpPr>
          <p:nvPr/>
        </p:nvSpPr>
        <p:spPr bwMode="auto">
          <a:xfrm>
            <a:off x="498475" y="1320800"/>
            <a:ext cx="8178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buFont typeface="Wingdings" pitchFamily="2" charset="2"/>
              <a:buNone/>
            </a:pPr>
            <a:r>
              <a:rPr lang="en-US" sz="2000" dirty="0">
                <a:solidFill>
                  <a:srgbClr val="000000"/>
                </a:solidFill>
              </a:rPr>
              <a:t>Observational studies of the effect of one variable on another often fail to establish cause and effect because of </a:t>
            </a:r>
            <a:r>
              <a:rPr lang="en-US" sz="2000" b="1" dirty="0">
                <a:solidFill>
                  <a:srgbClr val="800000"/>
                </a:solidFill>
              </a:rPr>
              <a:t>confounding</a:t>
            </a:r>
            <a:r>
              <a:rPr lang="en-US" sz="2000" b="1" dirty="0">
                <a:solidFill>
                  <a:srgbClr val="000000"/>
                </a:solidFill>
              </a:rPr>
              <a:t> </a:t>
            </a:r>
            <a:r>
              <a:rPr lang="en-US" sz="2000" dirty="0">
                <a:solidFill>
                  <a:srgbClr val="000000"/>
                </a:solidFill>
              </a:rPr>
              <a:t>between the explanatory variable and one or more </a:t>
            </a:r>
            <a:r>
              <a:rPr lang="en-US" sz="2000" b="1" dirty="0">
                <a:solidFill>
                  <a:srgbClr val="800000"/>
                </a:solidFill>
              </a:rPr>
              <a:t>lurking variables</a:t>
            </a:r>
            <a:r>
              <a:rPr lang="en-US" altLang="en-US" sz="2000" dirty="0">
                <a:solidFill>
                  <a:srgbClr val="000000"/>
                </a:solidFill>
              </a:rPr>
              <a:t>.</a:t>
            </a:r>
            <a:endParaRPr lang="en-US" sz="2000" b="1" dirty="0">
              <a:solidFill>
                <a:srgbClr val="990000"/>
              </a:solidFill>
            </a:endParaRPr>
          </a:p>
        </p:txBody>
      </p:sp>
      <p:sp>
        <p:nvSpPr>
          <p:cNvPr id="9" name="TextBox 8"/>
          <p:cNvSpPr txBox="1">
            <a:spLocks noChangeArrowheads="1"/>
          </p:cNvSpPr>
          <p:nvPr/>
        </p:nvSpPr>
        <p:spPr bwMode="auto">
          <a:xfrm>
            <a:off x="798513" y="2841625"/>
            <a:ext cx="7375525" cy="218440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endParaRPr lang="en-US" altLang="en-US" sz="600" b="1" u="sng" dirty="0">
              <a:solidFill>
                <a:srgbClr val="E81F30"/>
              </a:solidFill>
            </a:endParaRPr>
          </a:p>
          <a:p>
            <a:pPr eaLnBrk="1" hangingPunct="1">
              <a:spcAft>
                <a:spcPts val="1200"/>
              </a:spcAft>
              <a:defRPr/>
            </a:pPr>
            <a:r>
              <a:rPr lang="en-US" altLang="en-US" sz="2000" dirty="0">
                <a:solidFill>
                  <a:srgbClr val="000000"/>
                </a:solidFill>
              </a:rPr>
              <a:t>A </a:t>
            </a:r>
            <a:r>
              <a:rPr lang="en-US" altLang="en-US" sz="2000" b="1" dirty="0">
                <a:solidFill>
                  <a:srgbClr val="800000"/>
                </a:solidFill>
              </a:rPr>
              <a:t>lurking variable </a:t>
            </a:r>
            <a:r>
              <a:rPr lang="en-US" altLang="en-US" sz="2000" dirty="0">
                <a:solidFill>
                  <a:srgbClr val="000000"/>
                </a:solidFill>
              </a:rPr>
              <a:t>is a variable that is not among the explanatory or response variables in a study but that may influence the response variable.</a:t>
            </a:r>
          </a:p>
          <a:p>
            <a:pPr eaLnBrk="1" hangingPunct="1">
              <a:defRPr/>
            </a:pPr>
            <a:r>
              <a:rPr lang="en-US" altLang="en-US" sz="2000" b="1" dirty="0">
                <a:solidFill>
                  <a:srgbClr val="800000"/>
                </a:solidFill>
              </a:rPr>
              <a:t>Confounding</a:t>
            </a:r>
            <a:r>
              <a:rPr lang="en-US" altLang="en-US" sz="2000" b="1" dirty="0">
                <a:solidFill>
                  <a:srgbClr val="000000"/>
                </a:solidFill>
              </a:rPr>
              <a:t> </a:t>
            </a:r>
            <a:r>
              <a:rPr lang="en-US" altLang="en-US" sz="2000" dirty="0">
                <a:solidFill>
                  <a:srgbClr val="000000"/>
                </a:solidFill>
              </a:rPr>
              <a:t>occurs when two variables are associated in such a way that their effects on a response variable cannot be distinguished from each other.</a:t>
            </a:r>
          </a:p>
        </p:txBody>
      </p:sp>
      <p:sp>
        <p:nvSpPr>
          <p:cNvPr id="10" name="Rectangle 9"/>
          <p:cNvSpPr>
            <a:spLocks noChangeArrowheads="1"/>
          </p:cNvSpPr>
          <p:nvPr/>
        </p:nvSpPr>
        <p:spPr bwMode="auto">
          <a:xfrm>
            <a:off x="620713" y="5467350"/>
            <a:ext cx="8056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a:t>Well-designed experiments take steps to avoid confounding.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 calcmode="lin" valueType="num">
                                      <p:cBhvr additive="base">
                                        <p:cTn id="13" dur="500"/>
                                        <p:tgtEl>
                                          <p:spTgt spid="9">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9">
                                            <p:txEl>
                                              <p:pRg st="2" end="2"/>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2"/>
          <p:cNvSpPr>
            <a:spLocks noGrp="1"/>
          </p:cNvSpPr>
          <p:nvPr>
            <p:ph type="title"/>
          </p:nvPr>
        </p:nvSpPr>
        <p:spPr/>
        <p:txBody>
          <a:bodyPr anchor="t"/>
          <a:lstStyle/>
          <a:p>
            <a:pPr eaLnBrk="1" hangingPunct="1"/>
            <a:r>
              <a:rPr lang="en-US" b="1">
                <a:ea typeface="ＭＳ Ｐゴシック" pitchFamily="34" charset="-128"/>
              </a:rPr>
              <a:t>3.2 Design of Experiments</a:t>
            </a:r>
          </a:p>
        </p:txBody>
      </p:sp>
      <p:sp>
        <p:nvSpPr>
          <p:cNvPr id="33794" name="Text Placeholder 3"/>
          <p:cNvSpPr>
            <a:spLocks noGrp="1"/>
          </p:cNvSpPr>
          <p:nvPr>
            <p:ph idx="1"/>
          </p:nvPr>
        </p:nvSpPr>
        <p:spPr/>
        <p:txBody>
          <a:bodyPr/>
          <a:lstStyle/>
          <a:p>
            <a:pPr eaLnBrk="1" hangingPunct="1"/>
            <a:r>
              <a:rPr lang="en-US" sz="2400" dirty="0">
                <a:solidFill>
                  <a:srgbClr val="073779"/>
                </a:solidFill>
                <a:ea typeface="ＭＳ Ｐゴシック" pitchFamily="34" charset="-128"/>
              </a:rPr>
              <a:t>Experimental units, subjects, treatments</a:t>
            </a:r>
          </a:p>
          <a:p>
            <a:pPr eaLnBrk="1" hangingPunct="1"/>
            <a:r>
              <a:rPr lang="en-US" sz="2400" dirty="0">
                <a:solidFill>
                  <a:srgbClr val="073779"/>
                </a:solidFill>
                <a:ea typeface="ＭＳ Ｐゴシック" pitchFamily="34" charset="-128"/>
              </a:rPr>
              <a:t>Comparative experiments</a:t>
            </a:r>
          </a:p>
          <a:p>
            <a:pPr eaLnBrk="1" hangingPunct="1"/>
            <a:r>
              <a:rPr lang="en-US" sz="2400" dirty="0">
                <a:solidFill>
                  <a:srgbClr val="073779"/>
                </a:solidFill>
                <a:ea typeface="ＭＳ Ｐゴシック" pitchFamily="34" charset="-128"/>
              </a:rPr>
              <a:t>Randomization</a:t>
            </a:r>
          </a:p>
          <a:p>
            <a:pPr eaLnBrk="1" hangingPunct="1"/>
            <a:r>
              <a:rPr lang="en-US" sz="2400" dirty="0">
                <a:solidFill>
                  <a:srgbClr val="073779"/>
                </a:solidFill>
                <a:ea typeface="ＭＳ Ｐゴシック" pitchFamily="34" charset="-128"/>
              </a:rPr>
              <a:t>Principles of experimental design</a:t>
            </a:r>
          </a:p>
          <a:p>
            <a:pPr eaLnBrk="1" hangingPunct="1"/>
            <a:r>
              <a:rPr lang="en-US" sz="2400" dirty="0">
                <a:solidFill>
                  <a:srgbClr val="073779"/>
                </a:solidFill>
                <a:ea typeface="ＭＳ Ｐゴシック" pitchFamily="34" charset="-128"/>
              </a:rPr>
              <a:t>Cautions about experimentation</a:t>
            </a:r>
          </a:p>
          <a:p>
            <a:pPr eaLnBrk="1" hangingPunct="1"/>
            <a:r>
              <a:rPr lang="en-US" sz="2400" dirty="0">
                <a:solidFill>
                  <a:srgbClr val="073779"/>
                </a:solidFill>
                <a:ea typeface="ＭＳ Ｐゴシック" pitchFamily="34" charset="-128"/>
              </a:rPr>
              <a:t>Block design</a:t>
            </a:r>
          </a:p>
        </p:txBody>
      </p:sp>
      <p:sp>
        <p:nvSpPr>
          <p:cNvPr id="33795" name="Slide Number Placeholder 8"/>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917910DF-ACFB-4F00-ABDA-9A07FFD04935}" type="slidenum">
              <a:rPr lang="en-US" sz="1400">
                <a:solidFill>
                  <a:schemeClr val="accent1"/>
                </a:solidFill>
              </a:rPr>
              <a:pPr/>
              <a:t>9</a:t>
            </a:fld>
            <a:endParaRPr lang="en-US" sz="1400">
              <a:solidFill>
                <a:schemeClr val="accen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74623" y="153988"/>
            <a:ext cx="7772400" cy="1143000"/>
          </a:xfrm>
        </p:spPr>
        <p:txBody>
          <a:bodyPr/>
          <a:lstStyle/>
          <a:p>
            <a:pPr eaLnBrk="1" hangingPunct="1"/>
            <a:r>
              <a:rPr lang="en-US" dirty="0">
                <a:ea typeface="ＭＳ Ｐゴシック" pitchFamily="34" charset="-128"/>
                <a:cs typeface="Arial" pitchFamily="34" charset="0"/>
              </a:rPr>
              <a:t>Experimental Units, Subjects, Treatments</a:t>
            </a:r>
          </a:p>
        </p:txBody>
      </p:sp>
      <p:sp>
        <p:nvSpPr>
          <p:cNvPr id="3481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AB8F9BAD-2FAF-46C4-A17C-E9274488B528}" type="slidenum">
              <a:rPr lang="en-US" sz="1200">
                <a:solidFill>
                  <a:schemeClr val="accent1"/>
                </a:solidFill>
              </a:rPr>
              <a:pPr>
                <a:lnSpc>
                  <a:spcPct val="80000"/>
                </a:lnSpc>
              </a:pPr>
              <a:t>10</a:t>
            </a:fld>
            <a:endParaRPr lang="en-US" sz="1200">
              <a:solidFill>
                <a:schemeClr val="accent1"/>
              </a:solidFill>
            </a:endParaRPr>
          </a:p>
        </p:txBody>
      </p:sp>
      <p:sp>
        <p:nvSpPr>
          <p:cNvPr id="34819" name="Rectangle 1"/>
          <p:cNvSpPr>
            <a:spLocks noChangeArrowheads="1"/>
          </p:cNvSpPr>
          <p:nvPr/>
        </p:nvSpPr>
        <p:spPr bwMode="auto">
          <a:xfrm>
            <a:off x="658812" y="1544638"/>
            <a:ext cx="81041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Wingdings" pitchFamily="2" charset="2"/>
              <a:buNone/>
            </a:pPr>
            <a:r>
              <a:rPr lang="en-US" sz="2000" dirty="0">
                <a:solidFill>
                  <a:srgbClr val="000000"/>
                </a:solidFill>
              </a:rPr>
              <a:t>An experiment is a study in which we actually do something (a </a:t>
            </a:r>
            <a:r>
              <a:rPr lang="en-US" sz="2000" b="1" dirty="0">
                <a:solidFill>
                  <a:srgbClr val="800000"/>
                </a:solidFill>
              </a:rPr>
              <a:t>treatment</a:t>
            </a:r>
            <a:r>
              <a:rPr lang="en-US" sz="2000" dirty="0">
                <a:solidFill>
                  <a:srgbClr val="000000"/>
                </a:solidFill>
              </a:rPr>
              <a:t>) to people, animals, or objects (the </a:t>
            </a:r>
            <a:r>
              <a:rPr lang="en-US" sz="2000" b="1" dirty="0">
                <a:solidFill>
                  <a:srgbClr val="800000"/>
                </a:solidFill>
              </a:rPr>
              <a:t>experimental units</a:t>
            </a:r>
            <a:r>
              <a:rPr lang="en-US" sz="2000" dirty="0">
                <a:solidFill>
                  <a:srgbClr val="000000"/>
                </a:solidFill>
              </a:rPr>
              <a:t>) to observe the </a:t>
            </a:r>
            <a:r>
              <a:rPr lang="en-US" sz="2000" b="1" dirty="0">
                <a:solidFill>
                  <a:srgbClr val="800000"/>
                </a:solidFill>
              </a:rPr>
              <a:t>response</a:t>
            </a:r>
            <a:r>
              <a:rPr lang="en-US" sz="2000" dirty="0">
                <a:solidFill>
                  <a:srgbClr val="000000"/>
                </a:solidFill>
              </a:rPr>
              <a:t>. Here is the basic vocabulary of experiments. </a:t>
            </a:r>
            <a:endParaRPr lang="en-US" sz="3600" dirty="0">
              <a:solidFill>
                <a:srgbClr val="000000"/>
              </a:solidFill>
            </a:endParaRPr>
          </a:p>
        </p:txBody>
      </p:sp>
      <p:sp>
        <p:nvSpPr>
          <p:cNvPr id="7" name="TextBox 6"/>
          <p:cNvSpPr txBox="1">
            <a:spLocks noChangeArrowheads="1"/>
          </p:cNvSpPr>
          <p:nvPr/>
        </p:nvSpPr>
        <p:spPr bwMode="auto">
          <a:xfrm>
            <a:off x="729456" y="2854325"/>
            <a:ext cx="7962900" cy="2862322"/>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altLang="en-US" sz="2000" dirty="0">
                <a:solidFill>
                  <a:srgbClr val="000000"/>
                </a:solidFill>
              </a:rPr>
              <a:t>An </a:t>
            </a:r>
            <a:r>
              <a:rPr lang="en-US" altLang="en-US" sz="2000" b="1" dirty="0">
                <a:solidFill>
                  <a:srgbClr val="800000"/>
                </a:solidFill>
              </a:rPr>
              <a:t>experimental unit:</a:t>
            </a:r>
            <a:r>
              <a:rPr lang="en-US" altLang="en-US" sz="2000" dirty="0">
                <a:solidFill>
                  <a:srgbClr val="000000"/>
                </a:solidFill>
              </a:rPr>
              <a:t> the smallest entity to which a treatment is applied. When the units are human beings, they are often called </a:t>
            </a:r>
            <a:r>
              <a:rPr lang="en-US" altLang="en-US" sz="2000" b="1" dirty="0">
                <a:solidFill>
                  <a:srgbClr val="800000"/>
                </a:solidFill>
              </a:rPr>
              <a:t>subjects</a:t>
            </a:r>
            <a:r>
              <a:rPr lang="en-US" sz="2000" dirty="0">
                <a:solidFill>
                  <a:srgbClr val="000000"/>
                </a:solidFill>
              </a:rPr>
              <a:t>.</a:t>
            </a:r>
            <a:r>
              <a:rPr lang="en-US" altLang="en-US" sz="2000" dirty="0">
                <a:solidFill>
                  <a:srgbClr val="000000"/>
                </a:solidFill>
              </a:rPr>
              <a:t> </a:t>
            </a:r>
          </a:p>
          <a:p>
            <a:pPr eaLnBrk="1" hangingPunct="1">
              <a:defRPr/>
            </a:pPr>
            <a:endParaRPr lang="en-US" altLang="en-US" sz="2000" dirty="0">
              <a:solidFill>
                <a:srgbClr val="000000"/>
              </a:solidFill>
            </a:endParaRPr>
          </a:p>
          <a:p>
            <a:pPr eaLnBrk="1" hangingPunct="1">
              <a:defRPr/>
            </a:pPr>
            <a:r>
              <a:rPr lang="en-US" altLang="en-US" sz="2000" dirty="0">
                <a:solidFill>
                  <a:srgbClr val="000000"/>
                </a:solidFill>
              </a:rPr>
              <a:t>A </a:t>
            </a:r>
            <a:r>
              <a:rPr lang="en-US" altLang="en-US" sz="2000" dirty="0">
                <a:solidFill>
                  <a:srgbClr val="C00000"/>
                </a:solidFill>
              </a:rPr>
              <a:t>factor</a:t>
            </a:r>
            <a:r>
              <a:rPr lang="en-US" altLang="en-US" sz="2000" dirty="0">
                <a:solidFill>
                  <a:srgbClr val="000000"/>
                </a:solidFill>
              </a:rPr>
              <a:t> is an explanatory variable in an experiment.</a:t>
            </a:r>
          </a:p>
          <a:p>
            <a:pPr eaLnBrk="1" hangingPunct="1">
              <a:defRPr/>
            </a:pPr>
            <a:endParaRPr lang="en-US" altLang="en-US" sz="2000" dirty="0">
              <a:solidFill>
                <a:srgbClr val="000000"/>
              </a:solidFill>
            </a:endParaRPr>
          </a:p>
          <a:p>
            <a:pPr eaLnBrk="1" hangingPunct="1">
              <a:defRPr/>
            </a:pPr>
            <a:r>
              <a:rPr lang="en-US" altLang="en-US" sz="2000" dirty="0">
                <a:solidFill>
                  <a:srgbClr val="000000"/>
                </a:solidFill>
              </a:rPr>
              <a:t>A </a:t>
            </a:r>
            <a:r>
              <a:rPr lang="en-US" altLang="en-US" sz="2000" dirty="0">
                <a:solidFill>
                  <a:srgbClr val="C00000"/>
                </a:solidFill>
              </a:rPr>
              <a:t>level</a:t>
            </a:r>
            <a:r>
              <a:rPr lang="en-US" altLang="en-US" sz="2000" dirty="0">
                <a:solidFill>
                  <a:srgbClr val="000000"/>
                </a:solidFill>
              </a:rPr>
              <a:t> is a specific value of a factor.</a:t>
            </a:r>
          </a:p>
          <a:p>
            <a:pPr eaLnBrk="1" hangingPunct="1">
              <a:defRPr/>
            </a:pPr>
            <a:endParaRPr lang="en-US" altLang="en-US" sz="2000" dirty="0">
              <a:solidFill>
                <a:srgbClr val="000000"/>
              </a:solidFill>
            </a:endParaRPr>
          </a:p>
          <a:p>
            <a:pPr eaLnBrk="1" hangingPunct="1">
              <a:defRPr/>
            </a:pPr>
            <a:r>
              <a:rPr lang="en-US" altLang="en-US" sz="2000" dirty="0">
                <a:solidFill>
                  <a:srgbClr val="000000"/>
                </a:solidFill>
              </a:rPr>
              <a:t>A </a:t>
            </a:r>
            <a:r>
              <a:rPr lang="en-US" altLang="en-US" sz="2000" dirty="0">
                <a:solidFill>
                  <a:srgbClr val="C00000"/>
                </a:solidFill>
              </a:rPr>
              <a:t>treatment</a:t>
            </a:r>
            <a:r>
              <a:rPr lang="en-US" altLang="en-US" sz="2000" dirty="0">
                <a:solidFill>
                  <a:srgbClr val="000000"/>
                </a:solidFill>
              </a:rPr>
              <a:t> is a combination of specific levels of factors.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ea typeface="ＭＳ Ｐゴシック" pitchFamily="34" charset="-128"/>
                <a:cs typeface="Arial" pitchFamily="34" charset="0"/>
              </a:rPr>
              <a:t>Need for Comparative Experiments</a:t>
            </a:r>
          </a:p>
        </p:txBody>
      </p:sp>
      <p:sp>
        <p:nvSpPr>
          <p:cNvPr id="3584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806652B8-9EFC-4D94-A889-0E74222D9D3E}" type="slidenum">
              <a:rPr lang="en-US" sz="1200">
                <a:solidFill>
                  <a:schemeClr val="accent1"/>
                </a:solidFill>
              </a:rPr>
              <a:pPr>
                <a:lnSpc>
                  <a:spcPct val="80000"/>
                </a:lnSpc>
              </a:pPr>
              <a:t>11</a:t>
            </a:fld>
            <a:endParaRPr lang="en-US" sz="1200">
              <a:solidFill>
                <a:schemeClr val="accent1"/>
              </a:solidFill>
            </a:endParaRPr>
          </a:p>
        </p:txBody>
      </p:sp>
      <p:sp>
        <p:nvSpPr>
          <p:cNvPr id="35843" name="Rectangle 1"/>
          <p:cNvSpPr>
            <a:spLocks noChangeArrowheads="1"/>
          </p:cNvSpPr>
          <p:nvPr/>
        </p:nvSpPr>
        <p:spPr bwMode="auto">
          <a:xfrm>
            <a:off x="542925" y="1028274"/>
            <a:ext cx="805815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dirty="0">
                <a:solidFill>
                  <a:srgbClr val="000000"/>
                </a:solidFill>
              </a:rPr>
              <a:t>Experiments are the preferred method for examining the effect of one variable on another. By imposing the specific treatment of interest and controlling other influences, we can pin down cause and effect. Good designs are essential for effective experiments, just as they are for sampling. </a:t>
            </a:r>
          </a:p>
        </p:txBody>
      </p:sp>
      <p:sp>
        <p:nvSpPr>
          <p:cNvPr id="9" name="Rectangle 6"/>
          <p:cNvSpPr>
            <a:spLocks noChangeArrowheads="1"/>
          </p:cNvSpPr>
          <p:nvPr/>
        </p:nvSpPr>
        <p:spPr bwMode="auto">
          <a:xfrm>
            <a:off x="542925" y="2717857"/>
            <a:ext cx="8058150" cy="3970318"/>
          </a:xfrm>
          <a:prstGeom prst="rect">
            <a:avLst/>
          </a:prstGeom>
          <a:solidFill>
            <a:srgbClr val="D6DFE8"/>
          </a:solidFill>
          <a:ln w="10000">
            <a:solidFill>
              <a:schemeClr val="accent2"/>
            </a:solidFill>
            <a:miter lim="800000"/>
            <a:headEnd/>
            <a:tailEnd/>
          </a:ln>
          <a:effectLst>
            <a:outerShdw blurRad="38100" dist="30000" dir="5400000" rotWithShape="0">
              <a:srgbClr val="808080">
                <a:alpha val="45000"/>
              </a:srgbClr>
            </a:outerShdw>
          </a:effectLst>
        </p:spPr>
        <p:txBody>
          <a:bodyPr>
            <a:spAutoFit/>
          </a:bodyPr>
          <a:lstStyle/>
          <a:p>
            <a:pPr eaLnBrk="1" hangingPunct="1">
              <a:defRPr/>
            </a:pPr>
            <a:r>
              <a:rPr lang="en-US" dirty="0">
                <a:solidFill>
                  <a:srgbClr val="000000"/>
                </a:solidFill>
                <a:latin typeface="Arial" charset="0"/>
                <a:ea typeface="ＭＳ Ｐゴシック" charset="0"/>
                <a:cs typeface="Arial" charset="0"/>
              </a:rPr>
              <a:t>Example: Researchers asked students to spend a short period writing openly about their worries, thoughts, and feelings about an upcoming exam, with the idea that expressing those worries might reduce test anxiety and improve performance.</a:t>
            </a:r>
          </a:p>
          <a:p>
            <a:pPr eaLnBrk="1" hangingPunct="1">
              <a:defRPr/>
            </a:pPr>
            <a:endParaRPr lang="en-US" dirty="0">
              <a:solidFill>
                <a:srgbClr val="000000"/>
              </a:solidFill>
              <a:latin typeface="Arial" charset="0"/>
              <a:ea typeface="ＭＳ Ｐゴシック" charset="0"/>
              <a:cs typeface="Arial" charset="0"/>
            </a:endParaRPr>
          </a:p>
          <a:p>
            <a:pPr eaLnBrk="1" hangingPunct="1">
              <a:defRPr/>
            </a:pPr>
            <a:r>
              <a:rPr lang="en-US" dirty="0">
                <a:solidFill>
                  <a:srgbClr val="000000"/>
                </a:solidFill>
                <a:latin typeface="Arial" charset="0"/>
                <a:ea typeface="ＭＳ Ｐゴシック" charset="0"/>
                <a:cs typeface="Arial" charset="0"/>
              </a:rPr>
              <a:t>Students </a:t>
            </a:r>
            <a:r>
              <a:rPr lang="en-US" dirty="0">
                <a:solidFill>
                  <a:srgbClr val="000000"/>
                </a:solidFill>
                <a:latin typeface="Arial" charset="0"/>
                <a:ea typeface="ＭＳ Ｐゴシック" charset="0"/>
                <a:cs typeface="Arial" charset="0"/>
                <a:sym typeface="Symbol" charset="0"/>
              </a:rPr>
              <a:t></a:t>
            </a:r>
            <a:r>
              <a:rPr lang="en-US" dirty="0">
                <a:solidFill>
                  <a:srgbClr val="000000"/>
                </a:solidFill>
                <a:latin typeface="Arial" charset="0"/>
                <a:ea typeface="ＭＳ Ｐゴシック" charset="0"/>
                <a:cs typeface="Arial" charset="0"/>
              </a:rPr>
              <a:t> Write about feelings</a:t>
            </a:r>
            <a:r>
              <a:rPr lang="en-US" dirty="0">
                <a:solidFill>
                  <a:srgbClr val="000000"/>
                </a:solidFill>
                <a:latin typeface="Arial" charset="0"/>
                <a:ea typeface="ＭＳ Ｐゴシック" charset="0"/>
                <a:cs typeface="Arial" charset="0"/>
                <a:sym typeface="Symbol" charset="0"/>
              </a:rPr>
              <a:t></a:t>
            </a:r>
            <a:r>
              <a:rPr lang="en-US" dirty="0">
                <a:solidFill>
                  <a:srgbClr val="000000"/>
                </a:solidFill>
                <a:latin typeface="Arial" charset="0"/>
                <a:ea typeface="ＭＳ Ｐゴシック" charset="0"/>
                <a:cs typeface="Arial" charset="0"/>
              </a:rPr>
              <a:t> Observe the next exam scores</a:t>
            </a:r>
          </a:p>
          <a:p>
            <a:pPr eaLnBrk="1" hangingPunct="1">
              <a:defRPr/>
            </a:pPr>
            <a:endParaRPr lang="en-US" dirty="0">
              <a:solidFill>
                <a:srgbClr val="000000"/>
              </a:solidFill>
              <a:latin typeface="Arial" charset="0"/>
              <a:ea typeface="ＭＳ Ｐゴシック" charset="0"/>
              <a:cs typeface="Arial" charset="0"/>
            </a:endParaRPr>
          </a:p>
          <a:p>
            <a:pPr eaLnBrk="1" hangingPunct="1">
              <a:defRPr/>
            </a:pPr>
            <a:r>
              <a:rPr lang="en-US" dirty="0">
                <a:solidFill>
                  <a:srgbClr val="000000"/>
                </a:solidFill>
                <a:latin typeface="Arial" charset="0"/>
                <a:ea typeface="ＭＳ Ｐゴシック" charset="0"/>
                <a:cs typeface="Arial" charset="0"/>
              </a:rPr>
              <a:t>The scores on the next exam (the second exam of the semester) were compared with those on the first exam. The mean score on the second exam was </a:t>
            </a:r>
            <a:r>
              <a:rPr lang="en-US" i="1" dirty="0">
                <a:solidFill>
                  <a:srgbClr val="000000"/>
                </a:solidFill>
                <a:latin typeface="Arial" charset="0"/>
                <a:ea typeface="ＭＳ Ｐゴシック" charset="0"/>
                <a:cs typeface="Arial" charset="0"/>
              </a:rPr>
              <a:t>higher</a:t>
            </a:r>
            <a:r>
              <a:rPr lang="en-US" dirty="0">
                <a:solidFill>
                  <a:srgbClr val="000000"/>
                </a:solidFill>
                <a:latin typeface="Arial" charset="0"/>
                <a:ea typeface="ＭＳ Ｐゴシック" charset="0"/>
                <a:cs typeface="Arial" charset="0"/>
              </a:rPr>
              <a:t> than the mean score on the first exam.</a:t>
            </a:r>
          </a:p>
          <a:p>
            <a:pPr eaLnBrk="1" hangingPunct="1">
              <a:defRPr/>
            </a:pPr>
            <a:endParaRPr lang="en-US" dirty="0">
              <a:solidFill>
                <a:srgbClr val="000000"/>
              </a:solidFill>
              <a:latin typeface="Arial" charset="0"/>
              <a:ea typeface="ＭＳ Ｐゴシック" charset="0"/>
              <a:cs typeface="Arial" charset="0"/>
            </a:endParaRPr>
          </a:p>
          <a:p>
            <a:pPr eaLnBrk="1" hangingPunct="1">
              <a:defRPr/>
            </a:pPr>
            <a:r>
              <a:rPr lang="en-US" b="1" dirty="0">
                <a:solidFill>
                  <a:srgbClr val="000000"/>
                </a:solidFill>
                <a:latin typeface="Arial" charset="0"/>
                <a:ea typeface="ＭＳ Ｐゴシック" charset="0"/>
                <a:cs typeface="Arial" charset="0"/>
              </a:rPr>
              <a:t>Is the writing exercise effective?</a:t>
            </a:r>
          </a:p>
          <a:p>
            <a:pPr eaLnBrk="1" hangingPunct="1">
              <a:defRPr/>
            </a:pPr>
            <a:r>
              <a:rPr lang="en-US" b="1" dirty="0">
                <a:solidFill>
                  <a:srgbClr val="000000"/>
                </a:solidFill>
                <a:latin typeface="Arial" charset="0"/>
                <a:ea typeface="ＭＳ Ｐゴシック" charset="0"/>
                <a:cs typeface="Arial" charset="0"/>
              </a:rPr>
              <a:t>How can you tell?</a:t>
            </a:r>
          </a:p>
          <a:p>
            <a:pPr eaLnBrk="1" hangingPunct="1">
              <a:defRPr/>
            </a:pPr>
            <a:r>
              <a:rPr lang="en-US" b="1" dirty="0">
                <a:solidFill>
                  <a:srgbClr val="000000"/>
                </a:solidFill>
                <a:latin typeface="Arial" charset="0"/>
                <a:ea typeface="ＭＳ Ｐゴシック" charset="0"/>
                <a:cs typeface="Arial" charset="0"/>
              </a:rPr>
              <a:t>Are you certain the increase is due to the writing exercise?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1" presetClass="entr" presetSubtype="0"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childTnLst>
                                </p:cTn>
                              </p:par>
                              <p:par>
                                <p:cTn id="22" presetID="1" presetClass="entr" presetSubtype="0" fill="hold" nodeType="withEffect">
                                  <p:stCondLst>
                                    <p:cond delay="2000"/>
                                  </p:stCondLst>
                                  <p:childTnLst>
                                    <p:set>
                                      <p:cBhvr>
                                        <p:cTn id="23" dur="1" fill="hold">
                                          <p:stCondLst>
                                            <p:cond delay="0"/>
                                          </p:stCondLst>
                                        </p:cTn>
                                        <p:tgtEl>
                                          <p:spTgt spid="9">
                                            <p:txEl>
                                              <p:pRg st="7" end="7"/>
                                            </p:txEl>
                                          </p:spTgt>
                                        </p:tgtEl>
                                        <p:attrNameLst>
                                          <p:attrName>style.visibility</p:attrName>
                                        </p:attrNameLst>
                                      </p:cBhvr>
                                      <p:to>
                                        <p:strVal val="visible"/>
                                      </p:to>
                                    </p:set>
                                  </p:childTnLst>
                                </p:cTn>
                              </p:par>
                              <p:par>
                                <p:cTn id="24" presetID="1" presetClass="entr" presetSubtype="0" fill="hold" nodeType="withEffect">
                                  <p:stCondLst>
                                    <p:cond delay="4000"/>
                                  </p:stCondLst>
                                  <p:childTnLst>
                                    <p:set>
                                      <p:cBhvr>
                                        <p:cTn id="25"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19"/>
          <p:cNvSpPr>
            <a:spLocks noGrp="1" noChangeArrowheads="1"/>
          </p:cNvSpPr>
          <p:nvPr>
            <p:ph type="title"/>
          </p:nvPr>
        </p:nvSpPr>
        <p:spPr/>
        <p:txBody>
          <a:bodyPr/>
          <a:lstStyle/>
          <a:p>
            <a:pPr eaLnBrk="1" hangingPunct="1"/>
            <a:r>
              <a:rPr lang="en-US">
                <a:ea typeface="ＭＳ Ｐゴシック" pitchFamily="34" charset="-128"/>
                <a:cs typeface="Arial" pitchFamily="34" charset="0"/>
              </a:rPr>
              <a:t>Comparative Experiments</a:t>
            </a:r>
          </a:p>
        </p:txBody>
      </p:sp>
      <p:sp>
        <p:nvSpPr>
          <p:cNvPr id="3788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358D9F40-5D65-4020-90CF-36228BE43195}" type="slidenum">
              <a:rPr lang="en-US" sz="1200">
                <a:solidFill>
                  <a:schemeClr val="accent1"/>
                </a:solidFill>
              </a:rPr>
              <a:pPr>
                <a:lnSpc>
                  <a:spcPct val="80000"/>
                </a:lnSpc>
              </a:pPr>
              <a:t>12</a:t>
            </a:fld>
            <a:endParaRPr lang="en-US" sz="1200">
              <a:solidFill>
                <a:schemeClr val="accent1"/>
              </a:solidFill>
            </a:endParaRPr>
          </a:p>
        </p:txBody>
      </p:sp>
      <p:sp>
        <p:nvSpPr>
          <p:cNvPr id="37892" name="TextBox 1"/>
          <p:cNvSpPr txBox="1">
            <a:spLocks noChangeArrowheads="1"/>
          </p:cNvSpPr>
          <p:nvPr/>
        </p:nvSpPr>
        <p:spPr bwMode="auto">
          <a:xfrm>
            <a:off x="174623" y="1357877"/>
            <a:ext cx="7824787"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2000" dirty="0">
                <a:solidFill>
                  <a:srgbClr val="000000"/>
                </a:solidFill>
              </a:rPr>
              <a:t>The test-anxiety experiment was poorly designed to evaluate the effect of the writing exercise because it lacked an appropriate </a:t>
            </a:r>
            <a:r>
              <a:rPr lang="en-US" sz="2000" dirty="0">
                <a:solidFill>
                  <a:srgbClr val="C00000"/>
                </a:solidFill>
              </a:rPr>
              <a:t>comparison</a:t>
            </a:r>
            <a:r>
              <a:rPr lang="en-US" sz="2000" dirty="0">
                <a:solidFill>
                  <a:srgbClr val="000000"/>
                </a:solidFill>
              </a:rPr>
              <a:t> group. The increase in exam scores could be due to the writing exercise, but it could also be due to other factors, such as greater familiarity with the instructor’s exams or </a:t>
            </a:r>
            <a:r>
              <a:rPr lang="en-US" sz="2000" dirty="0"/>
              <a:t>the personal attention students received (a </a:t>
            </a:r>
            <a:r>
              <a:rPr lang="en-US" sz="2000" dirty="0">
                <a:solidFill>
                  <a:srgbClr val="C00000"/>
                </a:solidFill>
              </a:rPr>
              <a:t>placebo effect</a:t>
            </a:r>
            <a:r>
              <a:rPr lang="en-US" sz="2000" dirty="0"/>
              <a:t>)</a:t>
            </a:r>
            <a:r>
              <a:rPr lang="en-US" sz="2000" dirty="0">
                <a:solidFill>
                  <a:srgbClr val="000000"/>
                </a:solidFill>
              </a:rPr>
              <a:t>.</a:t>
            </a:r>
          </a:p>
          <a:p>
            <a:pPr eaLnBrk="1" hangingPunct="1"/>
            <a:endParaRPr lang="en-US" sz="2000" dirty="0">
              <a:solidFill>
                <a:srgbClr val="000000"/>
              </a:solidFill>
            </a:endParaRPr>
          </a:p>
          <a:p>
            <a:pPr eaLnBrk="1" hangingPunct="1"/>
            <a:r>
              <a:rPr lang="en-US" sz="2000" dirty="0">
                <a:solidFill>
                  <a:srgbClr val="C00000"/>
                </a:solidFill>
              </a:rPr>
              <a:t>Placebo effect: </a:t>
            </a:r>
            <a:r>
              <a:rPr lang="en-US" sz="2000" dirty="0">
                <a:solidFill>
                  <a:srgbClr val="000000"/>
                </a:solidFill>
              </a:rPr>
              <a:t>people may respond favorably to personal attention or to a treatment they expect will help them.</a:t>
            </a:r>
          </a:p>
          <a:p>
            <a:pPr eaLnBrk="1" hangingPunct="1"/>
            <a:endParaRPr lang="en-US" sz="2000" dirty="0">
              <a:solidFill>
                <a:srgbClr val="000000"/>
              </a:solidFill>
            </a:endParaRPr>
          </a:p>
          <a:p>
            <a:pPr eaLnBrk="1" hangingPunct="1"/>
            <a:r>
              <a:rPr lang="en-US" sz="2000" dirty="0">
                <a:solidFill>
                  <a:srgbClr val="C00000"/>
                </a:solidFill>
              </a:rPr>
              <a:t>Comparative experiment: </a:t>
            </a:r>
            <a:r>
              <a:rPr lang="en-US" sz="2000" dirty="0">
                <a:solidFill>
                  <a:srgbClr val="000000"/>
                </a:solidFill>
              </a:rPr>
              <a:t>two or more treatments are compared so that the effect of the treatment of interest can be distinguished from other influences.</a:t>
            </a:r>
          </a:p>
          <a:p>
            <a:pPr eaLnBrk="1" hangingPunct="1"/>
            <a:endParaRPr lang="en-US" sz="2000" dirty="0">
              <a:solidFill>
                <a:srgbClr val="000000"/>
              </a:solidFill>
            </a:endParaRPr>
          </a:p>
          <a:p>
            <a:pPr eaLnBrk="1" hangingPunct="1"/>
            <a:r>
              <a:rPr lang="en-US" sz="2000" dirty="0">
                <a:solidFill>
                  <a:srgbClr val="C00000"/>
                </a:solidFill>
              </a:rPr>
              <a:t>Bias: </a:t>
            </a:r>
            <a:r>
              <a:rPr lang="en-US" sz="2000" dirty="0">
                <a:solidFill>
                  <a:srgbClr val="000000"/>
                </a:solidFill>
              </a:rPr>
              <a:t>a study design is biased if it systematically favors certain outcomes.</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lnSpc>
                <a:spcPct val="90000"/>
              </a:lnSpc>
            </a:pPr>
            <a:r>
              <a:rPr lang="en-US" dirty="0">
                <a:ea typeface="ＭＳ Ｐゴシック" pitchFamily="34" charset="-128"/>
                <a:cs typeface="Arial" pitchFamily="34" charset="0"/>
              </a:rPr>
              <a:t>Randomization</a:t>
            </a:r>
            <a:endParaRPr lang="en-US" dirty="0">
              <a:solidFill>
                <a:srgbClr val="33CCFF"/>
              </a:solidFill>
              <a:ea typeface="ＭＳ Ｐゴシック" pitchFamily="34" charset="-128"/>
              <a:cs typeface="Arial" pitchFamily="34" charset="0"/>
            </a:endParaRPr>
          </a:p>
        </p:txBody>
      </p:sp>
      <p:sp>
        <p:nvSpPr>
          <p:cNvPr id="389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4893D470-07D3-4E63-BD01-AFB9323D0D22}" type="slidenum">
              <a:rPr lang="en-US" sz="1200">
                <a:solidFill>
                  <a:schemeClr val="accent1"/>
                </a:solidFill>
              </a:rPr>
              <a:pPr>
                <a:lnSpc>
                  <a:spcPct val="80000"/>
                </a:lnSpc>
              </a:pPr>
              <a:t>13</a:t>
            </a:fld>
            <a:endParaRPr lang="en-US" sz="1200">
              <a:solidFill>
                <a:schemeClr val="accent1"/>
              </a:solidFill>
            </a:endParaRPr>
          </a:p>
        </p:txBody>
      </p:sp>
      <p:sp>
        <p:nvSpPr>
          <p:cNvPr id="38915" name="Rectangle 1"/>
          <p:cNvSpPr>
            <a:spLocks noChangeArrowheads="1"/>
          </p:cNvSpPr>
          <p:nvPr/>
        </p:nvSpPr>
        <p:spPr bwMode="auto">
          <a:xfrm>
            <a:off x="174623" y="1317700"/>
            <a:ext cx="827722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dirty="0">
                <a:solidFill>
                  <a:srgbClr val="000000"/>
                </a:solidFill>
              </a:rPr>
              <a:t>Comparison alone is not enough: If different treatments are given to groups that differ greatly, the treatment effect may be confounded with preexisting differences between the groups. </a:t>
            </a:r>
          </a:p>
          <a:p>
            <a:pPr eaLnBrk="1" hangingPunct="1"/>
            <a:endParaRPr lang="en-US" sz="2000" dirty="0">
              <a:solidFill>
                <a:srgbClr val="000000"/>
              </a:solidFill>
            </a:endParaRPr>
          </a:p>
          <a:p>
            <a:pPr eaLnBrk="1" hangingPunct="1"/>
            <a:r>
              <a:rPr lang="en-US" sz="2000" dirty="0">
                <a:solidFill>
                  <a:srgbClr val="C00000"/>
                </a:solidFill>
              </a:rPr>
              <a:t>Random assignment </a:t>
            </a:r>
            <a:r>
              <a:rPr lang="en-US" sz="2000" dirty="0">
                <a:solidFill>
                  <a:srgbClr val="000000"/>
                </a:solidFill>
              </a:rPr>
              <a:t>helps prevent systematic differences between treatment groups and reduces confounding.</a:t>
            </a:r>
            <a:endParaRPr lang="en-US" sz="3600" dirty="0">
              <a:solidFill>
                <a:srgbClr val="990000"/>
              </a:solidFill>
            </a:endParaRPr>
          </a:p>
          <a:p>
            <a:pPr eaLnBrk="1" hangingPunct="1"/>
            <a:endParaRPr lang="en-US" sz="2000" dirty="0">
              <a:solidFill>
                <a:srgbClr val="000000"/>
              </a:solidFill>
            </a:endParaRPr>
          </a:p>
        </p:txBody>
      </p:sp>
      <p:sp>
        <p:nvSpPr>
          <p:cNvPr id="6" name="TextBox 5"/>
          <p:cNvSpPr txBox="1">
            <a:spLocks noChangeArrowheads="1"/>
          </p:cNvSpPr>
          <p:nvPr/>
        </p:nvSpPr>
        <p:spPr bwMode="auto">
          <a:xfrm>
            <a:off x="339723" y="3564469"/>
            <a:ext cx="7607300" cy="1015663"/>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sz="2000" dirty="0"/>
              <a:t>In an experiment, </a:t>
            </a:r>
            <a:r>
              <a:rPr lang="en-US" sz="2000" b="1" dirty="0">
                <a:solidFill>
                  <a:srgbClr val="C00000"/>
                </a:solidFill>
              </a:rPr>
              <a:t>random assignment</a:t>
            </a:r>
            <a:r>
              <a:rPr lang="en-US" sz="2000" dirty="0"/>
              <a:t> means that experimental units are assigned to treatments at random, using some sort of random mechanism.</a:t>
            </a:r>
            <a:endParaRPr lang="en-US" altLang="en-US" sz="1000" dirty="0">
              <a:solidFill>
                <a:srgbClr val="00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623" y="153988"/>
            <a:ext cx="7772400" cy="1143000"/>
          </a:xfrm>
        </p:spPr>
        <p:txBody>
          <a:bodyPr/>
          <a:lstStyle/>
          <a:p>
            <a:r>
              <a:rPr lang="en-US" dirty="0"/>
              <a:t>Randomized Comparative Experiments</a:t>
            </a:r>
          </a:p>
        </p:txBody>
      </p:sp>
      <p:sp>
        <p:nvSpPr>
          <p:cNvPr id="4" name="Slide Number Placeholder 3"/>
          <p:cNvSpPr>
            <a:spLocks noGrp="1"/>
          </p:cNvSpPr>
          <p:nvPr>
            <p:ph type="sldNum" sz="quarter" idx="12"/>
          </p:nvPr>
        </p:nvSpPr>
        <p:spPr/>
        <p:txBody>
          <a:bodyPr/>
          <a:lstStyle/>
          <a:p>
            <a:fld id="{BC3F43B1-2C8C-40C7-8E11-D55EE497CF20}" type="slidenum">
              <a:rPr lang="en-US" sz="1400" smtClean="0">
                <a:solidFill>
                  <a:schemeClr val="accent1"/>
                </a:solidFill>
              </a:rPr>
              <a:pPr/>
              <a:t>14</a:t>
            </a:fld>
            <a:endParaRPr lang="en-US" sz="1400" dirty="0">
              <a:solidFill>
                <a:schemeClr val="accent1"/>
              </a:solidFill>
            </a:endParaRPr>
          </a:p>
        </p:txBody>
      </p:sp>
      <p:sp>
        <p:nvSpPr>
          <p:cNvPr id="5" name="Content Placeholder 4"/>
          <p:cNvSpPr txBox="1">
            <a:spLocks noGrp="1" noChangeArrowheads="1"/>
          </p:cNvSpPr>
          <p:nvPr>
            <p:ph idx="4294967295"/>
          </p:nvPr>
        </p:nvSpPr>
        <p:spPr bwMode="auto">
          <a:xfrm>
            <a:off x="174623" y="1527375"/>
            <a:ext cx="8051800" cy="163195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wrap="square">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spcAft>
                <a:spcPts val="600"/>
              </a:spcAft>
              <a:defRPr/>
            </a:pPr>
            <a:r>
              <a:rPr lang="en-US" altLang="en-US" sz="2000" dirty="0">
                <a:solidFill>
                  <a:srgbClr val="000000"/>
                </a:solidFill>
              </a:rPr>
              <a:t>In a </a:t>
            </a:r>
            <a:r>
              <a:rPr lang="en-US" altLang="en-US" sz="2000" b="1" dirty="0">
                <a:solidFill>
                  <a:srgbClr val="800000"/>
                </a:solidFill>
              </a:rPr>
              <a:t>completely randomized design</a:t>
            </a:r>
            <a:r>
              <a:rPr lang="en-US" altLang="en-US" sz="2000" dirty="0">
                <a:solidFill>
                  <a:srgbClr val="000000"/>
                </a:solidFill>
              </a:rPr>
              <a:t>, the treatments are assigned to all the experimental units completely by chance.</a:t>
            </a:r>
          </a:p>
          <a:p>
            <a:pPr eaLnBrk="1" hangingPunct="1">
              <a:defRPr/>
            </a:pPr>
            <a:r>
              <a:rPr lang="en-US" altLang="en-US" sz="2000" dirty="0">
                <a:solidFill>
                  <a:srgbClr val="000000"/>
                </a:solidFill>
              </a:rPr>
              <a:t>Some experiments may include a </a:t>
            </a:r>
            <a:r>
              <a:rPr lang="en-US" altLang="en-US" sz="2000" b="1" dirty="0">
                <a:solidFill>
                  <a:srgbClr val="800000"/>
                </a:solidFill>
              </a:rPr>
              <a:t>control group</a:t>
            </a:r>
            <a:r>
              <a:rPr lang="en-US" altLang="en-US" sz="2000" dirty="0">
                <a:solidFill>
                  <a:srgbClr val="000000"/>
                </a:solidFill>
              </a:rPr>
              <a:t> that receives an inactive treatment or an existing baseline treatment.   </a:t>
            </a:r>
            <a:endParaRPr lang="en-US" altLang="en-US" sz="1000" dirty="0">
              <a:solidFill>
                <a:srgbClr val="000000"/>
              </a:solidFill>
            </a:endParaRPr>
          </a:p>
        </p:txBody>
      </p:sp>
      <p:grpSp>
        <p:nvGrpSpPr>
          <p:cNvPr id="24" name="Group 23" descr="The image shows a flow chart for a randomized comparative experiments. It shows two groups and two treatments. The random assignment can pass through group 1/treatment 1 or group 2/treatment 2, and finally their results are compared."/>
          <p:cNvGrpSpPr/>
          <p:nvPr/>
        </p:nvGrpSpPr>
        <p:grpSpPr>
          <a:xfrm>
            <a:off x="1006475" y="3354810"/>
            <a:ext cx="6769100" cy="3081337"/>
            <a:chOff x="1006475" y="3354810"/>
            <a:chExt cx="6769100" cy="3081337"/>
          </a:xfrm>
        </p:grpSpPr>
        <p:grpSp>
          <p:nvGrpSpPr>
            <p:cNvPr id="7" name="Group 20"/>
            <p:cNvGrpSpPr>
              <a:grpSpLocks/>
            </p:cNvGrpSpPr>
            <p:nvPr/>
          </p:nvGrpSpPr>
          <p:grpSpPr bwMode="auto">
            <a:xfrm>
              <a:off x="1006475" y="4318422"/>
              <a:ext cx="2387600" cy="1009650"/>
              <a:chOff x="1701800" y="4337050"/>
              <a:chExt cx="2387600" cy="1009650"/>
            </a:xfrm>
          </p:grpSpPr>
          <p:sp>
            <p:nvSpPr>
              <p:cNvPr id="8" name="Explosion 1 7"/>
              <p:cNvSpPr>
                <a:spLocks noChangeArrowheads="1"/>
              </p:cNvSpPr>
              <p:nvPr/>
            </p:nvSpPr>
            <p:spPr bwMode="auto">
              <a:xfrm>
                <a:off x="2159000" y="4337050"/>
                <a:ext cx="1930400" cy="1009650"/>
              </a:xfrm>
              <a:prstGeom prst="irregularSeal1">
                <a:avLst/>
              </a:prstGeom>
              <a:solidFill>
                <a:srgbClr val="B88472"/>
              </a:solidFill>
              <a:ln w="10000">
                <a:solidFill>
                  <a:srgbClr val="B88472"/>
                </a:solidFill>
                <a:miter lim="800000"/>
                <a:headEnd/>
                <a:tailEnd/>
              </a:ln>
              <a:effectLst>
                <a:outerShdw blurRad="38100" dist="30000" dir="5400000" rotWithShape="0">
                  <a:srgbClr val="808080">
                    <a:alpha val="45000"/>
                  </a:srgbClr>
                </a:outerShdw>
              </a:effectLst>
            </p:spPr>
            <p:txBody>
              <a:bodyPr anchor="ctr"/>
              <a:lstStyle/>
              <a:p>
                <a:pPr algn="ctr" eaLnBrk="1" hangingPunct="1">
                  <a:defRPr/>
                </a:pPr>
                <a:r>
                  <a:rPr lang="en-US" sz="1200" b="1" dirty="0">
                    <a:solidFill>
                      <a:srgbClr val="000000"/>
                    </a:solidFill>
                    <a:latin typeface="+mn-lt"/>
                    <a:ea typeface="+mn-ea"/>
                  </a:rPr>
                  <a:t>Random assignment</a:t>
                </a:r>
              </a:p>
            </p:txBody>
          </p:sp>
          <p:sp>
            <p:nvSpPr>
              <p:cNvPr id="9" name="Right Arrow 8"/>
              <p:cNvSpPr/>
              <p:nvPr/>
            </p:nvSpPr>
            <p:spPr>
              <a:xfrm>
                <a:off x="1701800" y="4689475"/>
                <a:ext cx="508000" cy="301625"/>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hangingPunct="1">
                  <a:defRPr/>
                </a:pPr>
                <a:endParaRPr lang="en-US"/>
              </a:p>
            </p:txBody>
          </p:sp>
        </p:grpSp>
        <p:grpSp>
          <p:nvGrpSpPr>
            <p:cNvPr id="10" name="Group 21"/>
            <p:cNvGrpSpPr>
              <a:grpSpLocks/>
            </p:cNvGrpSpPr>
            <p:nvPr/>
          </p:nvGrpSpPr>
          <p:grpSpPr bwMode="auto">
            <a:xfrm>
              <a:off x="2352675" y="3394497"/>
              <a:ext cx="1619250" cy="3038475"/>
              <a:chOff x="3047999" y="3413125"/>
              <a:chExt cx="1619251" cy="3038475"/>
            </a:xfrm>
          </p:grpSpPr>
          <p:sp>
            <p:nvSpPr>
              <p:cNvPr id="11" name="Rounded Rectangle 10"/>
              <p:cNvSpPr>
                <a:spLocks noChangeArrowheads="1"/>
              </p:cNvSpPr>
              <p:nvPr/>
            </p:nvSpPr>
            <p:spPr bwMode="auto">
              <a:xfrm>
                <a:off x="3702049" y="3413125"/>
                <a:ext cx="952501" cy="749300"/>
              </a:xfrm>
              <a:prstGeom prst="roundRect">
                <a:avLst>
                  <a:gd name="adj" fmla="val 16667"/>
                </a:avLst>
              </a:prstGeom>
              <a:solidFill>
                <a:srgbClr val="8590B1"/>
              </a:solidFill>
              <a:ln w="10000">
                <a:solidFill>
                  <a:schemeClr val="accent1"/>
                </a:solidFill>
                <a:round/>
                <a:headEnd/>
                <a:tailEnd/>
              </a:ln>
              <a:effectLst>
                <a:outerShdw blurRad="38100" dist="30000" dir="5400000" rotWithShape="0">
                  <a:srgbClr val="808080">
                    <a:alpha val="45000"/>
                  </a:srgbClr>
                </a:outerShdw>
              </a:effectLst>
            </p:spPr>
            <p:txBody>
              <a:bodyPr anchor="ctr"/>
              <a:lstStyle/>
              <a:p>
                <a:pPr algn="ctr" eaLnBrk="1" hangingPunct="1">
                  <a:defRPr/>
                </a:pPr>
                <a:r>
                  <a:rPr lang="en-US" sz="1400" b="1" dirty="0">
                    <a:solidFill>
                      <a:srgbClr val="000000"/>
                    </a:solidFill>
                    <a:latin typeface="+mn-lt"/>
                    <a:ea typeface="+mn-ea"/>
                  </a:rPr>
                  <a:t>Group 1</a:t>
                </a:r>
              </a:p>
            </p:txBody>
          </p:sp>
          <p:sp>
            <p:nvSpPr>
              <p:cNvPr id="12" name="Rounded Rectangle 11"/>
              <p:cNvSpPr>
                <a:spLocks noChangeArrowheads="1"/>
              </p:cNvSpPr>
              <p:nvPr/>
            </p:nvSpPr>
            <p:spPr bwMode="auto">
              <a:xfrm>
                <a:off x="3714749" y="5702300"/>
                <a:ext cx="952501" cy="749300"/>
              </a:xfrm>
              <a:prstGeom prst="roundRect">
                <a:avLst>
                  <a:gd name="adj" fmla="val 16667"/>
                </a:avLst>
              </a:prstGeom>
              <a:solidFill>
                <a:srgbClr val="8590B1"/>
              </a:solidFill>
              <a:ln w="10000">
                <a:solidFill>
                  <a:schemeClr val="accent1"/>
                </a:solidFill>
                <a:round/>
                <a:headEnd/>
                <a:tailEnd/>
              </a:ln>
              <a:effectLst>
                <a:outerShdw blurRad="38100" dist="30000" dir="5400000" rotWithShape="0">
                  <a:srgbClr val="808080">
                    <a:alpha val="45000"/>
                  </a:srgbClr>
                </a:outerShdw>
              </a:effectLst>
            </p:spPr>
            <p:txBody>
              <a:bodyPr anchor="ctr"/>
              <a:lstStyle/>
              <a:p>
                <a:pPr algn="ctr" eaLnBrk="1" hangingPunct="1">
                  <a:defRPr/>
                </a:pPr>
                <a:r>
                  <a:rPr lang="en-US" sz="1400" b="1" dirty="0">
                    <a:solidFill>
                      <a:srgbClr val="000000"/>
                    </a:solidFill>
                    <a:latin typeface="+mn-lt"/>
                    <a:ea typeface="+mn-ea"/>
                  </a:rPr>
                  <a:t>Group 2</a:t>
                </a:r>
              </a:p>
            </p:txBody>
          </p:sp>
          <p:sp>
            <p:nvSpPr>
              <p:cNvPr id="13" name="Right Arrow 12"/>
              <p:cNvSpPr/>
              <p:nvPr/>
            </p:nvSpPr>
            <p:spPr>
              <a:xfrm rot="18948850">
                <a:off x="3047999" y="3954900"/>
                <a:ext cx="692150" cy="238125"/>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hangingPunct="1">
                  <a:defRPr/>
                </a:pPr>
                <a:endParaRPr lang="en-US"/>
              </a:p>
            </p:txBody>
          </p:sp>
          <p:sp>
            <p:nvSpPr>
              <p:cNvPr id="14" name="Right Arrow 13"/>
              <p:cNvSpPr/>
              <p:nvPr/>
            </p:nvSpPr>
            <p:spPr>
              <a:xfrm rot="2827266">
                <a:off x="3071340" y="5625753"/>
                <a:ext cx="692150" cy="238125"/>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hangingPunct="1">
                  <a:defRPr/>
                </a:pPr>
                <a:endParaRPr lang="en-US"/>
              </a:p>
            </p:txBody>
          </p:sp>
        </p:grpSp>
        <p:grpSp>
          <p:nvGrpSpPr>
            <p:cNvPr id="15" name="Group 22"/>
            <p:cNvGrpSpPr>
              <a:grpSpLocks/>
            </p:cNvGrpSpPr>
            <p:nvPr/>
          </p:nvGrpSpPr>
          <p:grpSpPr bwMode="auto">
            <a:xfrm>
              <a:off x="4022725" y="3354810"/>
              <a:ext cx="1822450" cy="3081337"/>
              <a:chOff x="4718050" y="3372724"/>
              <a:chExt cx="1822450" cy="3081360"/>
            </a:xfrm>
          </p:grpSpPr>
          <p:sp>
            <p:nvSpPr>
              <p:cNvPr id="16" name="Right Arrow 15"/>
              <p:cNvSpPr/>
              <p:nvPr/>
            </p:nvSpPr>
            <p:spPr>
              <a:xfrm>
                <a:off x="4718050" y="3628311"/>
                <a:ext cx="692150" cy="238125"/>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hangingPunct="1">
                  <a:defRPr/>
                </a:pPr>
                <a:endParaRPr lang="en-US"/>
              </a:p>
            </p:txBody>
          </p:sp>
          <p:sp>
            <p:nvSpPr>
              <p:cNvPr id="17" name="Right Arrow 16"/>
              <p:cNvSpPr/>
              <p:nvPr/>
            </p:nvSpPr>
            <p:spPr>
              <a:xfrm>
                <a:off x="4718050" y="5960371"/>
                <a:ext cx="692150" cy="238125"/>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hangingPunct="1">
                  <a:defRPr/>
                </a:pPr>
                <a:endParaRPr lang="en-US"/>
              </a:p>
            </p:txBody>
          </p:sp>
          <p:sp>
            <p:nvSpPr>
              <p:cNvPr id="18" name="Rounded Rectangle 17"/>
              <p:cNvSpPr/>
              <p:nvPr/>
            </p:nvSpPr>
            <p:spPr>
              <a:xfrm>
                <a:off x="5422900" y="3372724"/>
                <a:ext cx="1117600" cy="749300"/>
              </a:xfrm>
              <a:prstGeom prst="roundRect">
                <a:avLst/>
              </a:prstGeom>
              <a:solidFill>
                <a:schemeClr val="accent3">
                  <a:lumMod val="20000"/>
                  <a:lumOff val="80000"/>
                </a:schemeClr>
              </a:solidFill>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en-US" sz="1400" b="1" dirty="0">
                    <a:solidFill>
                      <a:srgbClr val="000000"/>
                    </a:solidFill>
                  </a:rPr>
                  <a:t>Treatment 1</a:t>
                </a:r>
              </a:p>
            </p:txBody>
          </p:sp>
          <p:sp>
            <p:nvSpPr>
              <p:cNvPr id="19" name="Rounded Rectangle 18"/>
              <p:cNvSpPr/>
              <p:nvPr/>
            </p:nvSpPr>
            <p:spPr>
              <a:xfrm>
                <a:off x="5422900" y="5704784"/>
                <a:ext cx="1117600" cy="749300"/>
              </a:xfrm>
              <a:prstGeom prst="roundRect">
                <a:avLst/>
              </a:prstGeom>
              <a:solidFill>
                <a:srgbClr val="FFF5CC"/>
              </a:solidFill>
            </p:spPr>
            <p:style>
              <a:lnRef idx="0">
                <a:schemeClr val="accent3"/>
              </a:lnRef>
              <a:fillRef idx="3">
                <a:schemeClr val="accent3"/>
              </a:fillRef>
              <a:effectRef idx="3">
                <a:schemeClr val="accent3"/>
              </a:effectRef>
              <a:fontRef idx="minor">
                <a:schemeClr val="lt1"/>
              </a:fontRef>
            </p:style>
            <p:txBody>
              <a:bodyPr anchor="ctr"/>
              <a:lstStyle/>
              <a:p>
                <a:pPr algn="ctr" eaLnBrk="1" hangingPunct="1">
                  <a:defRPr/>
                </a:pPr>
                <a:r>
                  <a:rPr lang="en-US" sz="1400" b="1" dirty="0">
                    <a:solidFill>
                      <a:srgbClr val="000000"/>
                    </a:solidFill>
                  </a:rPr>
                  <a:t>Treatment 2</a:t>
                </a:r>
              </a:p>
            </p:txBody>
          </p:sp>
        </p:grpSp>
        <p:grpSp>
          <p:nvGrpSpPr>
            <p:cNvPr id="20" name="Group 23"/>
            <p:cNvGrpSpPr>
              <a:grpSpLocks/>
            </p:cNvGrpSpPr>
            <p:nvPr/>
          </p:nvGrpSpPr>
          <p:grpSpPr bwMode="auto">
            <a:xfrm>
              <a:off x="5792788" y="3597697"/>
              <a:ext cx="1982787" cy="2392363"/>
              <a:chOff x="6487475" y="3616854"/>
              <a:chExt cx="1983425" cy="2391580"/>
            </a:xfrm>
          </p:grpSpPr>
          <p:sp>
            <p:nvSpPr>
              <p:cNvPr id="21" name="Right Arrow 20"/>
              <p:cNvSpPr/>
              <p:nvPr/>
            </p:nvSpPr>
            <p:spPr>
              <a:xfrm rot="18948850">
                <a:off x="6487475" y="5770309"/>
                <a:ext cx="692150" cy="238125"/>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hangingPunct="1">
                  <a:defRPr/>
                </a:pPr>
                <a:endParaRPr lang="en-US"/>
              </a:p>
            </p:txBody>
          </p:sp>
          <p:sp>
            <p:nvSpPr>
              <p:cNvPr id="22" name="Right Arrow 21"/>
              <p:cNvSpPr/>
              <p:nvPr/>
            </p:nvSpPr>
            <p:spPr>
              <a:xfrm rot="2827266">
                <a:off x="6495890" y="3843866"/>
                <a:ext cx="692150" cy="238125"/>
              </a:xfrm>
              <a:prstGeom prst="right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hangingPunct="1">
                  <a:defRPr/>
                </a:pPr>
                <a:endParaRPr lang="en-US"/>
              </a:p>
            </p:txBody>
          </p:sp>
          <p:sp>
            <p:nvSpPr>
              <p:cNvPr id="23" name="Folded Corner 22"/>
              <p:cNvSpPr/>
              <p:nvPr/>
            </p:nvSpPr>
            <p:spPr>
              <a:xfrm>
                <a:off x="7226300" y="4122024"/>
                <a:ext cx="1244600" cy="1577284"/>
              </a:xfrm>
              <a:prstGeom prst="foldedCorner">
                <a:avLst/>
              </a:prstGeom>
              <a:solidFill>
                <a:srgbClr val="EEEFD6"/>
              </a:solidFill>
            </p:spPr>
            <p:style>
              <a:lnRef idx="0">
                <a:schemeClr val="accent4"/>
              </a:lnRef>
              <a:fillRef idx="3">
                <a:schemeClr val="accent4"/>
              </a:fillRef>
              <a:effectRef idx="3">
                <a:schemeClr val="accent4"/>
              </a:effectRef>
              <a:fontRef idx="minor">
                <a:schemeClr val="lt1"/>
              </a:fontRef>
            </p:style>
            <p:txBody>
              <a:bodyPr anchor="ctr"/>
              <a:lstStyle/>
              <a:p>
                <a:pPr algn="ctr" eaLnBrk="1" hangingPunct="1">
                  <a:defRPr/>
                </a:pPr>
                <a:r>
                  <a:rPr lang="en-US" b="1" dirty="0">
                    <a:solidFill>
                      <a:srgbClr val="000000"/>
                    </a:solidFill>
                  </a:rPr>
                  <a:t>Compare results</a:t>
                </a:r>
              </a:p>
            </p:txBody>
          </p:sp>
        </p:grpSp>
      </p:grpSp>
    </p:spTree>
    <p:extLst>
      <p:ext uri="{BB962C8B-B14F-4D97-AF65-F5344CB8AC3E}">
        <p14:creationId xmlns:p14="http://schemas.microsoft.com/office/powerpoint/2010/main" val="3082741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dirty="0">
                <a:ea typeface="ＭＳ Ｐゴシック" pitchFamily="34" charset="-128"/>
              </a:rPr>
              <a:t>Block Designs</a:t>
            </a:r>
          </a:p>
        </p:txBody>
      </p:sp>
      <p:sp>
        <p:nvSpPr>
          <p:cNvPr id="4608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3441456D-DFB5-49DB-A121-9AFDE4CCCA00}" type="slidenum">
              <a:rPr lang="en-US" sz="1200">
                <a:solidFill>
                  <a:schemeClr val="accent1"/>
                </a:solidFill>
              </a:rPr>
              <a:pPr>
                <a:lnSpc>
                  <a:spcPct val="80000"/>
                </a:lnSpc>
              </a:pPr>
              <a:t>15</a:t>
            </a:fld>
            <a:endParaRPr lang="en-US" sz="1200" dirty="0">
              <a:solidFill>
                <a:schemeClr val="accent1"/>
              </a:solidFill>
            </a:endParaRPr>
          </a:p>
        </p:txBody>
      </p:sp>
      <p:sp>
        <p:nvSpPr>
          <p:cNvPr id="10" name="TextBox 9"/>
          <p:cNvSpPr txBox="1">
            <a:spLocks noChangeArrowheads="1"/>
          </p:cNvSpPr>
          <p:nvPr/>
        </p:nvSpPr>
        <p:spPr bwMode="auto">
          <a:xfrm>
            <a:off x="540298" y="1468157"/>
            <a:ext cx="7947025" cy="1785104"/>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spcAft>
                <a:spcPts val="1200"/>
              </a:spcAft>
              <a:defRPr/>
            </a:pPr>
            <a:r>
              <a:rPr lang="en-US" altLang="en-US" sz="2000" dirty="0">
                <a:solidFill>
                  <a:srgbClr val="000000"/>
                </a:solidFill>
              </a:rPr>
              <a:t>A </a:t>
            </a:r>
            <a:r>
              <a:rPr lang="en-US" altLang="en-US" sz="2000" b="1" dirty="0">
                <a:solidFill>
                  <a:srgbClr val="800000"/>
                </a:solidFill>
              </a:rPr>
              <a:t>block</a:t>
            </a:r>
            <a:r>
              <a:rPr lang="en-US" altLang="en-US" sz="2000" b="1" dirty="0">
                <a:solidFill>
                  <a:srgbClr val="000000"/>
                </a:solidFill>
              </a:rPr>
              <a:t> </a:t>
            </a:r>
            <a:r>
              <a:rPr lang="en-US" altLang="en-US" sz="2000" dirty="0">
                <a:solidFill>
                  <a:srgbClr val="000000"/>
                </a:solidFill>
              </a:rPr>
              <a:t>is a group of experimental units that are known before the experiment to be similar in some way that is expected to affect the response to the treatments. </a:t>
            </a:r>
          </a:p>
          <a:p>
            <a:pPr eaLnBrk="1" hangingPunct="1">
              <a:spcAft>
                <a:spcPts val="1200"/>
              </a:spcAft>
              <a:defRPr/>
            </a:pPr>
            <a:r>
              <a:rPr lang="en-US" altLang="en-US" sz="2000" dirty="0">
                <a:solidFill>
                  <a:srgbClr val="000000"/>
                </a:solidFill>
              </a:rPr>
              <a:t>In a </a:t>
            </a:r>
            <a:r>
              <a:rPr lang="en-US" altLang="en-US" sz="2000" b="1" dirty="0">
                <a:solidFill>
                  <a:srgbClr val="800000"/>
                </a:solidFill>
              </a:rPr>
              <a:t>block design</a:t>
            </a:r>
            <a:r>
              <a:rPr lang="en-US" altLang="en-US" sz="2000" dirty="0">
                <a:solidFill>
                  <a:srgbClr val="000000"/>
                </a:solidFill>
              </a:rPr>
              <a:t>, the random assignment of experimental units to treatments is carried out separately within each block.</a:t>
            </a:r>
          </a:p>
        </p:txBody>
      </p:sp>
      <p:sp>
        <p:nvSpPr>
          <p:cNvPr id="3" name="TextBox 2">
            <a:extLst>
              <a:ext uri="{FF2B5EF4-FFF2-40B4-BE49-F238E27FC236}">
                <a16:creationId xmlns:a16="http://schemas.microsoft.com/office/drawing/2014/main" id="{CD2B8BE2-B24B-8CCA-2A92-723074F17292}"/>
              </a:ext>
            </a:extLst>
          </p:cNvPr>
          <p:cNvSpPr txBox="1"/>
          <p:nvPr/>
        </p:nvSpPr>
        <p:spPr>
          <a:xfrm>
            <a:off x="1418601" y="3606105"/>
            <a:ext cx="5535538" cy="646331"/>
          </a:xfrm>
          <a:prstGeom prst="rect">
            <a:avLst/>
          </a:prstGeom>
          <a:noFill/>
        </p:spPr>
        <p:txBody>
          <a:bodyPr wrap="square">
            <a:spAutoFit/>
          </a:bodyPr>
          <a:lstStyle/>
          <a:p>
            <a:r>
              <a:rPr lang="en-US" dirty="0"/>
              <a:t>“Block what you can; randomize what you cannot.”</a:t>
            </a:r>
          </a:p>
          <a:p>
            <a:pPr algn="r"/>
            <a:r>
              <a:rPr lang="en-US" dirty="0"/>
              <a:t>— Box, Hunter, and Hunter (1978)</a:t>
            </a:r>
          </a:p>
        </p:txBody>
      </p:sp>
      <p:sp>
        <p:nvSpPr>
          <p:cNvPr id="4" name="TextBox 3">
            <a:extLst>
              <a:ext uri="{FF2B5EF4-FFF2-40B4-BE49-F238E27FC236}">
                <a16:creationId xmlns:a16="http://schemas.microsoft.com/office/drawing/2014/main" id="{0DF6336C-BAB6-FABE-06D2-E9BD5BC003B0}"/>
              </a:ext>
            </a:extLst>
          </p:cNvPr>
          <p:cNvSpPr txBox="1">
            <a:spLocks noChangeArrowheads="1"/>
          </p:cNvSpPr>
          <p:nvPr/>
        </p:nvSpPr>
        <p:spPr bwMode="auto">
          <a:xfrm>
            <a:off x="540297" y="4497291"/>
            <a:ext cx="7947025" cy="1015663"/>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spcAft>
                <a:spcPts val="1200"/>
              </a:spcAft>
              <a:defRPr/>
            </a:pPr>
            <a:r>
              <a:rPr lang="en-US" altLang="en-US" sz="2000" dirty="0">
                <a:solidFill>
                  <a:srgbClr val="000000"/>
                </a:solidFill>
              </a:rPr>
              <a:t>Use blocking for important known sources of variation, then use randomization to protect against remaining uncontrolled/unknown sources.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8BDB338-09B8-DAC9-A710-F02D2A03CAFA}"/>
            </a:ext>
          </a:extLst>
        </p:cNvPr>
        <p:cNvGrpSpPr/>
        <p:nvPr/>
      </p:nvGrpSpPr>
      <p:grpSpPr>
        <a:xfrm>
          <a:off x="0" y="0"/>
          <a:ext cx="0" cy="0"/>
          <a:chOff x="0" y="0"/>
          <a:chExt cx="0" cy="0"/>
        </a:xfrm>
      </p:grpSpPr>
      <p:sp>
        <p:nvSpPr>
          <p:cNvPr id="46082" name="Rectangle 2">
            <a:extLst>
              <a:ext uri="{FF2B5EF4-FFF2-40B4-BE49-F238E27FC236}">
                <a16:creationId xmlns:a16="http://schemas.microsoft.com/office/drawing/2014/main" id="{90C0279F-1C1B-27C5-E335-93360B972F47}"/>
              </a:ext>
            </a:extLst>
          </p:cNvPr>
          <p:cNvSpPr>
            <a:spLocks noGrp="1" noChangeArrowheads="1"/>
          </p:cNvSpPr>
          <p:nvPr>
            <p:ph type="title"/>
          </p:nvPr>
        </p:nvSpPr>
        <p:spPr/>
        <p:txBody>
          <a:bodyPr/>
          <a:lstStyle/>
          <a:p>
            <a:pPr eaLnBrk="1" hangingPunct="1"/>
            <a:r>
              <a:rPr lang="en-US" dirty="0">
                <a:ea typeface="ＭＳ Ｐゴシック" pitchFamily="34" charset="-128"/>
              </a:rPr>
              <a:t>Block Designs</a:t>
            </a:r>
          </a:p>
        </p:txBody>
      </p:sp>
      <p:sp>
        <p:nvSpPr>
          <p:cNvPr id="46081" name="Slide Number Placeholder 5">
            <a:extLst>
              <a:ext uri="{FF2B5EF4-FFF2-40B4-BE49-F238E27FC236}">
                <a16:creationId xmlns:a16="http://schemas.microsoft.com/office/drawing/2014/main" id="{BAE899FD-241F-3201-82A1-08B8A48D96B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3441456D-DFB5-49DB-A121-9AFDE4CCCA00}" type="slidenum">
              <a:rPr lang="en-US" sz="1200">
                <a:solidFill>
                  <a:schemeClr val="accent1"/>
                </a:solidFill>
              </a:rPr>
              <a:pPr>
                <a:lnSpc>
                  <a:spcPct val="80000"/>
                </a:lnSpc>
              </a:pPr>
              <a:t>16</a:t>
            </a:fld>
            <a:endParaRPr lang="en-US" sz="1200" dirty="0">
              <a:solidFill>
                <a:schemeClr val="accent1"/>
              </a:solidFill>
            </a:endParaRPr>
          </a:p>
        </p:txBody>
      </p:sp>
      <p:sp>
        <p:nvSpPr>
          <p:cNvPr id="10" name="TextBox 9">
            <a:extLst>
              <a:ext uri="{FF2B5EF4-FFF2-40B4-BE49-F238E27FC236}">
                <a16:creationId xmlns:a16="http://schemas.microsoft.com/office/drawing/2014/main" id="{35A17D55-1552-B6AD-12BC-D3AF76962FB9}"/>
              </a:ext>
            </a:extLst>
          </p:cNvPr>
          <p:cNvSpPr txBox="1">
            <a:spLocks noChangeArrowheads="1"/>
          </p:cNvSpPr>
          <p:nvPr/>
        </p:nvSpPr>
        <p:spPr bwMode="auto">
          <a:xfrm>
            <a:off x="540298" y="1333793"/>
            <a:ext cx="7947025" cy="2246769"/>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r>
              <a:rPr lang="en-US" altLang="en-US" sz="2000" dirty="0">
                <a:solidFill>
                  <a:srgbClr val="000000"/>
                </a:solidFill>
              </a:rPr>
              <a:t>(</a:t>
            </a:r>
            <a:r>
              <a:rPr lang="en-US" altLang="zh-CN" sz="2000" dirty="0">
                <a:solidFill>
                  <a:srgbClr val="000000"/>
                </a:solidFill>
              </a:rPr>
              <a:t>E</a:t>
            </a:r>
            <a:r>
              <a:rPr lang="en-US" altLang="en-US" sz="2000" dirty="0">
                <a:solidFill>
                  <a:srgbClr val="000000"/>
                </a:solidFill>
              </a:rPr>
              <a:t>xample 3.18: </a:t>
            </a:r>
            <a:r>
              <a:rPr lang="en-US" altLang="en-US" sz="2000" dirty="0"/>
              <a:t>C</a:t>
            </a:r>
            <a:r>
              <a:rPr lang="en-US" sz="2000" dirty="0"/>
              <a:t>ancer Therapies</a:t>
            </a:r>
            <a:r>
              <a:rPr lang="en-US" altLang="en-US" sz="2000" dirty="0">
                <a:solidFill>
                  <a:srgbClr val="000000"/>
                </a:solidFill>
              </a:rPr>
              <a:t>) </a:t>
            </a:r>
            <a:r>
              <a:rPr lang="en-US" sz="2000" dirty="0"/>
              <a:t>Suppose cancer progression differs between women and men. To compare three therapies:</a:t>
            </a:r>
          </a:p>
          <a:p>
            <a:pPr marL="342900" lvl="0" indent="-342900">
              <a:buFont typeface="Arial" panose="020B0604020202020204" pitchFamily="34" charset="0"/>
              <a:buChar char="•"/>
            </a:pPr>
            <a:r>
              <a:rPr lang="en-US" sz="2000" dirty="0"/>
              <a:t>Form two blocks: </a:t>
            </a:r>
            <a:r>
              <a:rPr lang="en-US" sz="2000" b="1" dirty="0"/>
              <a:t>women</a:t>
            </a:r>
            <a:r>
              <a:rPr lang="en-US" sz="2000" dirty="0"/>
              <a:t> and </a:t>
            </a:r>
            <a:r>
              <a:rPr lang="en-US" sz="2000" b="1" dirty="0"/>
              <a:t>men</a:t>
            </a:r>
            <a:endParaRPr lang="en-US" sz="2000" dirty="0"/>
          </a:p>
          <a:p>
            <a:pPr marL="342900" lvl="0" indent="-342900">
              <a:buFont typeface="Arial" panose="020B0604020202020204" pitchFamily="34" charset="0"/>
              <a:buChar char="•"/>
            </a:pPr>
            <a:r>
              <a:rPr lang="en-US" sz="2000" dirty="0"/>
              <a:t>Within each block, randomly assign subjects to therapies</a:t>
            </a:r>
            <a:r>
              <a:rPr lang="en-US" sz="2000" b="1" dirty="0"/>
              <a:t>.</a:t>
            </a:r>
          </a:p>
          <a:p>
            <a:pPr lvl="0"/>
            <a:endParaRPr lang="en-US" sz="2000" dirty="0"/>
          </a:p>
          <a:p>
            <a:r>
              <a:rPr lang="en-US" sz="2000" b="1" dirty="0"/>
              <a:t>Why block?</a:t>
            </a:r>
            <a:r>
              <a:rPr lang="en-US" sz="2000" dirty="0"/>
              <a:t> Sex may affect the response, so blocking helps separate sex-related variation from treatment effects.</a:t>
            </a:r>
          </a:p>
        </p:txBody>
      </p:sp>
      <p:pic>
        <p:nvPicPr>
          <p:cNvPr id="5" name="Picture 4">
            <a:extLst>
              <a:ext uri="{FF2B5EF4-FFF2-40B4-BE49-F238E27FC236}">
                <a16:creationId xmlns:a16="http://schemas.microsoft.com/office/drawing/2014/main" id="{1F14A10C-496B-340B-4CBA-EBC21A10CE7C}"/>
              </a:ext>
            </a:extLst>
          </p:cNvPr>
          <p:cNvPicPr>
            <a:picLocks noChangeAspect="1"/>
          </p:cNvPicPr>
          <p:nvPr/>
        </p:nvPicPr>
        <p:blipFill>
          <a:blip r:embed="rId3"/>
          <a:srcRect l="4896" t="16297" r="8195" b="16852"/>
          <a:stretch/>
        </p:blipFill>
        <p:spPr>
          <a:xfrm>
            <a:off x="1324598" y="4025069"/>
            <a:ext cx="5994114" cy="2593538"/>
          </a:xfrm>
          <a:prstGeom prst="rect">
            <a:avLst/>
          </a:prstGeom>
        </p:spPr>
      </p:pic>
    </p:spTree>
    <p:extLst>
      <p:ext uri="{BB962C8B-B14F-4D97-AF65-F5344CB8AC3E}">
        <p14:creationId xmlns:p14="http://schemas.microsoft.com/office/powerpoint/2010/main" val="85193401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ea typeface="ＭＳ Ｐゴシック" pitchFamily="34" charset="-128"/>
                <a:cs typeface="Arial" pitchFamily="34" charset="0"/>
              </a:rPr>
              <a:t>Principles of Experimental Design</a:t>
            </a:r>
          </a:p>
        </p:txBody>
      </p:sp>
      <p:sp>
        <p:nvSpPr>
          <p:cNvPr id="43009"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2B125E84-8CDD-4234-80CD-492F17B04144}" type="slidenum">
              <a:rPr lang="en-US" sz="1200">
                <a:solidFill>
                  <a:schemeClr val="accent1"/>
                </a:solidFill>
              </a:rPr>
              <a:pPr>
                <a:lnSpc>
                  <a:spcPct val="80000"/>
                </a:lnSpc>
              </a:pPr>
              <a:t>17</a:t>
            </a:fld>
            <a:endParaRPr lang="en-US" sz="1200">
              <a:solidFill>
                <a:schemeClr val="accent1"/>
              </a:solidFill>
            </a:endParaRPr>
          </a:p>
        </p:txBody>
      </p:sp>
      <p:sp>
        <p:nvSpPr>
          <p:cNvPr id="43011" name="Rectangle 1"/>
          <p:cNvSpPr>
            <a:spLocks noChangeArrowheads="1"/>
          </p:cNvSpPr>
          <p:nvPr/>
        </p:nvSpPr>
        <p:spPr bwMode="auto">
          <a:xfrm>
            <a:off x="459581" y="1026160"/>
            <a:ext cx="822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dirty="0">
                <a:solidFill>
                  <a:srgbClr val="000000"/>
                </a:solidFill>
              </a:rPr>
              <a:t>Randomized comparative experiments are designed to give good evidence that differences in the treatments cause the differences we see in the responses. </a:t>
            </a:r>
          </a:p>
        </p:txBody>
      </p:sp>
      <p:sp>
        <p:nvSpPr>
          <p:cNvPr id="7" name="TextBox 6"/>
          <p:cNvSpPr txBox="1">
            <a:spLocks noChangeArrowheads="1"/>
          </p:cNvSpPr>
          <p:nvPr/>
        </p:nvSpPr>
        <p:spPr bwMode="auto">
          <a:xfrm>
            <a:off x="768350" y="2136775"/>
            <a:ext cx="7654925" cy="400050"/>
          </a:xfrm>
          <a:prstGeom prst="rect">
            <a:avLst/>
          </a:prstGeom>
          <a:solidFill>
            <a:srgbClr val="D6DFE8"/>
          </a:solidFill>
          <a:ln w="10000">
            <a:solidFill>
              <a:schemeClr val="accent2"/>
            </a:solidFill>
            <a:miter lim="800000"/>
            <a:headEnd/>
            <a:tailEnd/>
          </a:ln>
          <a:effectLst>
            <a:outerShdw blurRad="38100" dist="30000" dir="5400000" rotWithShape="0">
              <a:srgbClr val="808080">
                <a:alpha val="45000"/>
              </a:srgbClr>
            </a:outerShdw>
          </a:effectLst>
        </p:spPr>
        <p:txBody>
          <a:bodyPr>
            <a:spAutoFit/>
          </a:bodyPr>
          <a:lstStyle/>
          <a:p>
            <a:pPr algn="ctr" eaLnBrk="1" fontAlgn="auto" hangingPunct="1">
              <a:spcBef>
                <a:spcPts val="0"/>
              </a:spcBef>
              <a:spcAft>
                <a:spcPts val="0"/>
              </a:spcAft>
              <a:defRPr/>
            </a:pPr>
            <a:r>
              <a:rPr lang="en-US" sz="2000" b="1" dirty="0">
                <a:solidFill>
                  <a:schemeClr val="dk1"/>
                </a:solidFill>
                <a:latin typeface="+mn-lt"/>
                <a:ea typeface="+mn-ea"/>
              </a:rPr>
              <a:t>Principles of Experimental Design</a:t>
            </a:r>
          </a:p>
        </p:txBody>
      </p:sp>
      <p:sp>
        <p:nvSpPr>
          <p:cNvPr id="6" name="TextBox 5"/>
          <p:cNvSpPr txBox="1">
            <a:spLocks noChangeArrowheads="1"/>
          </p:cNvSpPr>
          <p:nvPr/>
        </p:nvSpPr>
        <p:spPr bwMode="auto">
          <a:xfrm>
            <a:off x="433388" y="2576056"/>
            <a:ext cx="8324850" cy="2246769"/>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nchor="b">
            <a:spAutoFit/>
          </a:bodyPr>
          <a:lstStyle>
            <a:lvl1pPr marL="342900" indent="-342900"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spcAft>
                <a:spcPts val="1200"/>
              </a:spcAft>
              <a:buFontTx/>
              <a:buAutoNum type="arabicPeriod"/>
              <a:defRPr/>
            </a:pPr>
            <a:r>
              <a:rPr lang="en-US" altLang="en-US" sz="2000" b="1" dirty="0">
                <a:solidFill>
                  <a:srgbClr val="800000"/>
                </a:solidFill>
              </a:rPr>
              <a:t>Control through comparison: </a:t>
            </a:r>
            <a:r>
              <a:rPr lang="en-US" altLang="en-US" sz="2000" dirty="0">
                <a:solidFill>
                  <a:srgbClr val="000000"/>
                </a:solidFill>
              </a:rPr>
              <a:t>Compare two or more treatments to help separate the treatment effect from other influences.</a:t>
            </a:r>
          </a:p>
          <a:p>
            <a:pPr eaLnBrk="1" hangingPunct="1">
              <a:spcAft>
                <a:spcPts val="1200"/>
              </a:spcAft>
              <a:buFontTx/>
              <a:buAutoNum type="arabicPeriod"/>
              <a:defRPr/>
            </a:pPr>
            <a:r>
              <a:rPr lang="en-US" altLang="en-US" sz="2000" b="1" dirty="0">
                <a:solidFill>
                  <a:srgbClr val="800000"/>
                </a:solidFill>
              </a:rPr>
              <a:t>Randomize</a:t>
            </a:r>
            <a:r>
              <a:rPr lang="en-US" altLang="en-US" sz="2000" b="1" dirty="0">
                <a:solidFill>
                  <a:srgbClr val="990000"/>
                </a:solidFill>
              </a:rPr>
              <a:t>:</a:t>
            </a:r>
            <a:r>
              <a:rPr lang="en-US" altLang="en-US" sz="2000" dirty="0">
                <a:solidFill>
                  <a:srgbClr val="000000"/>
                </a:solidFill>
              </a:rPr>
              <a:t> Use a random mechanism to assign experimental units to treatments.  </a:t>
            </a:r>
          </a:p>
          <a:p>
            <a:pPr eaLnBrk="1" hangingPunct="1">
              <a:buFontTx/>
              <a:buAutoNum type="arabicPeriod"/>
              <a:defRPr/>
            </a:pPr>
            <a:r>
              <a:rPr lang="en-US" altLang="en-US" sz="2000" b="1" dirty="0">
                <a:solidFill>
                  <a:srgbClr val="800000"/>
                </a:solidFill>
              </a:rPr>
              <a:t>Replication</a:t>
            </a:r>
            <a:r>
              <a:rPr lang="en-US" altLang="en-US" sz="2000" b="1" dirty="0">
                <a:solidFill>
                  <a:srgbClr val="990000"/>
                </a:solidFill>
              </a:rPr>
              <a:t>:</a:t>
            </a:r>
            <a:r>
              <a:rPr lang="en-US" altLang="en-US" sz="2000" dirty="0">
                <a:solidFill>
                  <a:srgbClr val="000000"/>
                </a:solidFill>
              </a:rPr>
              <a:t> Use enough experimental units in each group to reduce chance variation in the results.</a:t>
            </a:r>
          </a:p>
        </p:txBody>
      </p:sp>
      <p:sp>
        <p:nvSpPr>
          <p:cNvPr id="8" name="TextBox 7"/>
          <p:cNvSpPr txBox="1">
            <a:spLocks noChangeArrowheads="1"/>
          </p:cNvSpPr>
          <p:nvPr/>
        </p:nvSpPr>
        <p:spPr bwMode="auto">
          <a:xfrm>
            <a:off x="733425" y="5046663"/>
            <a:ext cx="7681913" cy="1631216"/>
          </a:xfrm>
          <a:prstGeom prst="rect">
            <a:avLst/>
          </a:prstGeom>
          <a:solidFill>
            <a:srgbClr val="DFCEC9"/>
          </a:solidFill>
          <a:ln w="10000">
            <a:solidFill>
              <a:srgbClr val="B88472"/>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2000" b="1" dirty="0">
                <a:solidFill>
                  <a:srgbClr val="000000"/>
                </a:solidFill>
              </a:rPr>
              <a:t>In principle, experiments can give good evidence for causation. </a:t>
            </a:r>
            <a:r>
              <a:rPr lang="en-US" sz="2000" dirty="0">
                <a:solidFill>
                  <a:srgbClr val="000000"/>
                </a:solidFill>
              </a:rPr>
              <a:t>We take the above steps to help make treatment differences (rather than systematic differences between groups) the most reasonable explanation for observed differences in response.</a:t>
            </a:r>
            <a:endParaRPr lang="en-US" sz="2000" b="1" dirty="0">
              <a:solidFill>
                <a:srgbClr val="00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bg/>
                                          </p:spTgt>
                                        </p:tgtEl>
                                        <p:attrNameLst>
                                          <p:attrName>style.visibility</p:attrName>
                                        </p:attrNameLst>
                                      </p:cBhvr>
                                      <p:to>
                                        <p:strVal val="visible"/>
                                      </p:to>
                                    </p:set>
                                    <p:animEffect transition="in" filter="fade">
                                      <p:cBhvr>
                                        <p:cTn id="10" dur="1000"/>
                                        <p:tgtEl>
                                          <p:spTgt spid="6">
                                            <p:bg/>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1000"/>
                                        <p:tgtEl>
                                          <p:spTgt spid="6">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fade">
                                      <p:cBhvr>
                                        <p:cTn id="20" dur="1000"/>
                                        <p:tgtEl>
                                          <p:spTgt spid="6">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1000"/>
                                        <p:tgtEl>
                                          <p:spTgt spid="6">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bldLvl="5"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dirty="0">
                <a:ea typeface="ＭＳ Ｐゴシック" pitchFamily="34" charset="-128"/>
              </a:rPr>
              <a:t>Cautions About Experiments</a:t>
            </a:r>
          </a:p>
        </p:txBody>
      </p:sp>
      <p:sp>
        <p:nvSpPr>
          <p:cNvPr id="4403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C45BF157-48A6-47A1-AB00-6FAEB5B23459}" type="slidenum">
              <a:rPr lang="en-US" sz="1200">
                <a:solidFill>
                  <a:schemeClr val="accent1"/>
                </a:solidFill>
              </a:rPr>
              <a:pPr>
                <a:lnSpc>
                  <a:spcPct val="80000"/>
                </a:lnSpc>
              </a:pPr>
              <a:t>18</a:t>
            </a:fld>
            <a:endParaRPr lang="en-US" sz="1200" dirty="0">
              <a:solidFill>
                <a:schemeClr val="accent1"/>
              </a:solidFill>
            </a:endParaRPr>
          </a:p>
        </p:txBody>
      </p:sp>
      <p:sp>
        <p:nvSpPr>
          <p:cNvPr id="44035" name="Rectangle 1"/>
          <p:cNvSpPr>
            <a:spLocks noChangeArrowheads="1"/>
          </p:cNvSpPr>
          <p:nvPr/>
        </p:nvSpPr>
        <p:spPr bwMode="auto">
          <a:xfrm>
            <a:off x="546894" y="2209085"/>
            <a:ext cx="7772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sz="2000" dirty="0">
                <a:solidFill>
                  <a:srgbClr val="000000"/>
                </a:solidFill>
              </a:rPr>
              <a:t>The logic of a randomized comparative experiment depends on our ability to treat all the subjects in the same way, except for the treatment that is intentionally different. </a:t>
            </a:r>
          </a:p>
        </p:txBody>
      </p:sp>
      <p:sp>
        <p:nvSpPr>
          <p:cNvPr id="9" name="TextBox 8"/>
          <p:cNvSpPr txBox="1">
            <a:spLocks noChangeArrowheads="1"/>
          </p:cNvSpPr>
          <p:nvPr/>
        </p:nvSpPr>
        <p:spPr bwMode="auto">
          <a:xfrm>
            <a:off x="609601" y="3906144"/>
            <a:ext cx="7646987" cy="101600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altLang="en-US" sz="2000" dirty="0">
                <a:solidFill>
                  <a:srgbClr val="000000"/>
                </a:solidFill>
              </a:rPr>
              <a:t>In a </a:t>
            </a:r>
            <a:r>
              <a:rPr lang="en-US" altLang="en-US" sz="2000" b="1" dirty="0">
                <a:solidFill>
                  <a:srgbClr val="800000"/>
                </a:solidFill>
              </a:rPr>
              <a:t>double-blind experiment</a:t>
            </a:r>
            <a:r>
              <a:rPr lang="en-US" altLang="en-US" sz="2000" dirty="0">
                <a:solidFill>
                  <a:srgbClr val="000000"/>
                </a:solidFill>
              </a:rPr>
              <a:t>,</a:t>
            </a:r>
            <a:r>
              <a:rPr lang="en-US" altLang="en-US" sz="2000" b="1" dirty="0">
                <a:solidFill>
                  <a:srgbClr val="000000"/>
                </a:solidFill>
              </a:rPr>
              <a:t> </a:t>
            </a:r>
            <a:r>
              <a:rPr lang="en-US" altLang="en-US" sz="2000" dirty="0">
                <a:solidFill>
                  <a:srgbClr val="000000"/>
                </a:solidFill>
              </a:rPr>
              <a:t>neither the subjects nor those who interact with them and measure the response variable know which treatment a subject received.</a:t>
            </a:r>
            <a:endParaRPr lang="en-US" altLang="en-US" sz="900" dirty="0">
              <a:solidFill>
                <a:srgbClr val="00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753C4A7-3AA1-16BD-574B-20B395901749}"/>
            </a:ext>
          </a:extLst>
        </p:cNvPr>
        <p:cNvGrpSpPr/>
        <p:nvPr/>
      </p:nvGrpSpPr>
      <p:grpSpPr>
        <a:xfrm>
          <a:off x="0" y="0"/>
          <a:ext cx="0" cy="0"/>
          <a:chOff x="0" y="0"/>
          <a:chExt cx="0" cy="0"/>
        </a:xfrm>
      </p:grpSpPr>
      <p:sp>
        <p:nvSpPr>
          <p:cNvPr id="44034" name="Rectangle 2">
            <a:extLst>
              <a:ext uri="{FF2B5EF4-FFF2-40B4-BE49-F238E27FC236}">
                <a16:creationId xmlns:a16="http://schemas.microsoft.com/office/drawing/2014/main" id="{0F5EA88F-460C-005D-0621-47F55C1DF00B}"/>
              </a:ext>
            </a:extLst>
          </p:cNvPr>
          <p:cNvSpPr>
            <a:spLocks noGrp="1" noChangeArrowheads="1"/>
          </p:cNvSpPr>
          <p:nvPr>
            <p:ph type="title"/>
          </p:nvPr>
        </p:nvSpPr>
        <p:spPr/>
        <p:txBody>
          <a:bodyPr/>
          <a:lstStyle/>
          <a:p>
            <a:pPr eaLnBrk="1" hangingPunct="1"/>
            <a:r>
              <a:rPr lang="en-US" dirty="0">
                <a:ea typeface="ＭＳ Ｐゴシック" pitchFamily="34" charset="-128"/>
              </a:rPr>
              <a:t>Cautions About Experiments</a:t>
            </a:r>
          </a:p>
        </p:txBody>
      </p:sp>
      <p:sp>
        <p:nvSpPr>
          <p:cNvPr id="44033" name="Slide Number Placeholder 5">
            <a:extLst>
              <a:ext uri="{FF2B5EF4-FFF2-40B4-BE49-F238E27FC236}">
                <a16:creationId xmlns:a16="http://schemas.microsoft.com/office/drawing/2014/main" id="{08125A68-94AD-F8B0-7571-1EB68C27773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C45BF157-48A6-47A1-AB00-6FAEB5B23459}" type="slidenum">
              <a:rPr lang="en-US" sz="1200">
                <a:solidFill>
                  <a:schemeClr val="accent1"/>
                </a:solidFill>
              </a:rPr>
              <a:pPr>
                <a:lnSpc>
                  <a:spcPct val="80000"/>
                </a:lnSpc>
              </a:pPr>
              <a:t>19</a:t>
            </a:fld>
            <a:endParaRPr lang="en-US" sz="1200" dirty="0">
              <a:solidFill>
                <a:schemeClr val="accent1"/>
              </a:solidFill>
            </a:endParaRPr>
          </a:p>
        </p:txBody>
      </p:sp>
      <p:sp>
        <p:nvSpPr>
          <p:cNvPr id="38918" name="Rectangle 1">
            <a:extLst>
              <a:ext uri="{FF2B5EF4-FFF2-40B4-BE49-F238E27FC236}">
                <a16:creationId xmlns:a16="http://schemas.microsoft.com/office/drawing/2014/main" id="{77AB3295-E1CF-1DD3-F8CB-AD372BDE2FF1}"/>
              </a:ext>
            </a:extLst>
          </p:cNvPr>
          <p:cNvSpPr>
            <a:spLocks noChangeArrowheads="1"/>
          </p:cNvSpPr>
          <p:nvPr/>
        </p:nvSpPr>
        <p:spPr bwMode="auto">
          <a:xfrm>
            <a:off x="748505" y="985384"/>
            <a:ext cx="764698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dirty="0">
                <a:solidFill>
                  <a:srgbClr val="000000"/>
                </a:solidFill>
              </a:rPr>
              <a:t>The most serious potential weakness of experiments is </a:t>
            </a:r>
            <a:r>
              <a:rPr lang="en-US" sz="2000" b="1" dirty="0">
                <a:solidFill>
                  <a:srgbClr val="800000"/>
                </a:solidFill>
              </a:rPr>
              <a:t>lack of realism/generalizability</a:t>
            </a:r>
            <a:r>
              <a:rPr lang="en-US" sz="2000" dirty="0">
                <a:solidFill>
                  <a:srgbClr val="000000"/>
                </a:solidFill>
              </a:rPr>
              <a:t>: The setting of an experiment might not realistically duplicate the conditions we really want to study. </a:t>
            </a:r>
          </a:p>
        </p:txBody>
      </p:sp>
      <p:sp>
        <p:nvSpPr>
          <p:cNvPr id="8" name="TextBox 7">
            <a:extLst>
              <a:ext uri="{FF2B5EF4-FFF2-40B4-BE49-F238E27FC236}">
                <a16:creationId xmlns:a16="http://schemas.microsoft.com/office/drawing/2014/main" id="{D548D190-8CF8-7D54-254F-B47BD7A9D6DA}"/>
              </a:ext>
            </a:extLst>
          </p:cNvPr>
          <p:cNvSpPr txBox="1">
            <a:spLocks noChangeArrowheads="1"/>
          </p:cNvSpPr>
          <p:nvPr/>
        </p:nvSpPr>
        <p:spPr bwMode="auto">
          <a:xfrm>
            <a:off x="174623" y="2208834"/>
            <a:ext cx="8764277" cy="2554545"/>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wrap="square">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sz="2000" dirty="0">
                <a:solidFill>
                  <a:srgbClr val="000000"/>
                </a:solidFill>
              </a:rPr>
              <a:t>(Example 3.16: Layoffs and feeling bad) </a:t>
            </a:r>
            <a:r>
              <a:rPr lang="en-US" altLang="zh-CN" sz="2000" dirty="0"/>
              <a:t>P</a:t>
            </a:r>
            <a:r>
              <a:rPr lang="en-US" sz="2000" dirty="0"/>
              <a:t>sychologists wanted to study how layoffs affect the workers who remain employed. Instead of studying an actual workplace, they recruited </a:t>
            </a:r>
            <a:r>
              <a:rPr lang="en-US" sz="2000" b="1" dirty="0"/>
              <a:t>student subjects</a:t>
            </a:r>
            <a:r>
              <a:rPr lang="en-US" sz="2000" dirty="0"/>
              <a:t> for a temporary task and </a:t>
            </a:r>
            <a:r>
              <a:rPr lang="en-US" altLang="zh-CN" sz="2000" dirty="0"/>
              <a:t>s</a:t>
            </a:r>
            <a:r>
              <a:rPr lang="en-US" sz="2000" dirty="0"/>
              <a:t>ome of the “workers” were then “let go”. The remaining students were placed in two conditions: </a:t>
            </a:r>
          </a:p>
          <a:p>
            <a:pPr marL="342900" lvl="0" indent="-342900">
              <a:buFont typeface="Arial" panose="020B0604020202020204" pitchFamily="34" charset="0"/>
              <a:buChar char="•"/>
            </a:pPr>
            <a:r>
              <a:rPr lang="en-US" sz="2000" dirty="0"/>
              <a:t>One group was told the layoffs were due to poor performance.</a:t>
            </a:r>
          </a:p>
          <a:p>
            <a:pPr marL="342900" lvl="0" indent="-342900">
              <a:buFont typeface="Arial" panose="020B0604020202020204" pitchFamily="34" charset="0"/>
              <a:buChar char="•"/>
            </a:pPr>
            <a:r>
              <a:rPr lang="en-US" sz="2000" dirty="0"/>
              <a:t>Another group was told the layoffs were due to luck.</a:t>
            </a:r>
          </a:p>
          <a:p>
            <a:pPr lvl="0"/>
            <a:r>
              <a:rPr lang="en-US" sz="2000" dirty="0"/>
              <a:t>The researchers then examined the reactions of the students who remained. </a:t>
            </a:r>
          </a:p>
        </p:txBody>
      </p:sp>
      <p:sp>
        <p:nvSpPr>
          <p:cNvPr id="2" name="Rectangle 1">
            <a:extLst>
              <a:ext uri="{FF2B5EF4-FFF2-40B4-BE49-F238E27FC236}">
                <a16:creationId xmlns:a16="http://schemas.microsoft.com/office/drawing/2014/main" id="{31E859C6-F202-04BC-A3A0-C96BED52A9A3}"/>
              </a:ext>
            </a:extLst>
          </p:cNvPr>
          <p:cNvSpPr>
            <a:spLocks noChangeArrowheads="1"/>
          </p:cNvSpPr>
          <p:nvPr/>
        </p:nvSpPr>
        <p:spPr bwMode="auto">
          <a:xfrm>
            <a:off x="748504" y="4960150"/>
            <a:ext cx="764698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en-US" altLang="zh-CN" sz="2000" dirty="0"/>
              <a:t>B</a:t>
            </a:r>
            <a:r>
              <a:rPr lang="en-US" sz="2000" dirty="0"/>
              <a:t>eing a student doing a temporary task is quite different from being an employee who survives a real workplace layoff, where income, career, coworkers, and job security are involved. Therefore, even if the experiment is internally well designed, we cannot be sure that students’ reactions generalize to real workers.</a:t>
            </a:r>
          </a:p>
        </p:txBody>
      </p:sp>
    </p:spTree>
    <p:extLst>
      <p:ext uri="{BB962C8B-B14F-4D97-AF65-F5344CB8AC3E}">
        <p14:creationId xmlns:p14="http://schemas.microsoft.com/office/powerpoint/2010/main" val="107415678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8918"/>
                                        </p:tgtEl>
                                        <p:attrNameLst>
                                          <p:attrName>style.visibility</p:attrName>
                                        </p:attrNameLst>
                                      </p:cBhvr>
                                      <p:to>
                                        <p:strVal val="visible"/>
                                      </p:to>
                                    </p:set>
                                    <p:animEffect transition="in" filter="fade">
                                      <p:cBhvr>
                                        <p:cTn id="7" dur="1000"/>
                                        <p:tgtEl>
                                          <p:spTgt spid="38918"/>
                                        </p:tgtEl>
                                      </p:cBhvr>
                                    </p:animEffect>
                                    <p:anim calcmode="lin" valueType="num">
                                      <p:cBhvr>
                                        <p:cTn id="8" dur="1000" fill="hold"/>
                                        <p:tgtEl>
                                          <p:spTgt spid="38918"/>
                                        </p:tgtEl>
                                        <p:attrNameLst>
                                          <p:attrName>ppt_x</p:attrName>
                                        </p:attrNameLst>
                                      </p:cBhvr>
                                      <p:tavLst>
                                        <p:tav tm="0">
                                          <p:val>
                                            <p:strVal val="#ppt_x"/>
                                          </p:val>
                                        </p:tav>
                                        <p:tav tm="100000">
                                          <p:val>
                                            <p:strVal val="#ppt_x"/>
                                          </p:val>
                                        </p:tav>
                                      </p:tavLst>
                                    </p:anim>
                                    <p:anim calcmode="lin" valueType="num">
                                      <p:cBhvr>
                                        <p:cTn id="9" dur="900" decel="100000" fill="hold"/>
                                        <p:tgtEl>
                                          <p:spTgt spid="389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8918"/>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7"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900" decel="100000" fill="hold"/>
                                        <p:tgtEl>
                                          <p:spTgt spid="2"/>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p:bldP spid="8" grpId="0" animBg="1"/>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2"/>
          <p:cNvSpPr>
            <a:spLocks noGrp="1"/>
          </p:cNvSpPr>
          <p:nvPr>
            <p:ph type="title"/>
          </p:nvPr>
        </p:nvSpPr>
        <p:spPr/>
        <p:txBody>
          <a:bodyPr anchor="t"/>
          <a:lstStyle/>
          <a:p>
            <a:pPr eaLnBrk="1" hangingPunct="1"/>
            <a:r>
              <a:rPr lang="en-US" b="1">
                <a:ea typeface="ＭＳ Ｐゴシック" pitchFamily="34" charset="-128"/>
              </a:rPr>
              <a:t>3.3 Sampling Design</a:t>
            </a:r>
          </a:p>
        </p:txBody>
      </p:sp>
      <p:sp>
        <p:nvSpPr>
          <p:cNvPr id="48130" name="Text Placeholder 3"/>
          <p:cNvSpPr>
            <a:spLocks noGrp="1"/>
          </p:cNvSpPr>
          <p:nvPr>
            <p:ph idx="1"/>
          </p:nvPr>
        </p:nvSpPr>
        <p:spPr/>
        <p:txBody>
          <a:bodyPr/>
          <a:lstStyle/>
          <a:p>
            <a:pPr eaLnBrk="1" hangingPunct="1"/>
            <a:r>
              <a:rPr lang="en-US" sz="2400">
                <a:solidFill>
                  <a:srgbClr val="073779"/>
                </a:solidFill>
                <a:ea typeface="ＭＳ Ｐゴシック" pitchFamily="34" charset="-128"/>
              </a:rPr>
              <a:t>Population and sample</a:t>
            </a:r>
          </a:p>
          <a:p>
            <a:pPr eaLnBrk="1" hangingPunct="1"/>
            <a:r>
              <a:rPr lang="en-US" sz="2400">
                <a:solidFill>
                  <a:srgbClr val="073779"/>
                </a:solidFill>
                <a:ea typeface="ＭＳ Ｐゴシック" pitchFamily="34" charset="-128"/>
              </a:rPr>
              <a:t>Voluntary response samples</a:t>
            </a:r>
          </a:p>
          <a:p>
            <a:pPr eaLnBrk="1" hangingPunct="1"/>
            <a:r>
              <a:rPr lang="en-US" sz="2400">
                <a:solidFill>
                  <a:srgbClr val="073779"/>
                </a:solidFill>
                <a:ea typeface="ＭＳ Ｐゴシック" pitchFamily="34" charset="-128"/>
              </a:rPr>
              <a:t>Simple random samples</a:t>
            </a:r>
          </a:p>
          <a:p>
            <a:pPr eaLnBrk="1" hangingPunct="1"/>
            <a:r>
              <a:rPr lang="en-US" sz="2400">
                <a:solidFill>
                  <a:srgbClr val="073779"/>
                </a:solidFill>
                <a:ea typeface="ＭＳ Ｐゴシック" pitchFamily="34" charset="-128"/>
              </a:rPr>
              <a:t>Probability samples</a:t>
            </a:r>
          </a:p>
          <a:p>
            <a:pPr eaLnBrk="1" hangingPunct="1"/>
            <a:r>
              <a:rPr lang="en-US" sz="2400">
                <a:solidFill>
                  <a:srgbClr val="073779"/>
                </a:solidFill>
                <a:ea typeface="ＭＳ Ｐゴシック" pitchFamily="34" charset="-128"/>
              </a:rPr>
              <a:t>Stratified random samples</a:t>
            </a:r>
          </a:p>
          <a:p>
            <a:pPr eaLnBrk="1" hangingPunct="1"/>
            <a:r>
              <a:rPr lang="en-US" sz="2400">
                <a:solidFill>
                  <a:srgbClr val="073779"/>
                </a:solidFill>
                <a:ea typeface="ＭＳ Ｐゴシック" pitchFamily="34" charset="-128"/>
              </a:rPr>
              <a:t>Multistage samples</a:t>
            </a:r>
          </a:p>
          <a:p>
            <a:pPr eaLnBrk="1" hangingPunct="1"/>
            <a:r>
              <a:rPr lang="en-US" sz="2400">
                <a:solidFill>
                  <a:srgbClr val="073779"/>
                </a:solidFill>
                <a:ea typeface="ＭＳ Ｐゴシック" pitchFamily="34" charset="-128"/>
              </a:rPr>
              <a:t>Cautions about sampling</a:t>
            </a:r>
          </a:p>
        </p:txBody>
      </p:sp>
      <p:sp>
        <p:nvSpPr>
          <p:cNvPr id="48131" name="Slide Number Placeholder 8"/>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fld id="{57BFCA84-0718-45DA-B81D-1A2BC372DE90}" type="slidenum">
              <a:rPr lang="en-US" sz="1400">
                <a:solidFill>
                  <a:schemeClr val="accent1"/>
                </a:solidFill>
              </a:rPr>
              <a:pPr/>
              <a:t>20</a:t>
            </a:fld>
            <a:endParaRPr lang="en-US" sz="1400">
              <a:solidFill>
                <a:schemeClr val="accen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p:txBody>
          <a:bodyPr/>
          <a:lstStyle/>
          <a:p>
            <a:pPr eaLnBrk="1" hangingPunct="1"/>
            <a:r>
              <a:rPr lang="en-US" sz="4000" dirty="0">
                <a:ea typeface="ＭＳ Ｐゴシック" pitchFamily="34" charset="-128"/>
              </a:rPr>
              <a:t>Population and Sample</a:t>
            </a:r>
          </a:p>
        </p:txBody>
      </p:sp>
      <p:sp>
        <p:nvSpPr>
          <p:cNvPr id="4915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51ED751F-2DCA-462B-A21C-80769CE43EB1}" type="slidenum">
              <a:rPr lang="en-US" sz="1200">
                <a:solidFill>
                  <a:srgbClr val="073779"/>
                </a:solidFill>
              </a:rPr>
              <a:pPr>
                <a:lnSpc>
                  <a:spcPct val="80000"/>
                </a:lnSpc>
              </a:pPr>
              <a:t>21</a:t>
            </a:fld>
            <a:endParaRPr lang="en-US" sz="1200">
              <a:solidFill>
                <a:srgbClr val="073779"/>
              </a:solidFill>
            </a:endParaRPr>
          </a:p>
        </p:txBody>
      </p:sp>
      <p:pic>
        <p:nvPicPr>
          <p:cNvPr id="2" name="Picture 1" descr="The animation shows a distinction between population and sample. A sample is a part of the population from which the data is collected to make an inference or conclusions about the population."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6206" y="310999"/>
            <a:ext cx="638175" cy="276225"/>
          </a:xfrm>
          <a:prstGeom prst="rect">
            <a:avLst/>
          </a:prstGeom>
        </p:spPr>
      </p:pic>
      <p:pic>
        <p:nvPicPr>
          <p:cNvPr id="3" name="Picture 2" descr="To skip animation steps, move to the next slide." hidden="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0014" y="233362"/>
            <a:ext cx="638175" cy="276225"/>
          </a:xfrm>
          <a:prstGeom prst="rect">
            <a:avLst/>
          </a:prstGeom>
        </p:spPr>
      </p:pic>
      <p:sp>
        <p:nvSpPr>
          <p:cNvPr id="6" name="TextBox 5"/>
          <p:cNvSpPr txBox="1">
            <a:spLocks noChangeArrowheads="1"/>
          </p:cNvSpPr>
          <p:nvPr/>
        </p:nvSpPr>
        <p:spPr bwMode="auto">
          <a:xfrm>
            <a:off x="347663" y="1522621"/>
            <a:ext cx="7908925" cy="203200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defTabSz="457200" eaLnBrk="1" fontAlgn="base" hangingPunct="1">
              <a:spcBef>
                <a:spcPct val="0"/>
              </a:spcBef>
              <a:spcAft>
                <a:spcPct val="0"/>
              </a:spcAft>
              <a:defRPr/>
            </a:pPr>
            <a:endParaRPr lang="en-US" altLang="en-US" sz="600" b="1" u="sng" dirty="0">
              <a:solidFill>
                <a:srgbClr val="E81F30"/>
              </a:solidFill>
            </a:endParaRPr>
          </a:p>
          <a:p>
            <a:pPr defTabSz="457200" eaLnBrk="1" fontAlgn="base" hangingPunct="1">
              <a:spcBef>
                <a:spcPct val="0"/>
              </a:spcBef>
              <a:spcAft>
                <a:spcPct val="0"/>
              </a:spcAft>
              <a:defRPr/>
            </a:pPr>
            <a:r>
              <a:rPr lang="en-US" altLang="en-US" sz="2000" dirty="0">
                <a:solidFill>
                  <a:srgbClr val="000000"/>
                </a:solidFill>
              </a:rPr>
              <a:t>The </a:t>
            </a:r>
            <a:r>
              <a:rPr lang="en-US" altLang="en-US" sz="2000" b="1" dirty="0">
                <a:solidFill>
                  <a:srgbClr val="800000"/>
                </a:solidFill>
              </a:rPr>
              <a:t>population</a:t>
            </a:r>
            <a:r>
              <a:rPr lang="en-US" altLang="en-US" sz="2000" b="1" dirty="0">
                <a:solidFill>
                  <a:srgbClr val="000000"/>
                </a:solidFill>
              </a:rPr>
              <a:t> </a:t>
            </a:r>
            <a:r>
              <a:rPr lang="en-US" altLang="en-US" sz="2000" dirty="0">
                <a:solidFill>
                  <a:srgbClr val="000000"/>
                </a:solidFill>
              </a:rPr>
              <a:t>in a statistical study is the entire group of individuals about which we want information.</a:t>
            </a:r>
          </a:p>
          <a:p>
            <a:pPr defTabSz="457200" eaLnBrk="1" fontAlgn="base" hangingPunct="1">
              <a:spcBef>
                <a:spcPct val="0"/>
              </a:spcBef>
              <a:spcAft>
                <a:spcPct val="0"/>
              </a:spcAft>
              <a:defRPr/>
            </a:pPr>
            <a:endParaRPr lang="en-US" altLang="en-US" sz="2000" dirty="0">
              <a:solidFill>
                <a:srgbClr val="FFFFFF"/>
              </a:solidFill>
            </a:endParaRPr>
          </a:p>
          <a:p>
            <a:pPr defTabSz="457200" eaLnBrk="1" fontAlgn="base" hangingPunct="1">
              <a:spcBef>
                <a:spcPct val="0"/>
              </a:spcBef>
              <a:spcAft>
                <a:spcPct val="0"/>
              </a:spcAft>
              <a:defRPr/>
            </a:pPr>
            <a:r>
              <a:rPr lang="en-US" altLang="en-US" sz="2000" dirty="0">
                <a:solidFill>
                  <a:srgbClr val="000000"/>
                </a:solidFill>
              </a:rPr>
              <a:t>A </a:t>
            </a:r>
            <a:r>
              <a:rPr lang="en-US" altLang="en-US" sz="2000" b="1" dirty="0">
                <a:solidFill>
                  <a:srgbClr val="800000"/>
                </a:solidFill>
              </a:rPr>
              <a:t>sample</a:t>
            </a:r>
            <a:r>
              <a:rPr lang="en-US" altLang="en-US" sz="2000" b="1" dirty="0">
                <a:solidFill>
                  <a:srgbClr val="000000"/>
                </a:solidFill>
              </a:rPr>
              <a:t> </a:t>
            </a:r>
            <a:r>
              <a:rPr lang="en-US" altLang="en-US" sz="2000" dirty="0">
                <a:solidFill>
                  <a:srgbClr val="000000"/>
                </a:solidFill>
              </a:rPr>
              <a:t>is the part of the population from which we actually collect information. We use information from a sample to draw conclusions about the entire population.</a:t>
            </a:r>
            <a:endParaRPr lang="en-US" altLang="en-US" sz="1000" b="1" dirty="0">
              <a:solidFill>
                <a:srgbClr val="000000"/>
              </a:solidFill>
            </a:endParaRPr>
          </a:p>
        </p:txBody>
      </p:sp>
      <p:sp>
        <p:nvSpPr>
          <p:cNvPr id="7" name="Rounded Rectangle 6"/>
          <p:cNvSpPr>
            <a:spLocks noChangeArrowheads="1"/>
          </p:cNvSpPr>
          <p:nvPr/>
        </p:nvSpPr>
        <p:spPr bwMode="auto">
          <a:xfrm>
            <a:off x="1163638" y="4487863"/>
            <a:ext cx="3435350" cy="2168525"/>
          </a:xfrm>
          <a:prstGeom prst="roundRect">
            <a:avLst>
              <a:gd name="adj" fmla="val 16667"/>
            </a:avLst>
          </a:prstGeom>
          <a:solidFill>
            <a:srgbClr val="8590B1"/>
          </a:solidFill>
          <a:ln w="10000">
            <a:solidFill>
              <a:srgbClr val="8590B1"/>
            </a:solidFill>
            <a:round/>
            <a:headEnd/>
            <a:tailEnd/>
          </a:ln>
          <a:effectLst>
            <a:outerShdw blurRad="38100" dist="30000" dir="5400000" rotWithShape="0">
              <a:srgbClr val="808080">
                <a:alpha val="45000"/>
              </a:srgbClr>
            </a:outerShdw>
          </a:effectLst>
        </p:spPr>
        <p:txBody>
          <a:bodyPr/>
          <a:lstStyle/>
          <a:p>
            <a:pPr defTabSz="457200">
              <a:defRPr/>
            </a:pPr>
            <a:r>
              <a:rPr lang="en-US" sz="2400" b="1" dirty="0">
                <a:solidFill>
                  <a:srgbClr val="000000"/>
                </a:solidFill>
                <a:ea typeface="ＭＳ Ｐゴシック" pitchFamily="34" charset="-128"/>
                <a:cs typeface="Arial"/>
              </a:rPr>
              <a:t>Population</a:t>
            </a:r>
          </a:p>
        </p:txBody>
      </p:sp>
      <p:sp>
        <p:nvSpPr>
          <p:cNvPr id="8" name="Oval 7"/>
          <p:cNvSpPr>
            <a:spLocks noChangeArrowheads="1"/>
          </p:cNvSpPr>
          <p:nvPr/>
        </p:nvSpPr>
        <p:spPr bwMode="auto">
          <a:xfrm>
            <a:off x="2446338" y="5011738"/>
            <a:ext cx="2100262" cy="1181100"/>
          </a:xfrm>
          <a:prstGeom prst="ellipse">
            <a:avLst/>
          </a:prstGeom>
          <a:solidFill>
            <a:srgbClr val="D2DA7A"/>
          </a:solidFill>
          <a:ln w="10000">
            <a:solidFill>
              <a:srgbClr val="D2DA7A"/>
            </a:solidFill>
            <a:round/>
            <a:headEnd/>
            <a:tailEnd/>
          </a:ln>
          <a:effectLst>
            <a:outerShdw blurRad="38100" dist="30000" dir="5400000" rotWithShape="0">
              <a:srgbClr val="808080">
                <a:alpha val="45000"/>
              </a:srgbClr>
            </a:outerShdw>
          </a:effectLst>
        </p:spPr>
        <p:txBody>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algn="ctr" defTabSz="457200" eaLnBrk="1" fontAlgn="base" hangingPunct="1">
              <a:spcBef>
                <a:spcPct val="0"/>
              </a:spcBef>
              <a:spcAft>
                <a:spcPct val="0"/>
              </a:spcAft>
              <a:defRPr/>
            </a:pPr>
            <a:r>
              <a:rPr lang="en-US" altLang="en-US" b="1">
                <a:solidFill>
                  <a:srgbClr val="000000"/>
                </a:solidFill>
                <a:cs typeface="Arial" charset="0"/>
              </a:rPr>
              <a:t>Sample</a:t>
            </a:r>
            <a:endParaRPr lang="en-US" altLang="en-US" sz="2800" b="1">
              <a:solidFill>
                <a:srgbClr val="000000"/>
              </a:solidFill>
              <a:cs typeface="Arial" charset="0"/>
            </a:endParaRPr>
          </a:p>
        </p:txBody>
      </p:sp>
      <p:sp>
        <p:nvSpPr>
          <p:cNvPr id="10" name="Curved Down Arrow 9" descr="already described"/>
          <p:cNvSpPr/>
          <p:nvPr/>
        </p:nvSpPr>
        <p:spPr>
          <a:xfrm rot="20625499">
            <a:off x="3966452" y="4481723"/>
            <a:ext cx="2486484" cy="586182"/>
          </a:xfrm>
          <a:prstGeom prst="curvedDownArrow">
            <a:avLst/>
          </a:prstGeom>
        </p:spPr>
        <p:style>
          <a:lnRef idx="0">
            <a:schemeClr val="accent5"/>
          </a:lnRef>
          <a:fillRef idx="3">
            <a:schemeClr val="accent5"/>
          </a:fillRef>
          <a:effectRef idx="3">
            <a:schemeClr val="accent5"/>
          </a:effectRef>
          <a:fontRef idx="minor">
            <a:schemeClr val="lt1"/>
          </a:fontRef>
        </p:style>
        <p:txBody>
          <a:bodyPr anchor="ctr"/>
          <a:lstStyle/>
          <a:p>
            <a:pPr algn="ctr" defTabSz="457200">
              <a:defRPr/>
            </a:pPr>
            <a:endParaRPr lang="en-US" dirty="0">
              <a:solidFill>
                <a:prstClr val="black"/>
              </a:solidFill>
              <a:cs typeface="Arial"/>
            </a:endParaRPr>
          </a:p>
        </p:txBody>
      </p:sp>
      <p:sp>
        <p:nvSpPr>
          <p:cNvPr id="11" name="TextBox 10"/>
          <p:cNvSpPr txBox="1">
            <a:spLocks noChangeArrowheads="1"/>
          </p:cNvSpPr>
          <p:nvPr/>
        </p:nvSpPr>
        <p:spPr bwMode="auto">
          <a:xfrm>
            <a:off x="5284788" y="4657725"/>
            <a:ext cx="3086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457200" fontAlgn="base">
              <a:spcBef>
                <a:spcPct val="0"/>
              </a:spcBef>
              <a:spcAft>
                <a:spcPct val="0"/>
              </a:spcAft>
            </a:pPr>
            <a:r>
              <a:rPr lang="en-US" sz="1800" b="1">
                <a:solidFill>
                  <a:prstClr val="black"/>
                </a:solidFill>
                <a:cs typeface="Arial" pitchFamily="34" charset="0"/>
              </a:rPr>
              <a:t>Collect data </a:t>
            </a:r>
            <a:r>
              <a:rPr lang="en-US" sz="1800">
                <a:solidFill>
                  <a:prstClr val="black"/>
                </a:solidFill>
                <a:cs typeface="Arial" pitchFamily="34" charset="0"/>
              </a:rPr>
              <a:t>from a representative </a:t>
            </a:r>
            <a:r>
              <a:rPr lang="en-US" sz="1800" b="1">
                <a:solidFill>
                  <a:prstClr val="black"/>
                </a:solidFill>
                <a:cs typeface="Arial" pitchFamily="34" charset="0"/>
              </a:rPr>
              <a:t>Sample</a:t>
            </a:r>
            <a:r>
              <a:rPr lang="en-US" sz="1800">
                <a:solidFill>
                  <a:prstClr val="black"/>
                </a:solidFill>
                <a:cs typeface="Arial" pitchFamily="34" charset="0"/>
              </a:rPr>
              <a:t>...</a:t>
            </a:r>
          </a:p>
        </p:txBody>
      </p:sp>
      <p:sp>
        <p:nvSpPr>
          <p:cNvPr id="12" name="TextBox 11"/>
          <p:cNvSpPr txBox="1">
            <a:spLocks noChangeArrowheads="1"/>
          </p:cNvSpPr>
          <p:nvPr/>
        </p:nvSpPr>
        <p:spPr bwMode="auto">
          <a:xfrm>
            <a:off x="5284788" y="5495966"/>
            <a:ext cx="29257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defTabSz="457200" fontAlgn="base">
              <a:spcBef>
                <a:spcPct val="0"/>
              </a:spcBef>
              <a:spcAft>
                <a:spcPct val="0"/>
              </a:spcAft>
            </a:pPr>
            <a:r>
              <a:rPr lang="en-US" sz="1800" dirty="0">
                <a:solidFill>
                  <a:prstClr val="black"/>
                </a:solidFill>
                <a:cs typeface="Arial" pitchFamily="34" charset="0"/>
              </a:rPr>
              <a:t>Make an </a:t>
            </a:r>
            <a:r>
              <a:rPr lang="en-US" sz="1800" b="1" dirty="0">
                <a:solidFill>
                  <a:prstClr val="black"/>
                </a:solidFill>
                <a:cs typeface="Arial" pitchFamily="34" charset="0"/>
              </a:rPr>
              <a:t>Inference </a:t>
            </a:r>
            <a:r>
              <a:rPr lang="en-US" sz="1800" dirty="0">
                <a:solidFill>
                  <a:prstClr val="black"/>
                </a:solidFill>
                <a:cs typeface="Arial" pitchFamily="34" charset="0"/>
              </a:rPr>
              <a:t>about the </a:t>
            </a:r>
            <a:r>
              <a:rPr lang="en-US" sz="1800" b="1" dirty="0">
                <a:solidFill>
                  <a:prstClr val="black"/>
                </a:solidFill>
                <a:cs typeface="Arial" pitchFamily="34" charset="0"/>
              </a:rPr>
              <a:t>Population</a:t>
            </a:r>
            <a:r>
              <a:rPr lang="en-US" sz="1800" dirty="0">
                <a:solidFill>
                  <a:prstClr val="black"/>
                </a:solidFill>
                <a:cs typeface="Arial" pitchFamily="34" charset="0"/>
              </a:rPr>
              <a:t>.</a:t>
            </a:r>
          </a:p>
        </p:txBody>
      </p:sp>
      <p:sp>
        <p:nvSpPr>
          <p:cNvPr id="13" name="Curved Down Arrow 12" descr="already described"/>
          <p:cNvSpPr/>
          <p:nvPr/>
        </p:nvSpPr>
        <p:spPr>
          <a:xfrm rot="10211976">
            <a:off x="4264966" y="6145040"/>
            <a:ext cx="2958043" cy="522318"/>
          </a:xfrm>
          <a:prstGeom prst="curvedDownArrow">
            <a:avLst/>
          </a:prstGeom>
        </p:spPr>
        <p:style>
          <a:lnRef idx="0">
            <a:schemeClr val="accent5"/>
          </a:lnRef>
          <a:fillRef idx="3">
            <a:schemeClr val="accent5"/>
          </a:fillRef>
          <a:effectRef idx="3">
            <a:schemeClr val="accent5"/>
          </a:effectRef>
          <a:fontRef idx="minor">
            <a:schemeClr val="lt1"/>
          </a:fontRef>
        </p:style>
        <p:txBody>
          <a:bodyPr anchor="ctr"/>
          <a:lstStyle/>
          <a:p>
            <a:pPr algn="ctr" defTabSz="457200">
              <a:defRPr/>
            </a:pPr>
            <a:endParaRPr lang="en-US" dirty="0">
              <a:solidFill>
                <a:prstClr val="black"/>
              </a:solidFill>
              <a:cs typeface="Arial"/>
            </a:endParaRPr>
          </a:p>
        </p:txBody>
      </p:sp>
    </p:spTree>
    <p:extLst>
      <p:ext uri="{BB962C8B-B14F-4D97-AF65-F5344CB8AC3E}">
        <p14:creationId xmlns:p14="http://schemas.microsoft.com/office/powerpoint/2010/main" val="394256913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ea typeface="ＭＳ Ｐゴシック" pitchFamily="34" charset="-128"/>
                <a:cs typeface="Arial" pitchFamily="34" charset="0"/>
              </a:rPr>
              <a:t>How to Sample Badly</a:t>
            </a:r>
          </a:p>
        </p:txBody>
      </p:sp>
      <p:sp>
        <p:nvSpPr>
          <p:cNvPr id="5017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CF214AB7-3545-4685-A62C-188B07707053}" type="slidenum">
              <a:rPr lang="en-US" sz="1200">
                <a:solidFill>
                  <a:schemeClr val="accent1"/>
                </a:solidFill>
              </a:rPr>
              <a:pPr>
                <a:lnSpc>
                  <a:spcPct val="80000"/>
                </a:lnSpc>
              </a:pPr>
              <a:t>22</a:t>
            </a:fld>
            <a:endParaRPr lang="en-US" sz="1200">
              <a:solidFill>
                <a:schemeClr val="accent1"/>
              </a:solidFill>
            </a:endParaRPr>
          </a:p>
        </p:txBody>
      </p:sp>
      <p:sp>
        <p:nvSpPr>
          <p:cNvPr id="50179" name="TextBox 1"/>
          <p:cNvSpPr txBox="1">
            <a:spLocks noChangeArrowheads="1"/>
          </p:cNvSpPr>
          <p:nvPr/>
        </p:nvSpPr>
        <p:spPr bwMode="auto">
          <a:xfrm>
            <a:off x="533400" y="1638300"/>
            <a:ext cx="77533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2000" dirty="0"/>
              <a:t>The design of a sample is </a:t>
            </a:r>
            <a:r>
              <a:rPr lang="en-US" sz="2000" b="1" dirty="0">
                <a:solidFill>
                  <a:srgbClr val="800000"/>
                </a:solidFill>
              </a:rPr>
              <a:t>biased</a:t>
            </a:r>
            <a:r>
              <a:rPr lang="en-US" sz="2000" dirty="0">
                <a:solidFill>
                  <a:srgbClr val="800000"/>
                </a:solidFill>
              </a:rPr>
              <a:t> </a:t>
            </a:r>
            <a:r>
              <a:rPr lang="en-US" sz="2000" dirty="0"/>
              <a:t>if it systematically favors certain outcomes.</a:t>
            </a:r>
          </a:p>
        </p:txBody>
      </p:sp>
      <p:sp>
        <p:nvSpPr>
          <p:cNvPr id="8" name="TextBox 7"/>
          <p:cNvSpPr txBox="1">
            <a:spLocks noChangeArrowheads="1"/>
          </p:cNvSpPr>
          <p:nvPr/>
        </p:nvSpPr>
        <p:spPr bwMode="auto">
          <a:xfrm>
            <a:off x="533400" y="2831306"/>
            <a:ext cx="7753350" cy="708025"/>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altLang="en-US" sz="2000" dirty="0">
                <a:solidFill>
                  <a:srgbClr val="000000"/>
                </a:solidFill>
              </a:rPr>
              <a:t>Choosing individuals simply because they are easy to reach results in a </a:t>
            </a:r>
            <a:r>
              <a:rPr lang="en-US" altLang="en-US" sz="2000" b="1" dirty="0">
                <a:solidFill>
                  <a:srgbClr val="800000"/>
                </a:solidFill>
              </a:rPr>
              <a:t>convenience sample</a:t>
            </a:r>
            <a:r>
              <a:rPr lang="en-US" sz="2000" dirty="0">
                <a:solidFill>
                  <a:srgbClr val="000000"/>
                </a:solidFill>
              </a:rPr>
              <a:t>.</a:t>
            </a:r>
            <a:endParaRPr lang="en-US" altLang="en-US" sz="1000" b="1" dirty="0">
              <a:solidFill>
                <a:srgbClr val="990000"/>
              </a:solidFill>
            </a:endParaRPr>
          </a:p>
        </p:txBody>
      </p:sp>
      <p:sp>
        <p:nvSpPr>
          <p:cNvPr id="7" name="TextBox 6"/>
          <p:cNvSpPr txBox="1">
            <a:spLocks noChangeArrowheads="1"/>
          </p:cNvSpPr>
          <p:nvPr/>
        </p:nvSpPr>
        <p:spPr bwMode="auto">
          <a:xfrm>
            <a:off x="533400" y="4024313"/>
            <a:ext cx="7753350" cy="1323439"/>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altLang="en-US" sz="2000" dirty="0">
                <a:solidFill>
                  <a:srgbClr val="000000"/>
                </a:solidFill>
              </a:rPr>
              <a:t>A</a:t>
            </a:r>
            <a:r>
              <a:rPr lang="en-US" altLang="en-US" sz="2000" b="1" dirty="0">
                <a:solidFill>
                  <a:srgbClr val="000000"/>
                </a:solidFill>
              </a:rPr>
              <a:t> </a:t>
            </a:r>
            <a:r>
              <a:rPr lang="en-US" altLang="en-US" sz="2000" b="1" dirty="0">
                <a:solidFill>
                  <a:srgbClr val="800000"/>
                </a:solidFill>
              </a:rPr>
              <a:t>voluntary response sample </a:t>
            </a:r>
            <a:r>
              <a:rPr lang="en-US" altLang="en-US" sz="2000" dirty="0">
                <a:solidFill>
                  <a:srgbClr val="000000"/>
                </a:solidFill>
              </a:rPr>
              <a:t>consists of people who choose themselves by responding to a general appeal. Voluntary response samples often show bias because these respondents may systematically differ from the target population.</a:t>
            </a:r>
            <a:endParaRPr lang="en-US" altLang="en-US" sz="1000" b="1" dirty="0">
              <a:solidFill>
                <a:srgbClr val="00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ea typeface="ＭＳ Ｐゴシック" pitchFamily="34" charset="-128"/>
                <a:cs typeface="Arial" pitchFamily="34" charset="0"/>
              </a:rPr>
              <a:t>Simple Random Samples</a:t>
            </a:r>
          </a:p>
        </p:txBody>
      </p:sp>
      <p:sp>
        <p:nvSpPr>
          <p:cNvPr id="5120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2DD14FDC-2681-4C0B-9641-D82047000842}" type="slidenum">
              <a:rPr lang="en-US" sz="1200">
                <a:solidFill>
                  <a:schemeClr val="accent1"/>
                </a:solidFill>
              </a:rPr>
              <a:pPr>
                <a:lnSpc>
                  <a:spcPct val="80000"/>
                </a:lnSpc>
              </a:pPr>
              <a:t>23</a:t>
            </a:fld>
            <a:endParaRPr lang="en-US" sz="1200">
              <a:solidFill>
                <a:schemeClr val="accent1"/>
              </a:solidFill>
            </a:endParaRPr>
          </a:p>
        </p:txBody>
      </p:sp>
      <p:sp>
        <p:nvSpPr>
          <p:cNvPr id="51203" name="Rectangle 1"/>
          <p:cNvSpPr>
            <a:spLocks noChangeArrowheads="1"/>
          </p:cNvSpPr>
          <p:nvPr/>
        </p:nvSpPr>
        <p:spPr bwMode="auto">
          <a:xfrm>
            <a:off x="685800" y="1504950"/>
            <a:ext cx="81041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b="1" dirty="0">
                <a:solidFill>
                  <a:srgbClr val="800000"/>
                </a:solidFill>
              </a:rPr>
              <a:t>Random sampling</a:t>
            </a:r>
            <a:r>
              <a:rPr lang="en-US" sz="2000" dirty="0">
                <a:solidFill>
                  <a:srgbClr val="000000"/>
                </a:solidFill>
              </a:rPr>
              <a:t>, the use of chance to select a sample, is the central principle of statistical sampling.</a:t>
            </a:r>
            <a:endParaRPr lang="en-US" sz="3600" dirty="0">
              <a:solidFill>
                <a:srgbClr val="000000"/>
              </a:solidFill>
            </a:endParaRPr>
          </a:p>
        </p:txBody>
      </p:sp>
      <p:sp>
        <p:nvSpPr>
          <p:cNvPr id="9" name="TextBox 8"/>
          <p:cNvSpPr txBox="1">
            <a:spLocks noChangeArrowheads="1"/>
          </p:cNvSpPr>
          <p:nvPr/>
        </p:nvSpPr>
        <p:spPr bwMode="auto">
          <a:xfrm>
            <a:off x="657225" y="2733675"/>
            <a:ext cx="7823200" cy="1016000"/>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altLang="en-US" sz="2000" dirty="0">
                <a:solidFill>
                  <a:srgbClr val="000000"/>
                </a:solidFill>
              </a:rPr>
              <a:t>A </a:t>
            </a:r>
            <a:r>
              <a:rPr lang="en-US" altLang="en-US" sz="2000" b="1" dirty="0">
                <a:solidFill>
                  <a:srgbClr val="800000"/>
                </a:solidFill>
              </a:rPr>
              <a:t>simple random sample (SRS) </a:t>
            </a:r>
            <a:r>
              <a:rPr lang="en-US" altLang="en-US" sz="2000" dirty="0">
                <a:solidFill>
                  <a:srgbClr val="000000"/>
                </a:solidFill>
              </a:rPr>
              <a:t>of size </a:t>
            </a:r>
            <a:r>
              <a:rPr lang="en-US" altLang="en-US" sz="2000" i="1" dirty="0">
                <a:solidFill>
                  <a:srgbClr val="000000"/>
                </a:solidFill>
              </a:rPr>
              <a:t>n </a:t>
            </a:r>
            <a:r>
              <a:rPr lang="en-US" altLang="en-US" sz="2000" dirty="0">
                <a:solidFill>
                  <a:srgbClr val="000000"/>
                </a:solidFill>
              </a:rPr>
              <a:t>consists of </a:t>
            </a:r>
            <a:r>
              <a:rPr lang="en-US" altLang="en-US" sz="2000" i="1" dirty="0">
                <a:solidFill>
                  <a:srgbClr val="000000"/>
                </a:solidFill>
              </a:rPr>
              <a:t>n</a:t>
            </a:r>
            <a:r>
              <a:rPr lang="en-US" altLang="en-US" sz="2000" dirty="0">
                <a:solidFill>
                  <a:srgbClr val="000000"/>
                </a:solidFill>
              </a:rPr>
              <a:t> individuals from the population chosen in such a way that every set of </a:t>
            </a:r>
            <a:r>
              <a:rPr lang="en-US" altLang="en-US" sz="2000" i="1" dirty="0">
                <a:solidFill>
                  <a:srgbClr val="000000"/>
                </a:solidFill>
              </a:rPr>
              <a:t>n </a:t>
            </a:r>
            <a:r>
              <a:rPr lang="en-US" altLang="en-US" sz="2000" dirty="0">
                <a:solidFill>
                  <a:srgbClr val="000000"/>
                </a:solidFill>
              </a:rPr>
              <a:t>individuals has the same probability of being selected.</a:t>
            </a:r>
            <a:endParaRPr lang="en-US" altLang="en-US" sz="1000" b="1" dirty="0">
              <a:solidFill>
                <a:srgbClr val="000000"/>
              </a:solidFill>
            </a:endParaRPr>
          </a:p>
        </p:txBody>
      </p:sp>
      <p:sp>
        <p:nvSpPr>
          <p:cNvPr id="10" name="Rectangle 6"/>
          <p:cNvSpPr>
            <a:spLocks noChangeArrowheads="1"/>
          </p:cNvSpPr>
          <p:nvPr/>
        </p:nvSpPr>
        <p:spPr bwMode="auto">
          <a:xfrm>
            <a:off x="714375" y="4324350"/>
            <a:ext cx="7666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2000" dirty="0"/>
              <a:t>In practice, people use random numbers generated by a computer or calculator to choose samples.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74623" y="154305"/>
            <a:ext cx="7986612" cy="777240"/>
          </a:xfrm>
        </p:spPr>
        <p:txBody>
          <a:bodyPr/>
          <a:lstStyle/>
          <a:p>
            <a:pPr eaLnBrk="1" hangingPunct="1"/>
            <a:r>
              <a:rPr lang="en-US" dirty="0"/>
              <a:t>Selecting an SRS in SAS</a:t>
            </a:r>
            <a:endParaRPr lang="en-US" dirty="0">
              <a:ea typeface="ＭＳ Ｐゴシック" pitchFamily="34" charset="-128"/>
              <a:cs typeface="Arial" pitchFamily="34" charset="0"/>
            </a:endParaRPr>
          </a:p>
        </p:txBody>
      </p:sp>
      <p:sp>
        <p:nvSpPr>
          <p:cNvPr id="52225"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F5412BE3-8EAA-4650-9782-18E0164A0B5A}" type="slidenum">
              <a:rPr lang="en-US" sz="1200">
                <a:solidFill>
                  <a:schemeClr val="accent1"/>
                </a:solidFill>
              </a:rPr>
              <a:pPr>
                <a:lnSpc>
                  <a:spcPct val="80000"/>
                </a:lnSpc>
              </a:pPr>
              <a:t>24</a:t>
            </a:fld>
            <a:endParaRPr lang="en-US" sz="1200">
              <a:solidFill>
                <a:schemeClr val="accent1"/>
              </a:solidFill>
            </a:endParaRPr>
          </a:p>
        </p:txBody>
      </p:sp>
      <p:sp>
        <p:nvSpPr>
          <p:cNvPr id="10" name="TextBox 9"/>
          <p:cNvSpPr txBox="1">
            <a:spLocks noChangeArrowheads="1"/>
          </p:cNvSpPr>
          <p:nvPr/>
        </p:nvSpPr>
        <p:spPr bwMode="auto">
          <a:xfrm>
            <a:off x="668390" y="1739593"/>
            <a:ext cx="2401368" cy="5093702"/>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wrap="square">
            <a:spAutoFit/>
          </a:bodyPr>
          <a:lstStyle>
            <a:lvl1pPr>
              <a:defRPr sz="2400">
                <a:solidFill>
                  <a:schemeClr val="tx1"/>
                </a:solidFill>
                <a:latin typeface="Arial" pitchFamily="34" charset="0"/>
                <a:ea typeface="ＭＳ Ｐゴシック" pitchFamily="34" charset="-128"/>
              </a:defRPr>
            </a:lvl1pPr>
            <a:lvl2pPr marL="288925" indent="-17780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300" dirty="0">
                <a:solidFill>
                  <a:srgbClr val="000000"/>
                </a:solidFill>
              </a:rPr>
              <a:t>data hotels;</a:t>
            </a:r>
          </a:p>
          <a:p>
            <a:pPr eaLnBrk="1" hangingPunct="1"/>
            <a:r>
              <a:rPr lang="en-US" sz="1300" dirty="0">
                <a:solidFill>
                  <a:srgbClr val="000000"/>
                </a:solidFill>
              </a:rPr>
              <a:t>    input ID Hotel $20.;</a:t>
            </a:r>
          </a:p>
          <a:p>
            <a:pPr eaLnBrk="1" hangingPunct="1"/>
            <a:r>
              <a:rPr lang="en-US" sz="1300" dirty="0">
                <a:solidFill>
                  <a:srgbClr val="000000"/>
                </a:solidFill>
              </a:rPr>
              <a:t>    </a:t>
            </a:r>
            <a:r>
              <a:rPr lang="en-US" sz="1300" dirty="0" err="1">
                <a:solidFill>
                  <a:srgbClr val="000000"/>
                </a:solidFill>
              </a:rPr>
              <a:t>datalines</a:t>
            </a:r>
            <a:r>
              <a:rPr lang="en-US" sz="1300" dirty="0">
                <a:solidFill>
                  <a:srgbClr val="000000"/>
                </a:solidFill>
              </a:rPr>
              <a:t>;</a:t>
            </a:r>
          </a:p>
          <a:p>
            <a:pPr eaLnBrk="1" hangingPunct="1"/>
            <a:r>
              <a:rPr lang="en-US" sz="1300" dirty="0">
                <a:solidFill>
                  <a:srgbClr val="000000"/>
                </a:solidFill>
              </a:rPr>
              <a:t>1 </a:t>
            </a:r>
            <a:r>
              <a:rPr lang="en-US" sz="1300" dirty="0" err="1">
                <a:solidFill>
                  <a:srgbClr val="000000"/>
                </a:solidFill>
              </a:rPr>
              <a:t>Aloha_Kai</a:t>
            </a:r>
            <a:endParaRPr lang="en-US" sz="1300" dirty="0">
              <a:solidFill>
                <a:srgbClr val="000000"/>
              </a:solidFill>
            </a:endParaRPr>
          </a:p>
          <a:p>
            <a:pPr eaLnBrk="1" hangingPunct="1"/>
            <a:r>
              <a:rPr lang="en-US" sz="1300" dirty="0">
                <a:solidFill>
                  <a:srgbClr val="000000"/>
                </a:solidFill>
              </a:rPr>
              <a:t>2 </a:t>
            </a:r>
            <a:r>
              <a:rPr lang="en-US" sz="1300" dirty="0" err="1">
                <a:solidFill>
                  <a:srgbClr val="000000"/>
                </a:solidFill>
              </a:rPr>
              <a:t>Anchor_Down</a:t>
            </a:r>
            <a:endParaRPr lang="en-US" sz="1300" dirty="0">
              <a:solidFill>
                <a:srgbClr val="000000"/>
              </a:solidFill>
            </a:endParaRPr>
          </a:p>
          <a:p>
            <a:pPr eaLnBrk="1" hangingPunct="1"/>
            <a:r>
              <a:rPr lang="en-US" sz="1300" dirty="0">
                <a:solidFill>
                  <a:srgbClr val="000000"/>
                </a:solidFill>
              </a:rPr>
              <a:t>3 </a:t>
            </a:r>
            <a:r>
              <a:rPr lang="en-US" sz="1300" dirty="0" err="1">
                <a:solidFill>
                  <a:srgbClr val="000000"/>
                </a:solidFill>
              </a:rPr>
              <a:t>Banana_Bay</a:t>
            </a:r>
            <a:endParaRPr lang="en-US" sz="1300" dirty="0">
              <a:solidFill>
                <a:srgbClr val="000000"/>
              </a:solidFill>
            </a:endParaRPr>
          </a:p>
          <a:p>
            <a:pPr eaLnBrk="1" hangingPunct="1"/>
            <a:r>
              <a:rPr lang="en-US" sz="1300" dirty="0">
                <a:solidFill>
                  <a:srgbClr val="000000"/>
                </a:solidFill>
              </a:rPr>
              <a:t>4 </a:t>
            </a:r>
            <a:r>
              <a:rPr lang="en-US" sz="1300" dirty="0" err="1">
                <a:solidFill>
                  <a:srgbClr val="000000"/>
                </a:solidFill>
              </a:rPr>
              <a:t>Banyan_Tree</a:t>
            </a:r>
            <a:endParaRPr lang="en-US" sz="1300" dirty="0">
              <a:solidFill>
                <a:srgbClr val="000000"/>
              </a:solidFill>
            </a:endParaRPr>
          </a:p>
          <a:p>
            <a:pPr eaLnBrk="1" hangingPunct="1"/>
            <a:r>
              <a:rPr lang="en-US" sz="1300" dirty="0">
                <a:solidFill>
                  <a:srgbClr val="000000"/>
                </a:solidFill>
              </a:rPr>
              <a:t>5 </a:t>
            </a:r>
            <a:r>
              <a:rPr lang="en-US" sz="1300" dirty="0" err="1">
                <a:solidFill>
                  <a:srgbClr val="000000"/>
                </a:solidFill>
              </a:rPr>
              <a:t>Beach_Castle</a:t>
            </a:r>
            <a:endParaRPr lang="en-US" sz="1300" dirty="0">
              <a:solidFill>
                <a:srgbClr val="000000"/>
              </a:solidFill>
            </a:endParaRPr>
          </a:p>
          <a:p>
            <a:pPr eaLnBrk="1" hangingPunct="1"/>
            <a:r>
              <a:rPr lang="en-US" sz="1300" dirty="0">
                <a:solidFill>
                  <a:srgbClr val="000000"/>
                </a:solidFill>
              </a:rPr>
              <a:t>6 </a:t>
            </a:r>
            <a:r>
              <a:rPr lang="en-US" sz="1300" dirty="0" err="1">
                <a:solidFill>
                  <a:srgbClr val="000000"/>
                </a:solidFill>
              </a:rPr>
              <a:t>Best_Western</a:t>
            </a:r>
            <a:endParaRPr lang="en-US" sz="1300" dirty="0">
              <a:solidFill>
                <a:srgbClr val="000000"/>
              </a:solidFill>
            </a:endParaRPr>
          </a:p>
          <a:p>
            <a:pPr eaLnBrk="1" hangingPunct="1"/>
            <a:r>
              <a:rPr lang="en-US" sz="1300" dirty="0">
                <a:solidFill>
                  <a:srgbClr val="000000"/>
                </a:solidFill>
              </a:rPr>
              <a:t>7 Cabana</a:t>
            </a:r>
          </a:p>
          <a:p>
            <a:pPr eaLnBrk="1" hangingPunct="1"/>
            <a:r>
              <a:rPr lang="en-US" sz="1300" dirty="0">
                <a:solidFill>
                  <a:srgbClr val="000000"/>
                </a:solidFill>
              </a:rPr>
              <a:t>8 Captiva</a:t>
            </a:r>
          </a:p>
          <a:p>
            <a:pPr eaLnBrk="1" hangingPunct="1"/>
            <a:r>
              <a:rPr lang="en-US" sz="1300" dirty="0">
                <a:solidFill>
                  <a:srgbClr val="000000"/>
                </a:solidFill>
              </a:rPr>
              <a:t>9 </a:t>
            </a:r>
            <a:r>
              <a:rPr lang="en-US" sz="1300" dirty="0" err="1">
                <a:solidFill>
                  <a:srgbClr val="000000"/>
                </a:solidFill>
              </a:rPr>
              <a:t>Casa_del_Mar</a:t>
            </a:r>
            <a:endParaRPr lang="en-US" sz="1300" dirty="0">
              <a:solidFill>
                <a:srgbClr val="000000"/>
              </a:solidFill>
            </a:endParaRPr>
          </a:p>
          <a:p>
            <a:pPr eaLnBrk="1" hangingPunct="1"/>
            <a:r>
              <a:rPr lang="en-US" sz="1300" dirty="0">
                <a:solidFill>
                  <a:srgbClr val="000000"/>
                </a:solidFill>
              </a:rPr>
              <a:t>10 Coconuts</a:t>
            </a:r>
          </a:p>
          <a:p>
            <a:pPr eaLnBrk="1" hangingPunct="1"/>
            <a:r>
              <a:rPr lang="en-US" sz="1300" dirty="0">
                <a:solidFill>
                  <a:srgbClr val="000000"/>
                </a:solidFill>
              </a:rPr>
              <a:t>11 Diplomat</a:t>
            </a:r>
          </a:p>
          <a:p>
            <a:pPr eaLnBrk="1" hangingPunct="1"/>
            <a:r>
              <a:rPr lang="en-US" sz="1300" dirty="0">
                <a:solidFill>
                  <a:srgbClr val="000000"/>
                </a:solidFill>
              </a:rPr>
              <a:t>12 </a:t>
            </a:r>
            <a:r>
              <a:rPr lang="en-US" sz="1300" dirty="0" err="1">
                <a:solidFill>
                  <a:srgbClr val="000000"/>
                </a:solidFill>
              </a:rPr>
              <a:t>Holiday_Inn</a:t>
            </a:r>
            <a:endParaRPr lang="en-US" sz="1300" dirty="0">
              <a:solidFill>
                <a:srgbClr val="000000"/>
              </a:solidFill>
            </a:endParaRPr>
          </a:p>
          <a:p>
            <a:pPr eaLnBrk="1" hangingPunct="1"/>
            <a:r>
              <a:rPr lang="en-US" sz="1300" dirty="0">
                <a:solidFill>
                  <a:srgbClr val="000000"/>
                </a:solidFill>
              </a:rPr>
              <a:t>13 </a:t>
            </a:r>
            <a:r>
              <a:rPr lang="en-US" sz="1300" dirty="0" err="1">
                <a:solidFill>
                  <a:srgbClr val="000000"/>
                </a:solidFill>
              </a:rPr>
              <a:t>Lime_Tree</a:t>
            </a:r>
            <a:endParaRPr lang="en-US" sz="1300" dirty="0">
              <a:solidFill>
                <a:srgbClr val="000000"/>
              </a:solidFill>
            </a:endParaRPr>
          </a:p>
          <a:p>
            <a:pPr eaLnBrk="1" hangingPunct="1"/>
            <a:r>
              <a:rPr lang="en-US" sz="1300" dirty="0">
                <a:solidFill>
                  <a:srgbClr val="000000"/>
                </a:solidFill>
              </a:rPr>
              <a:t>14 Outrigger</a:t>
            </a:r>
          </a:p>
          <a:p>
            <a:pPr eaLnBrk="1" hangingPunct="1"/>
            <a:r>
              <a:rPr lang="en-US" sz="1300" dirty="0">
                <a:solidFill>
                  <a:srgbClr val="000000"/>
                </a:solidFill>
              </a:rPr>
              <a:t>15 </a:t>
            </a:r>
            <a:r>
              <a:rPr lang="en-US" sz="1300" dirty="0" err="1">
                <a:solidFill>
                  <a:srgbClr val="000000"/>
                </a:solidFill>
              </a:rPr>
              <a:t>Palm_Tree</a:t>
            </a:r>
            <a:endParaRPr lang="en-US" sz="1300" dirty="0">
              <a:solidFill>
                <a:srgbClr val="000000"/>
              </a:solidFill>
            </a:endParaRPr>
          </a:p>
          <a:p>
            <a:pPr eaLnBrk="1" hangingPunct="1"/>
            <a:r>
              <a:rPr lang="en-US" sz="1300" dirty="0">
                <a:solidFill>
                  <a:srgbClr val="000000"/>
                </a:solidFill>
              </a:rPr>
              <a:t>16 Radisson</a:t>
            </a:r>
          </a:p>
          <a:p>
            <a:pPr eaLnBrk="1" hangingPunct="1"/>
            <a:r>
              <a:rPr lang="en-US" sz="1300" dirty="0">
                <a:solidFill>
                  <a:srgbClr val="000000"/>
                </a:solidFill>
              </a:rPr>
              <a:t>17 Ramada</a:t>
            </a:r>
          </a:p>
          <a:p>
            <a:pPr eaLnBrk="1" hangingPunct="1"/>
            <a:r>
              <a:rPr lang="en-US" sz="1300" dirty="0">
                <a:solidFill>
                  <a:srgbClr val="000000"/>
                </a:solidFill>
              </a:rPr>
              <a:t>18 Sandpiper</a:t>
            </a:r>
          </a:p>
          <a:p>
            <a:pPr eaLnBrk="1" hangingPunct="1"/>
            <a:r>
              <a:rPr lang="en-US" sz="1300" dirty="0">
                <a:solidFill>
                  <a:srgbClr val="000000"/>
                </a:solidFill>
              </a:rPr>
              <a:t>19 </a:t>
            </a:r>
            <a:r>
              <a:rPr lang="en-US" sz="1300" dirty="0" err="1">
                <a:solidFill>
                  <a:srgbClr val="000000"/>
                </a:solidFill>
              </a:rPr>
              <a:t>Sea_Castle</a:t>
            </a:r>
            <a:endParaRPr lang="en-US" sz="1300" dirty="0">
              <a:solidFill>
                <a:srgbClr val="000000"/>
              </a:solidFill>
            </a:endParaRPr>
          </a:p>
          <a:p>
            <a:pPr eaLnBrk="1" hangingPunct="1"/>
            <a:r>
              <a:rPr lang="en-US" sz="1300" dirty="0">
                <a:solidFill>
                  <a:srgbClr val="000000"/>
                </a:solidFill>
              </a:rPr>
              <a:t>20 </a:t>
            </a:r>
            <a:r>
              <a:rPr lang="en-US" sz="1300" dirty="0" err="1">
                <a:solidFill>
                  <a:srgbClr val="000000"/>
                </a:solidFill>
              </a:rPr>
              <a:t>Sea_Club</a:t>
            </a:r>
            <a:endParaRPr lang="en-US" sz="1300" dirty="0">
              <a:solidFill>
                <a:srgbClr val="000000"/>
              </a:solidFill>
            </a:endParaRPr>
          </a:p>
          <a:p>
            <a:pPr eaLnBrk="1" hangingPunct="1"/>
            <a:r>
              <a:rPr lang="en-US" sz="1300" dirty="0">
                <a:solidFill>
                  <a:srgbClr val="000000"/>
                </a:solidFill>
              </a:rPr>
              <a:t>;</a:t>
            </a:r>
          </a:p>
          <a:p>
            <a:pPr eaLnBrk="1" hangingPunct="1"/>
            <a:r>
              <a:rPr lang="en-US" sz="1300" dirty="0">
                <a:solidFill>
                  <a:srgbClr val="000000"/>
                </a:solidFill>
              </a:rPr>
              <a:t>run;</a:t>
            </a:r>
            <a:endParaRPr lang="en-US" sz="1300" b="1" dirty="0">
              <a:solidFill>
                <a:srgbClr val="000000"/>
              </a:solidFill>
            </a:endParaRPr>
          </a:p>
        </p:txBody>
      </p:sp>
      <p:sp>
        <p:nvSpPr>
          <p:cNvPr id="4" name="TextBox 1">
            <a:extLst>
              <a:ext uri="{FF2B5EF4-FFF2-40B4-BE49-F238E27FC236}">
                <a16:creationId xmlns:a16="http://schemas.microsoft.com/office/drawing/2014/main" id="{5290BE32-4F78-FE80-BACC-D492C61E34DF}"/>
              </a:ext>
            </a:extLst>
          </p:cNvPr>
          <p:cNvSpPr txBox="1">
            <a:spLocks noChangeArrowheads="1"/>
          </p:cNvSpPr>
          <p:nvPr/>
        </p:nvSpPr>
        <p:spPr bwMode="auto">
          <a:xfrm>
            <a:off x="291254" y="1001151"/>
            <a:ext cx="77533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2000" dirty="0"/>
              <a:t>SAS can select an SRS using </a:t>
            </a:r>
            <a:r>
              <a:rPr lang="en-US" sz="2000" b="1" dirty="0"/>
              <a:t>proc </a:t>
            </a:r>
            <a:r>
              <a:rPr lang="en-US" sz="2000" b="1" dirty="0" err="1"/>
              <a:t>surveyselect</a:t>
            </a:r>
            <a:r>
              <a:rPr lang="en-US" sz="2000" dirty="0"/>
              <a:t>.</a:t>
            </a:r>
          </a:p>
          <a:p>
            <a:pPr eaLnBrk="1" hangingPunct="1"/>
            <a:r>
              <a:rPr lang="en-US" sz="2000" dirty="0">
                <a:solidFill>
                  <a:prstClr val="black"/>
                </a:solidFill>
              </a:rPr>
              <a:t>For example: Use SAS to select an SRS of four hotels.</a:t>
            </a:r>
            <a:r>
              <a:rPr lang="en-US" sz="2000" b="1" dirty="0"/>
              <a:t> </a:t>
            </a:r>
          </a:p>
        </p:txBody>
      </p:sp>
      <p:sp>
        <p:nvSpPr>
          <p:cNvPr id="5" name="TextBox 4">
            <a:extLst>
              <a:ext uri="{FF2B5EF4-FFF2-40B4-BE49-F238E27FC236}">
                <a16:creationId xmlns:a16="http://schemas.microsoft.com/office/drawing/2014/main" id="{756C6B4D-3D36-B979-5211-DF7649A6C8E7}"/>
              </a:ext>
            </a:extLst>
          </p:cNvPr>
          <p:cNvSpPr txBox="1">
            <a:spLocks noChangeArrowheads="1"/>
          </p:cNvSpPr>
          <p:nvPr/>
        </p:nvSpPr>
        <p:spPr bwMode="auto">
          <a:xfrm>
            <a:off x="3777237" y="1932278"/>
            <a:ext cx="4070810" cy="1938992"/>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wrap="square">
            <a:spAutoFit/>
          </a:bodyPr>
          <a:lstStyle>
            <a:lvl1pPr>
              <a:defRPr sz="2400">
                <a:solidFill>
                  <a:schemeClr val="tx1"/>
                </a:solidFill>
                <a:latin typeface="Arial" pitchFamily="34" charset="0"/>
                <a:ea typeface="ＭＳ Ｐゴシック" pitchFamily="34" charset="-128"/>
              </a:defRPr>
            </a:lvl1pPr>
            <a:lvl2pPr marL="288925" indent="-17780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2000" dirty="0">
                <a:solidFill>
                  <a:srgbClr val="000000"/>
                </a:solidFill>
              </a:rPr>
              <a:t>proc </a:t>
            </a:r>
            <a:r>
              <a:rPr lang="en-US" sz="2000" dirty="0" err="1">
                <a:solidFill>
                  <a:srgbClr val="000000"/>
                </a:solidFill>
              </a:rPr>
              <a:t>surveyselect</a:t>
            </a:r>
            <a:r>
              <a:rPr lang="en-US" sz="2000" dirty="0">
                <a:solidFill>
                  <a:srgbClr val="000000"/>
                </a:solidFill>
              </a:rPr>
              <a:t> data=hotels</a:t>
            </a:r>
          </a:p>
          <a:p>
            <a:pPr eaLnBrk="1" hangingPunct="1"/>
            <a:r>
              <a:rPr lang="en-US" sz="2000" dirty="0">
                <a:solidFill>
                  <a:srgbClr val="000000"/>
                </a:solidFill>
              </a:rPr>
              <a:t>    method=</a:t>
            </a:r>
            <a:r>
              <a:rPr lang="en-US" sz="2000" dirty="0" err="1">
                <a:solidFill>
                  <a:srgbClr val="000000"/>
                </a:solidFill>
              </a:rPr>
              <a:t>srs</a:t>
            </a:r>
            <a:endParaRPr lang="en-US" sz="2000" dirty="0">
              <a:solidFill>
                <a:srgbClr val="000000"/>
              </a:solidFill>
            </a:endParaRPr>
          </a:p>
          <a:p>
            <a:pPr eaLnBrk="1" hangingPunct="1"/>
            <a:r>
              <a:rPr lang="en-US" sz="2000" dirty="0">
                <a:solidFill>
                  <a:srgbClr val="000000"/>
                </a:solidFill>
              </a:rPr>
              <a:t>    </a:t>
            </a:r>
            <a:r>
              <a:rPr lang="en-US" sz="2000" dirty="0" err="1">
                <a:solidFill>
                  <a:srgbClr val="000000"/>
                </a:solidFill>
              </a:rPr>
              <a:t>sampsize</a:t>
            </a:r>
            <a:r>
              <a:rPr lang="en-US" sz="2000" dirty="0">
                <a:solidFill>
                  <a:srgbClr val="000000"/>
                </a:solidFill>
              </a:rPr>
              <a:t>=4</a:t>
            </a:r>
          </a:p>
          <a:p>
            <a:pPr eaLnBrk="1" hangingPunct="1"/>
            <a:r>
              <a:rPr lang="en-US" sz="2000" dirty="0">
                <a:solidFill>
                  <a:srgbClr val="000000"/>
                </a:solidFill>
              </a:rPr>
              <a:t>    seed=7022026</a:t>
            </a:r>
          </a:p>
          <a:p>
            <a:pPr eaLnBrk="1" hangingPunct="1"/>
            <a:r>
              <a:rPr lang="en-US" sz="2000" dirty="0">
                <a:solidFill>
                  <a:srgbClr val="000000"/>
                </a:solidFill>
              </a:rPr>
              <a:t>    out=</a:t>
            </a:r>
            <a:r>
              <a:rPr lang="en-US" sz="2000" dirty="0" err="1">
                <a:solidFill>
                  <a:srgbClr val="000000"/>
                </a:solidFill>
              </a:rPr>
              <a:t>hotel_sample</a:t>
            </a:r>
            <a:r>
              <a:rPr lang="en-US" sz="2000" dirty="0">
                <a:solidFill>
                  <a:srgbClr val="000000"/>
                </a:solidFill>
              </a:rPr>
              <a:t>;</a:t>
            </a:r>
          </a:p>
          <a:p>
            <a:pPr eaLnBrk="1" hangingPunct="1"/>
            <a:r>
              <a:rPr lang="en-US" sz="2000" dirty="0">
                <a:solidFill>
                  <a:srgbClr val="000000"/>
                </a:solidFill>
              </a:rPr>
              <a:t>run;</a:t>
            </a:r>
            <a:endParaRPr lang="en-US" sz="2000" b="1" dirty="0">
              <a:solidFill>
                <a:srgbClr val="000000"/>
              </a:solidFill>
            </a:endParaRPr>
          </a:p>
        </p:txBody>
      </p:sp>
      <p:sp>
        <p:nvSpPr>
          <p:cNvPr id="7" name="TextBox 1">
            <a:extLst>
              <a:ext uri="{FF2B5EF4-FFF2-40B4-BE49-F238E27FC236}">
                <a16:creationId xmlns:a16="http://schemas.microsoft.com/office/drawing/2014/main" id="{3CDAA471-7CD8-6869-5821-23F00EE59816}"/>
              </a:ext>
            </a:extLst>
          </p:cNvPr>
          <p:cNvSpPr txBox="1">
            <a:spLocks noChangeArrowheads="1"/>
          </p:cNvSpPr>
          <p:nvPr/>
        </p:nvSpPr>
        <p:spPr bwMode="auto">
          <a:xfrm>
            <a:off x="3469590" y="4119721"/>
            <a:ext cx="494619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lvl="0"/>
            <a:r>
              <a:rPr lang="en-US" sz="1600" dirty="0"/>
              <a:t>“method=</a:t>
            </a:r>
            <a:r>
              <a:rPr lang="en-US" sz="1600" dirty="0" err="1"/>
              <a:t>srs</a:t>
            </a:r>
            <a:r>
              <a:rPr lang="en-US" sz="1600" dirty="0"/>
              <a:t>”: requests an SRS.</a:t>
            </a:r>
          </a:p>
          <a:p>
            <a:pPr lvl="0"/>
            <a:endParaRPr lang="en-US" sz="1600" dirty="0"/>
          </a:p>
          <a:p>
            <a:pPr lvl="0"/>
            <a:r>
              <a:rPr lang="en-US" sz="1600" dirty="0"/>
              <a:t>“</a:t>
            </a:r>
            <a:r>
              <a:rPr lang="en-US" sz="1600" dirty="0" err="1"/>
              <a:t>sampsize</a:t>
            </a:r>
            <a:r>
              <a:rPr lang="en-US" sz="1600" dirty="0"/>
              <a:t>=4”: sample size is 4.</a:t>
            </a:r>
          </a:p>
          <a:p>
            <a:pPr lvl="0"/>
            <a:endParaRPr lang="en-US" sz="1600" dirty="0"/>
          </a:p>
          <a:p>
            <a:pPr lvl="0"/>
            <a:r>
              <a:rPr lang="en-US" sz="1600" dirty="0"/>
              <a:t>“seed=</a:t>
            </a:r>
            <a:r>
              <a:rPr lang="en-US" sz="1600" dirty="0">
                <a:solidFill>
                  <a:srgbClr val="000000"/>
                </a:solidFill>
              </a:rPr>
              <a:t>7022026”:</a:t>
            </a:r>
            <a:r>
              <a:rPr lang="en-US" sz="1600" dirty="0"/>
              <a:t> specifies the starting value for the random-number generator. The numerical value of the seed is arbitrary; what matters is recording and reporting it.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CA01F93-0889-5252-A791-AD2D338F64D4}"/>
            </a:ext>
          </a:extLst>
        </p:cNvPr>
        <p:cNvGrpSpPr/>
        <p:nvPr/>
      </p:nvGrpSpPr>
      <p:grpSpPr>
        <a:xfrm>
          <a:off x="0" y="0"/>
          <a:ext cx="0" cy="0"/>
          <a:chOff x="0" y="0"/>
          <a:chExt cx="0" cy="0"/>
        </a:xfrm>
      </p:grpSpPr>
      <p:sp>
        <p:nvSpPr>
          <p:cNvPr id="52226" name="Rectangle 2">
            <a:extLst>
              <a:ext uri="{FF2B5EF4-FFF2-40B4-BE49-F238E27FC236}">
                <a16:creationId xmlns:a16="http://schemas.microsoft.com/office/drawing/2014/main" id="{53445834-303D-7EF8-5BB6-CE552FF50405}"/>
              </a:ext>
            </a:extLst>
          </p:cNvPr>
          <p:cNvSpPr>
            <a:spLocks noGrp="1" noChangeArrowheads="1"/>
          </p:cNvSpPr>
          <p:nvPr>
            <p:ph type="title"/>
          </p:nvPr>
        </p:nvSpPr>
        <p:spPr>
          <a:xfrm>
            <a:off x="174623" y="154305"/>
            <a:ext cx="7986612" cy="777240"/>
          </a:xfrm>
        </p:spPr>
        <p:txBody>
          <a:bodyPr/>
          <a:lstStyle/>
          <a:p>
            <a:pPr eaLnBrk="1" hangingPunct="1"/>
            <a:r>
              <a:rPr lang="en-US" dirty="0"/>
              <a:t>Why the Random Seed Matters</a:t>
            </a:r>
            <a:endParaRPr lang="en-US" dirty="0">
              <a:ea typeface="ＭＳ Ｐゴシック" pitchFamily="34" charset="-128"/>
              <a:cs typeface="Arial" pitchFamily="34" charset="0"/>
            </a:endParaRPr>
          </a:p>
        </p:txBody>
      </p:sp>
      <p:sp>
        <p:nvSpPr>
          <p:cNvPr id="52225" name="Slide Number Placeholder 5">
            <a:extLst>
              <a:ext uri="{FF2B5EF4-FFF2-40B4-BE49-F238E27FC236}">
                <a16:creationId xmlns:a16="http://schemas.microsoft.com/office/drawing/2014/main" id="{730CF2F5-506E-AE7E-03B6-6095139CA02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F5412BE3-8EAA-4650-9782-18E0164A0B5A}" type="slidenum">
              <a:rPr lang="en-US" sz="1200">
                <a:solidFill>
                  <a:schemeClr val="accent1"/>
                </a:solidFill>
              </a:rPr>
              <a:pPr>
                <a:lnSpc>
                  <a:spcPct val="80000"/>
                </a:lnSpc>
              </a:pPr>
              <a:t>25</a:t>
            </a:fld>
            <a:endParaRPr lang="en-US" sz="1200">
              <a:solidFill>
                <a:schemeClr val="accent1"/>
              </a:solidFill>
            </a:endParaRPr>
          </a:p>
        </p:txBody>
      </p:sp>
      <p:sp>
        <p:nvSpPr>
          <p:cNvPr id="4" name="TextBox 1">
            <a:extLst>
              <a:ext uri="{FF2B5EF4-FFF2-40B4-BE49-F238E27FC236}">
                <a16:creationId xmlns:a16="http://schemas.microsoft.com/office/drawing/2014/main" id="{40A31F00-75C5-190D-1F95-244CC7487C45}"/>
              </a:ext>
            </a:extLst>
          </p:cNvPr>
          <p:cNvSpPr txBox="1">
            <a:spLocks noChangeArrowheads="1"/>
          </p:cNvSpPr>
          <p:nvPr/>
        </p:nvSpPr>
        <p:spPr bwMode="auto">
          <a:xfrm>
            <a:off x="308345" y="1616449"/>
            <a:ext cx="804944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2000" dirty="0"/>
              <a:t>Computers generate </a:t>
            </a:r>
            <a:r>
              <a:rPr lang="en-US" sz="2000" b="1" dirty="0"/>
              <a:t>pseudorandom numbers</a:t>
            </a:r>
            <a:r>
              <a:rPr lang="en-US" sz="2000" dirty="0"/>
              <a:t> using an algorithm.</a:t>
            </a:r>
          </a:p>
          <a:p>
            <a:r>
              <a:rPr lang="en-US" sz="2000" dirty="0"/>
              <a:t>The </a:t>
            </a:r>
            <a:r>
              <a:rPr lang="en-US" sz="2000" b="1" dirty="0"/>
              <a:t>random seed</a:t>
            </a:r>
            <a:r>
              <a:rPr lang="en-US" sz="2000" dirty="0"/>
              <a:t> determines the starting point of that algorithm. </a:t>
            </a:r>
            <a:r>
              <a:rPr lang="en-US" sz="2000" dirty="0">
                <a:solidFill>
                  <a:srgbClr val="000000"/>
                </a:solidFill>
              </a:rPr>
              <a:t>Using the same seed with the same data and sampling procedure allows us to reproduce the same random sample.</a:t>
            </a:r>
            <a:endParaRPr lang="en-US" sz="2000" b="1" dirty="0">
              <a:solidFill>
                <a:srgbClr val="000000"/>
              </a:solidFill>
            </a:endParaRPr>
          </a:p>
        </p:txBody>
      </p:sp>
      <p:sp>
        <p:nvSpPr>
          <p:cNvPr id="5" name="TextBox 4">
            <a:extLst>
              <a:ext uri="{FF2B5EF4-FFF2-40B4-BE49-F238E27FC236}">
                <a16:creationId xmlns:a16="http://schemas.microsoft.com/office/drawing/2014/main" id="{24522A50-67EA-223A-5C3B-875DC6A54F30}"/>
              </a:ext>
            </a:extLst>
          </p:cNvPr>
          <p:cNvSpPr txBox="1">
            <a:spLocks noChangeArrowheads="1"/>
          </p:cNvSpPr>
          <p:nvPr/>
        </p:nvSpPr>
        <p:spPr bwMode="auto">
          <a:xfrm>
            <a:off x="308345" y="3290251"/>
            <a:ext cx="7763157" cy="1631216"/>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wrap="square">
            <a:spAutoFit/>
          </a:bodyPr>
          <a:lstStyle>
            <a:lvl1pPr>
              <a:defRPr sz="2400">
                <a:solidFill>
                  <a:schemeClr val="tx1"/>
                </a:solidFill>
                <a:latin typeface="Arial" pitchFamily="34" charset="0"/>
                <a:ea typeface="ＭＳ Ｐゴシック" pitchFamily="34" charset="-128"/>
              </a:defRPr>
            </a:lvl1pPr>
            <a:lvl2pPr marL="288925" indent="-17780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r>
              <a:rPr lang="en-US" sz="2000" b="1" dirty="0"/>
              <a:t>Why set a seed? </a:t>
            </a:r>
            <a:r>
              <a:rPr lang="en-US" sz="2000" dirty="0"/>
              <a:t>It makes the randomization </a:t>
            </a:r>
            <a:r>
              <a:rPr lang="en-US" sz="2000" b="1" dirty="0"/>
              <a:t>reproducible</a:t>
            </a:r>
            <a:r>
              <a:rPr lang="en-US" sz="2000" dirty="0"/>
              <a:t>.</a:t>
            </a:r>
          </a:p>
          <a:p>
            <a:pPr marL="342900" lvl="0" indent="-342900">
              <a:buFont typeface="Arial" panose="020B0604020202020204" pitchFamily="34" charset="0"/>
              <a:buChar char="•"/>
            </a:pPr>
            <a:r>
              <a:rPr lang="en-US" sz="2000" dirty="0"/>
              <a:t>Allows instructors, collaborators, and reviewers to reproduce the sample.</a:t>
            </a:r>
          </a:p>
          <a:p>
            <a:pPr marL="342900" lvl="0" indent="-342900">
              <a:buFont typeface="Arial" panose="020B0604020202020204" pitchFamily="34" charset="0"/>
              <a:buChar char="•"/>
            </a:pPr>
            <a:r>
              <a:rPr lang="en-US" sz="2000" dirty="0"/>
              <a:t>Helps document exactly how a randomized analysis was </a:t>
            </a:r>
            <a:r>
              <a:rPr lang="en-US" sz="2000"/>
              <a:t>performed.</a:t>
            </a:r>
            <a:endParaRPr lang="en-US" sz="2000" dirty="0"/>
          </a:p>
        </p:txBody>
      </p:sp>
    </p:spTree>
    <p:extLst>
      <p:ext uri="{BB962C8B-B14F-4D97-AF65-F5344CB8AC3E}">
        <p14:creationId xmlns:p14="http://schemas.microsoft.com/office/powerpoint/2010/main" val="242049200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74623" y="153987"/>
            <a:ext cx="7772400" cy="811687"/>
          </a:xfrm>
        </p:spPr>
        <p:txBody>
          <a:bodyPr/>
          <a:lstStyle/>
          <a:p>
            <a:pPr eaLnBrk="1" hangingPunct="1"/>
            <a:r>
              <a:rPr lang="en-US" dirty="0">
                <a:ea typeface="ＭＳ Ｐゴシック" pitchFamily="34" charset="-128"/>
                <a:cs typeface="Arial" pitchFamily="34" charset="0"/>
              </a:rPr>
              <a:t>Stratified Random Samples</a:t>
            </a:r>
          </a:p>
        </p:txBody>
      </p:sp>
      <p:sp>
        <p:nvSpPr>
          <p:cNvPr id="54273"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47CF462D-E1EC-4461-9691-EDBA5E9BFC86}" type="slidenum">
              <a:rPr lang="en-US" sz="1200">
                <a:solidFill>
                  <a:schemeClr val="accent1"/>
                </a:solidFill>
              </a:rPr>
              <a:pPr>
                <a:lnSpc>
                  <a:spcPct val="80000"/>
                </a:lnSpc>
              </a:pPr>
              <a:t>26</a:t>
            </a:fld>
            <a:endParaRPr lang="en-US" sz="1200">
              <a:solidFill>
                <a:schemeClr val="accent1"/>
              </a:solidFill>
            </a:endParaRPr>
          </a:p>
        </p:txBody>
      </p:sp>
      <p:sp>
        <p:nvSpPr>
          <p:cNvPr id="48134" name="Rectangle 5"/>
          <p:cNvSpPr>
            <a:spLocks noChangeArrowheads="1"/>
          </p:cNvSpPr>
          <p:nvPr/>
        </p:nvSpPr>
        <p:spPr bwMode="auto">
          <a:xfrm>
            <a:off x="174623" y="1994733"/>
            <a:ext cx="858837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spcBef>
                <a:spcPct val="40000"/>
              </a:spcBef>
              <a:buClr>
                <a:schemeClr val="accent2"/>
              </a:buClr>
              <a:buSzPct val="60000"/>
            </a:pPr>
            <a:r>
              <a:rPr lang="en-US" sz="2000" dirty="0">
                <a:solidFill>
                  <a:srgbClr val="000000"/>
                </a:solidFill>
                <a:cs typeface="Arial" pitchFamily="34" charset="0"/>
              </a:rPr>
              <a:t>Sometimes, there are statistical advantages to using more complex sampling methods. </a:t>
            </a:r>
          </a:p>
        </p:txBody>
      </p:sp>
      <p:sp>
        <p:nvSpPr>
          <p:cNvPr id="7" name="TextBox 6"/>
          <p:cNvSpPr txBox="1">
            <a:spLocks noChangeArrowheads="1"/>
          </p:cNvSpPr>
          <p:nvPr/>
        </p:nvSpPr>
        <p:spPr bwMode="auto">
          <a:xfrm>
            <a:off x="377029" y="3289617"/>
            <a:ext cx="8183563" cy="1323439"/>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altLang="en-US" sz="2000" dirty="0">
                <a:solidFill>
                  <a:srgbClr val="000000"/>
                </a:solidFill>
              </a:rPr>
              <a:t>To select a </a:t>
            </a:r>
            <a:r>
              <a:rPr lang="en-US" altLang="en-US" sz="2000" b="1" dirty="0">
                <a:solidFill>
                  <a:srgbClr val="800000"/>
                </a:solidFill>
              </a:rPr>
              <a:t>stratified random sample</a:t>
            </a:r>
            <a:r>
              <a:rPr lang="en-US" altLang="en-US" sz="2000" dirty="0">
                <a:solidFill>
                  <a:srgbClr val="000000"/>
                </a:solidFill>
              </a:rPr>
              <a:t>,</a:t>
            </a:r>
            <a:r>
              <a:rPr lang="en-US" altLang="en-US" sz="2000" b="1" dirty="0">
                <a:solidFill>
                  <a:srgbClr val="000000"/>
                </a:solidFill>
              </a:rPr>
              <a:t> </a:t>
            </a:r>
            <a:r>
              <a:rPr lang="en-US" altLang="en-US" sz="2000" dirty="0">
                <a:solidFill>
                  <a:srgbClr val="000000"/>
                </a:solidFill>
              </a:rPr>
              <a:t>first partition the population into disjoint subpopulations (</a:t>
            </a:r>
            <a:r>
              <a:rPr lang="en-US" altLang="en-US" sz="2000" b="1" dirty="0">
                <a:solidFill>
                  <a:srgbClr val="800000"/>
                </a:solidFill>
              </a:rPr>
              <a:t>“strata”</a:t>
            </a:r>
            <a:r>
              <a:rPr lang="en-US" altLang="en-US" sz="2000" dirty="0"/>
              <a:t>).</a:t>
            </a:r>
            <a:r>
              <a:rPr lang="en-US" altLang="en-US" sz="2000" dirty="0">
                <a:solidFill>
                  <a:srgbClr val="000000"/>
                </a:solidFill>
              </a:rPr>
              <a:t> Then take an SRS from each stratum and combine these SRSs to form the full sample. (“Stratify first, then randomly sample within every stratum”.)</a:t>
            </a:r>
            <a:endParaRPr lang="en-US" altLang="en-US" sz="1000" b="1" dirty="0">
              <a:solidFill>
                <a:srgbClr val="000000"/>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48134">
                                            <p:txEl>
                                              <p:pRg st="0" end="0"/>
                                            </p:txEl>
                                          </p:spTgt>
                                        </p:tgtEl>
                                        <p:attrNameLst>
                                          <p:attrName>style.visibility</p:attrName>
                                        </p:attrNameLst>
                                      </p:cBhvr>
                                      <p:to>
                                        <p:strVal val="visible"/>
                                      </p:to>
                                    </p:set>
                                    <p:anim calcmode="lin" valueType="num">
                                      <p:cBhvr additive="base">
                                        <p:cTn id="7" dur="500"/>
                                        <p:tgtEl>
                                          <p:spTgt spid="4813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8134">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74623" y="153988"/>
            <a:ext cx="7772400" cy="640771"/>
          </a:xfrm>
        </p:spPr>
        <p:txBody>
          <a:bodyPr/>
          <a:lstStyle/>
          <a:p>
            <a:pPr eaLnBrk="1" hangingPunct="1"/>
            <a:r>
              <a:rPr lang="en-US" dirty="0">
                <a:ea typeface="ＭＳ Ｐゴシック" pitchFamily="34" charset="-128"/>
                <a:cs typeface="Arial" pitchFamily="34" charset="0"/>
              </a:rPr>
              <a:t>Multistage Random Samples</a:t>
            </a:r>
          </a:p>
        </p:txBody>
      </p:sp>
      <p:sp>
        <p:nvSpPr>
          <p:cNvPr id="55297"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7ACFB0A3-B47E-46F0-80A4-ED7E0109ECCF}" type="slidenum">
              <a:rPr lang="en-US" sz="1200">
                <a:solidFill>
                  <a:schemeClr val="accent1"/>
                </a:solidFill>
              </a:rPr>
              <a:pPr>
                <a:lnSpc>
                  <a:spcPct val="80000"/>
                </a:lnSpc>
              </a:pPr>
              <a:t>27</a:t>
            </a:fld>
            <a:endParaRPr lang="en-US" sz="1200">
              <a:solidFill>
                <a:schemeClr val="accent1"/>
              </a:solidFill>
            </a:endParaRPr>
          </a:p>
        </p:txBody>
      </p:sp>
      <p:sp>
        <p:nvSpPr>
          <p:cNvPr id="55299" name="Rectangle 3"/>
          <p:cNvSpPr txBox="1">
            <a:spLocks noChangeArrowheads="1"/>
          </p:cNvSpPr>
          <p:nvPr/>
        </p:nvSpPr>
        <p:spPr bwMode="auto">
          <a:xfrm>
            <a:off x="381000" y="877482"/>
            <a:ext cx="85344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40000"/>
              </a:spcBef>
              <a:buClr>
                <a:schemeClr val="accent2"/>
              </a:buClr>
              <a:buSzPct val="60000"/>
            </a:pPr>
            <a:r>
              <a:rPr lang="en-US" sz="2000" dirty="0">
                <a:solidFill>
                  <a:srgbClr val="000000"/>
                </a:solidFill>
                <a:cs typeface="Arial" pitchFamily="34" charset="0"/>
              </a:rPr>
              <a:t>Another common method of random sampling is to sample in stages. </a:t>
            </a:r>
          </a:p>
        </p:txBody>
      </p:sp>
      <p:sp>
        <p:nvSpPr>
          <p:cNvPr id="8" name="TextBox 7"/>
          <p:cNvSpPr txBox="1">
            <a:spLocks noChangeArrowheads="1"/>
          </p:cNvSpPr>
          <p:nvPr/>
        </p:nvSpPr>
        <p:spPr bwMode="auto">
          <a:xfrm>
            <a:off x="381000" y="1452130"/>
            <a:ext cx="8215313" cy="707886"/>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a:spAutoFit/>
          </a:bodyPr>
          <a:lstStyle>
            <a:lvl1pPr eaLnBrk="0" hangingPunct="0">
              <a:defRPr sz="2400">
                <a:solidFill>
                  <a:schemeClr val="tx1"/>
                </a:solidFill>
                <a:latin typeface="Arial" charset="0"/>
                <a:ea typeface="ＭＳ Ｐゴシック" pitchFamily="-65" charset="-128"/>
              </a:defRPr>
            </a:lvl1pPr>
            <a:lvl2pPr marL="37931725" indent="-37474525" eaLnBrk="0" hangingPunct="0">
              <a:defRPr sz="2400">
                <a:solidFill>
                  <a:schemeClr val="tx1"/>
                </a:solidFill>
                <a:latin typeface="Arial" charset="0"/>
                <a:ea typeface="ＭＳ Ｐゴシック" pitchFamily="-65" charset="-128"/>
              </a:defRPr>
            </a:lvl2pPr>
            <a:lvl3pPr eaLnBrk="0" hangingPunct="0">
              <a:defRPr sz="2400">
                <a:solidFill>
                  <a:schemeClr val="tx1"/>
                </a:solidFill>
                <a:latin typeface="Arial" charset="0"/>
                <a:ea typeface="ＭＳ Ｐゴシック" pitchFamily="-65" charset="-128"/>
              </a:defRPr>
            </a:lvl3pPr>
            <a:lvl4pPr eaLnBrk="0" hangingPunct="0">
              <a:defRPr sz="2400">
                <a:solidFill>
                  <a:schemeClr val="tx1"/>
                </a:solidFill>
                <a:latin typeface="Arial" charset="0"/>
                <a:ea typeface="ＭＳ Ｐゴシック" pitchFamily="-65" charset="-128"/>
              </a:defRPr>
            </a:lvl4pPr>
            <a:lvl5pPr eaLnBrk="0" hangingPunct="0">
              <a:defRPr sz="2400">
                <a:solidFill>
                  <a:schemeClr val="tx1"/>
                </a:solidFill>
                <a:latin typeface="Arial" charset="0"/>
                <a:ea typeface="ＭＳ Ｐゴシック" pitchFamily="-65" charset="-128"/>
              </a:defRPr>
            </a:lvl5pPr>
            <a:lvl6pPr marL="457200" eaLnBrk="0" fontAlgn="base" hangingPunct="0">
              <a:spcBef>
                <a:spcPct val="0"/>
              </a:spcBef>
              <a:spcAft>
                <a:spcPct val="0"/>
              </a:spcAft>
              <a:defRPr sz="2400">
                <a:solidFill>
                  <a:schemeClr val="tx1"/>
                </a:solidFill>
                <a:latin typeface="Arial" charset="0"/>
                <a:ea typeface="ＭＳ Ｐゴシック" pitchFamily="-65" charset="-128"/>
              </a:defRPr>
            </a:lvl6pPr>
            <a:lvl7pPr marL="914400" eaLnBrk="0" fontAlgn="base" hangingPunct="0">
              <a:spcBef>
                <a:spcPct val="0"/>
              </a:spcBef>
              <a:spcAft>
                <a:spcPct val="0"/>
              </a:spcAft>
              <a:defRPr sz="2400">
                <a:solidFill>
                  <a:schemeClr val="tx1"/>
                </a:solidFill>
                <a:latin typeface="Arial" charset="0"/>
                <a:ea typeface="ＭＳ Ｐゴシック" pitchFamily="-65" charset="-128"/>
              </a:defRPr>
            </a:lvl7pPr>
            <a:lvl8pPr marL="1371600" eaLnBrk="0" fontAlgn="base" hangingPunct="0">
              <a:spcBef>
                <a:spcPct val="0"/>
              </a:spcBef>
              <a:spcAft>
                <a:spcPct val="0"/>
              </a:spcAft>
              <a:defRPr sz="2400">
                <a:solidFill>
                  <a:schemeClr val="tx1"/>
                </a:solidFill>
                <a:latin typeface="Arial" charset="0"/>
                <a:ea typeface="ＭＳ Ｐゴシック" pitchFamily="-65" charset="-128"/>
              </a:defRPr>
            </a:lvl8pPr>
            <a:lvl9pPr marL="1828800" eaLnBrk="0" fontAlgn="base" hangingPunct="0">
              <a:spcBef>
                <a:spcPct val="0"/>
              </a:spcBef>
              <a:spcAft>
                <a:spcPct val="0"/>
              </a:spcAft>
              <a:defRPr sz="2400">
                <a:solidFill>
                  <a:schemeClr val="tx1"/>
                </a:solidFill>
                <a:latin typeface="Arial" charset="0"/>
                <a:ea typeface="ＭＳ Ｐゴシック" pitchFamily="-65" charset="-128"/>
              </a:defRPr>
            </a:lvl9pPr>
          </a:lstStyle>
          <a:p>
            <a:pPr eaLnBrk="1" hangingPunct="1">
              <a:defRPr/>
            </a:pPr>
            <a:r>
              <a:rPr lang="en-US" altLang="en-US" sz="2000" dirty="0">
                <a:solidFill>
                  <a:srgbClr val="000000"/>
                </a:solidFill>
              </a:rPr>
              <a:t>A </a:t>
            </a:r>
            <a:r>
              <a:rPr lang="en-US" altLang="en-US" sz="2000" b="1" dirty="0">
                <a:solidFill>
                  <a:srgbClr val="800000"/>
                </a:solidFill>
              </a:rPr>
              <a:t>multistage random sample </a:t>
            </a:r>
            <a:r>
              <a:rPr lang="en-US" altLang="en-US" sz="2000" dirty="0"/>
              <a:t>selects the sample in a series of stages, using certain random sampling at each stage. </a:t>
            </a:r>
            <a:endParaRPr lang="en-US" altLang="en-US" sz="1000" b="1" dirty="0">
              <a:solidFill>
                <a:srgbClr val="000000"/>
              </a:solidFill>
            </a:endParaRPr>
          </a:p>
        </p:txBody>
      </p:sp>
      <p:sp>
        <p:nvSpPr>
          <p:cNvPr id="3" name="TextBox 2"/>
          <p:cNvSpPr txBox="1"/>
          <p:nvPr/>
        </p:nvSpPr>
        <p:spPr>
          <a:xfrm>
            <a:off x="2011363" y="3124051"/>
            <a:ext cx="4953000" cy="1477328"/>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defRPr/>
            </a:pPr>
            <a:r>
              <a:rPr lang="en-US" dirty="0"/>
              <a:t>Stage 1: Divide the U.S. into 2,007 geographic areas called Primary Sampling Units (PSUs). The 428 largest PSUs are included, and a stratified sample of 326 additional PSUs is selected.</a:t>
            </a:r>
          </a:p>
        </p:txBody>
      </p:sp>
      <p:sp>
        <p:nvSpPr>
          <p:cNvPr id="4" name="TextBox 3"/>
          <p:cNvSpPr txBox="1"/>
          <p:nvPr/>
        </p:nvSpPr>
        <p:spPr>
          <a:xfrm>
            <a:off x="741363" y="4672687"/>
            <a:ext cx="3411537" cy="2031325"/>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defRPr/>
            </a:pPr>
            <a:r>
              <a:rPr lang="en-US" dirty="0"/>
              <a:t>Stage 2: Divide each selected PSU into smaller areas called blocks. Stratify the blocks using demographic and other information and select a </a:t>
            </a:r>
            <a:r>
              <a:rPr lang="en-US" b="1" dirty="0"/>
              <a:t>stratified sample of blocks</a:t>
            </a:r>
            <a:r>
              <a:rPr lang="en-US" dirty="0"/>
              <a:t> within each selected PSU.</a:t>
            </a:r>
          </a:p>
        </p:txBody>
      </p:sp>
      <p:sp>
        <p:nvSpPr>
          <p:cNvPr id="11" name="TextBox 10"/>
          <p:cNvSpPr txBox="1"/>
          <p:nvPr/>
        </p:nvSpPr>
        <p:spPr>
          <a:xfrm>
            <a:off x="4572000" y="4686156"/>
            <a:ext cx="3546505" cy="175432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defRPr/>
            </a:pPr>
            <a:r>
              <a:rPr lang="en-US" dirty="0"/>
              <a:t>Stage 3: Group housing units within each selected block into </a:t>
            </a:r>
            <a:r>
              <a:rPr lang="en-US" b="1" dirty="0"/>
              <a:t>clusters of four nearby units</a:t>
            </a:r>
            <a:r>
              <a:rPr lang="en-US" dirty="0"/>
              <a:t>. Select a </a:t>
            </a:r>
            <a:r>
              <a:rPr lang="en-US" b="1" dirty="0"/>
              <a:t>random sample of these clusters</a:t>
            </a:r>
            <a:r>
              <a:rPr lang="en-US" dirty="0"/>
              <a:t> and interview the households.</a:t>
            </a:r>
          </a:p>
        </p:txBody>
      </p:sp>
      <p:sp>
        <p:nvSpPr>
          <p:cNvPr id="6" name="Rectangle 3">
            <a:extLst>
              <a:ext uri="{FF2B5EF4-FFF2-40B4-BE49-F238E27FC236}">
                <a16:creationId xmlns:a16="http://schemas.microsoft.com/office/drawing/2014/main" id="{CC70B5F7-488F-9870-D5D8-02C99F1FAA48}"/>
              </a:ext>
            </a:extLst>
          </p:cNvPr>
          <p:cNvSpPr txBox="1">
            <a:spLocks noChangeArrowheads="1"/>
          </p:cNvSpPr>
          <p:nvPr/>
        </p:nvSpPr>
        <p:spPr bwMode="auto">
          <a:xfrm>
            <a:off x="381000" y="2354008"/>
            <a:ext cx="8534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40000"/>
              </a:spcBef>
              <a:buClr>
                <a:schemeClr val="accent2"/>
              </a:buClr>
              <a:buSzPct val="60000"/>
            </a:pPr>
            <a:r>
              <a:rPr lang="en-US" sz="2000" dirty="0">
                <a:solidFill>
                  <a:srgbClr val="000000"/>
                </a:solidFill>
                <a:cs typeface="Arial" pitchFamily="34" charset="0"/>
              </a:rPr>
              <a:t>Example: The Current Population Survey progressively samples geographic areas, smaller areas, and ultimately households.</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ppt_w*0.70"/>
                                          </p:val>
                                        </p:tav>
                                        <p:tav tm="100000">
                                          <p:val>
                                            <p:strVal val="#ppt_w"/>
                                          </p:val>
                                        </p:tav>
                                      </p:tavLst>
                                    </p:anim>
                                    <p:anim calcmode="lin" valueType="num">
                                      <p:cBhvr>
                                        <p:cTn id="11" dur="1000" fill="hold"/>
                                        <p:tgtEl>
                                          <p:spTgt spid="3"/>
                                        </p:tgtEl>
                                        <p:attrNameLst>
                                          <p:attrName>ppt_h</p:attrName>
                                        </p:attrNameLst>
                                      </p:cBhvr>
                                      <p:tavLst>
                                        <p:tav tm="0">
                                          <p:val>
                                            <p:strVal val="#ppt_h"/>
                                          </p:val>
                                        </p:tav>
                                        <p:tav tm="100000">
                                          <p:val>
                                            <p:strVal val="#ppt_h"/>
                                          </p:val>
                                        </p:tav>
                                      </p:tavLst>
                                    </p:anim>
                                    <p:animEffect transition="in" filter="fade">
                                      <p:cBhvr>
                                        <p:cTn id="12" dur="1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edg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F981AA0-0F0B-DE69-4F1F-50E4D6585F52}"/>
            </a:ext>
          </a:extLst>
        </p:cNvPr>
        <p:cNvGrpSpPr/>
        <p:nvPr/>
      </p:nvGrpSpPr>
      <p:grpSpPr>
        <a:xfrm>
          <a:off x="0" y="0"/>
          <a:ext cx="0" cy="0"/>
          <a:chOff x="0" y="0"/>
          <a:chExt cx="0" cy="0"/>
        </a:xfrm>
      </p:grpSpPr>
      <p:sp>
        <p:nvSpPr>
          <p:cNvPr id="55297" name="Slide Number Placeholder 5">
            <a:extLst>
              <a:ext uri="{FF2B5EF4-FFF2-40B4-BE49-F238E27FC236}">
                <a16:creationId xmlns:a16="http://schemas.microsoft.com/office/drawing/2014/main" id="{FE038F38-F79E-C59F-03D2-897266AAB8F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7ACFB0A3-B47E-46F0-80A4-ED7E0109ECCF}" type="slidenum">
              <a:rPr lang="en-US" sz="1200">
                <a:solidFill>
                  <a:schemeClr val="accent1"/>
                </a:solidFill>
              </a:rPr>
              <a:pPr>
                <a:lnSpc>
                  <a:spcPct val="80000"/>
                </a:lnSpc>
              </a:pPr>
              <a:t>28</a:t>
            </a:fld>
            <a:endParaRPr lang="en-US" sz="1200">
              <a:solidFill>
                <a:schemeClr val="accent1"/>
              </a:solidFill>
            </a:endParaRPr>
          </a:p>
        </p:txBody>
      </p:sp>
      <p:sp>
        <p:nvSpPr>
          <p:cNvPr id="6" name="Rectangle 3">
            <a:extLst>
              <a:ext uri="{FF2B5EF4-FFF2-40B4-BE49-F238E27FC236}">
                <a16:creationId xmlns:a16="http://schemas.microsoft.com/office/drawing/2014/main" id="{960637E8-8E5C-915A-4274-C1823FFC7D31}"/>
              </a:ext>
            </a:extLst>
          </p:cNvPr>
          <p:cNvSpPr txBox="1">
            <a:spLocks noChangeArrowheads="1"/>
          </p:cNvSpPr>
          <p:nvPr/>
        </p:nvSpPr>
        <p:spPr bwMode="auto">
          <a:xfrm>
            <a:off x="174623" y="2085173"/>
            <a:ext cx="8740777" cy="292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lvl="0"/>
            <a:r>
              <a:rPr lang="en-US" sz="2000" b="1" dirty="0"/>
              <a:t>Stratified sampling:</a:t>
            </a:r>
            <a:r>
              <a:rPr lang="en-US" sz="2000" dirty="0"/>
              <a:t> divide the population into important subgroups and randomly sample within each subgroup.</a:t>
            </a:r>
          </a:p>
          <a:p>
            <a:pPr lvl="0"/>
            <a:br>
              <a:rPr lang="en-US" sz="2000" dirty="0"/>
            </a:br>
            <a:r>
              <a:rPr lang="en-US" sz="2000" b="1" dirty="0"/>
              <a:t>Multistage sampling:</a:t>
            </a:r>
            <a:r>
              <a:rPr lang="en-US" sz="2000" dirty="0"/>
              <a:t> randomly select groups in stages, then sample smaller units within the selected groups.</a:t>
            </a:r>
          </a:p>
          <a:p>
            <a:pPr lvl="0"/>
            <a:endParaRPr lang="en-US" sz="2000" dirty="0"/>
          </a:p>
          <a:p>
            <a:pPr lvl="0"/>
            <a:r>
              <a:rPr lang="en-US" sz="2000" dirty="0"/>
              <a:t>Also, the two can be combined. A multistage design can use stratified sampling at one or more stages. In fact</a:t>
            </a:r>
            <a:r>
              <a:rPr lang="en-US" sz="2000"/>
              <a:t>, the Current </a:t>
            </a:r>
            <a:r>
              <a:rPr lang="en-US" sz="2000" dirty="0"/>
              <a:t>Population Survey example does exactly that.</a:t>
            </a:r>
          </a:p>
        </p:txBody>
      </p:sp>
      <p:sp>
        <p:nvSpPr>
          <p:cNvPr id="2" name="Rectangle 2">
            <a:extLst>
              <a:ext uri="{FF2B5EF4-FFF2-40B4-BE49-F238E27FC236}">
                <a16:creationId xmlns:a16="http://schemas.microsoft.com/office/drawing/2014/main" id="{4E8AA50B-542C-8966-F872-6E2BBC2E0880}"/>
              </a:ext>
            </a:extLst>
          </p:cNvPr>
          <p:cNvSpPr txBox="1">
            <a:spLocks noChangeArrowheads="1"/>
          </p:cNvSpPr>
          <p:nvPr/>
        </p:nvSpPr>
        <p:spPr bwMode="auto">
          <a:xfrm>
            <a:off x="174623" y="139432"/>
            <a:ext cx="7772400" cy="1150204"/>
          </a:xfrm>
          <a:prstGeom prst="rect">
            <a:avLst/>
          </a:prstGeom>
          <a:solidFill>
            <a:schemeClr val="accent2"/>
          </a:solidFill>
          <a:ln>
            <a:noFill/>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3600" kern="1200">
                <a:solidFill>
                  <a:schemeClr val="accent1"/>
                </a:solidFill>
                <a:latin typeface="+mj-lt"/>
                <a:ea typeface="ＭＳ Ｐゴシック" pitchFamily="-1" charset="-128"/>
                <a:cs typeface="ＭＳ Ｐゴシック" pitchFamily="-1" charset="-128"/>
              </a:defRPr>
            </a:lvl1pPr>
            <a:lvl2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2pPr>
            <a:lvl3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3pPr>
            <a:lvl4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4pPr>
            <a:lvl5pPr algn="l" rtl="0" eaLnBrk="0" fontAlgn="base" hangingPunct="0">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5pPr>
            <a:lvl6pPr marL="4572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6pPr>
            <a:lvl7pPr marL="9144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7pPr>
            <a:lvl8pPr marL="13716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8pPr>
            <a:lvl9pPr marL="1828800" algn="l" rtl="0" fontAlgn="base">
              <a:spcBef>
                <a:spcPct val="0"/>
              </a:spcBef>
              <a:spcAft>
                <a:spcPct val="0"/>
              </a:spcAft>
              <a:defRPr sz="3600">
                <a:solidFill>
                  <a:schemeClr val="accent1"/>
                </a:solidFill>
                <a:latin typeface="Arial" pitchFamily="-1" charset="0"/>
                <a:ea typeface="ＭＳ Ｐゴシック" pitchFamily="-1" charset="-128"/>
                <a:cs typeface="ＭＳ Ｐゴシック" pitchFamily="-1" charset="-128"/>
              </a:defRPr>
            </a:lvl9pPr>
          </a:lstStyle>
          <a:p>
            <a:pPr defTabSz="914400" eaLnBrk="1" hangingPunct="1"/>
            <a:endParaRPr lang="en-US" dirty="0">
              <a:ea typeface="ＭＳ Ｐゴシック" pitchFamily="34" charset="-128"/>
              <a:cs typeface="Arial" pitchFamily="34" charset="0"/>
            </a:endParaRPr>
          </a:p>
          <a:p>
            <a:pPr defTabSz="914400" eaLnBrk="1" hangingPunct="1"/>
            <a:r>
              <a:rPr lang="en-US" dirty="0">
                <a:ea typeface="ＭＳ Ｐゴシック" pitchFamily="34" charset="-128"/>
                <a:cs typeface="Arial" pitchFamily="34" charset="0"/>
              </a:rPr>
              <a:t>Stratified Random Samples vs. Multistage Random Samples</a:t>
            </a:r>
          </a:p>
        </p:txBody>
      </p:sp>
    </p:spTree>
    <p:extLst>
      <p:ext uri="{BB962C8B-B14F-4D97-AF65-F5344CB8AC3E}">
        <p14:creationId xmlns:p14="http://schemas.microsoft.com/office/powerpoint/2010/main" val="1091396764"/>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ea typeface="ＭＳ Ｐゴシック" pitchFamily="34" charset="-128"/>
                <a:cs typeface="Arial" pitchFamily="34" charset="0"/>
              </a:rPr>
              <a:t>Cautions About Sample Surveys</a:t>
            </a:r>
          </a:p>
        </p:txBody>
      </p:sp>
      <p:sp>
        <p:nvSpPr>
          <p:cNvPr id="56321"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1FEB79FE-04D0-4163-8763-672071B29CAB}" type="slidenum">
              <a:rPr lang="en-US" sz="1200">
                <a:solidFill>
                  <a:schemeClr val="accent1"/>
                </a:solidFill>
              </a:rPr>
              <a:pPr>
                <a:lnSpc>
                  <a:spcPct val="80000"/>
                </a:lnSpc>
              </a:pPr>
              <a:t>29</a:t>
            </a:fld>
            <a:endParaRPr lang="en-US" sz="1200">
              <a:solidFill>
                <a:schemeClr val="accent1"/>
              </a:solidFill>
            </a:endParaRPr>
          </a:p>
        </p:txBody>
      </p:sp>
      <p:sp>
        <p:nvSpPr>
          <p:cNvPr id="56323" name="Rectangle 1"/>
          <p:cNvSpPr>
            <a:spLocks noChangeArrowheads="1"/>
          </p:cNvSpPr>
          <p:nvPr/>
        </p:nvSpPr>
        <p:spPr bwMode="auto">
          <a:xfrm>
            <a:off x="282011" y="929229"/>
            <a:ext cx="8480989"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Monotype Sorts" charset="2"/>
              <a:buNone/>
            </a:pPr>
            <a:r>
              <a:rPr lang="en-US" sz="2000" dirty="0"/>
              <a:t>Good sampling technique includes the art of reducing all sources of error and bias.</a:t>
            </a:r>
          </a:p>
        </p:txBody>
      </p:sp>
      <p:sp>
        <p:nvSpPr>
          <p:cNvPr id="10" name="TextBox 9"/>
          <p:cNvSpPr txBox="1">
            <a:spLocks noChangeArrowheads="1"/>
          </p:cNvSpPr>
          <p:nvPr/>
        </p:nvSpPr>
        <p:spPr bwMode="auto">
          <a:xfrm>
            <a:off x="282011" y="1637254"/>
            <a:ext cx="8480989" cy="4154984"/>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Aft>
                <a:spcPts val="1200"/>
              </a:spcAft>
            </a:pPr>
            <a:r>
              <a:rPr lang="en-US" sz="1800" b="1" dirty="0">
                <a:solidFill>
                  <a:srgbClr val="800000"/>
                </a:solidFill>
              </a:rPr>
              <a:t>Undercoverage </a:t>
            </a:r>
            <a:r>
              <a:rPr lang="en-US" sz="1800" dirty="0">
                <a:solidFill>
                  <a:srgbClr val="000000"/>
                </a:solidFill>
              </a:rPr>
              <a:t>occurs when some groups in the population are left out of the process of choosing the sample.</a:t>
            </a:r>
          </a:p>
          <a:p>
            <a:pPr eaLnBrk="1" hangingPunct="1">
              <a:spcAft>
                <a:spcPts val="1200"/>
              </a:spcAft>
            </a:pPr>
            <a:r>
              <a:rPr lang="en-US" sz="1800" b="1" dirty="0">
                <a:solidFill>
                  <a:srgbClr val="800000"/>
                </a:solidFill>
              </a:rPr>
              <a:t>Nonresponse</a:t>
            </a:r>
            <a:r>
              <a:rPr lang="en-US" sz="1800" b="1" dirty="0">
                <a:solidFill>
                  <a:srgbClr val="000000"/>
                </a:solidFill>
              </a:rPr>
              <a:t> </a:t>
            </a:r>
            <a:r>
              <a:rPr lang="en-US" sz="1800" dirty="0">
                <a:solidFill>
                  <a:srgbClr val="000000"/>
                </a:solidFill>
              </a:rPr>
              <a:t>occurs when an individual chosen for the sample cannot</a:t>
            </a:r>
            <a:r>
              <a:rPr lang="en-US" altLang="ja-JP" sz="1800" dirty="0">
                <a:solidFill>
                  <a:srgbClr val="000000"/>
                </a:solidFill>
              </a:rPr>
              <a:t> be contacted or refuses to participate.</a:t>
            </a:r>
            <a:endParaRPr lang="en-US" altLang="ja-JP" sz="1800" b="1" dirty="0">
              <a:solidFill>
                <a:srgbClr val="000000"/>
              </a:solidFill>
            </a:endParaRPr>
          </a:p>
          <a:p>
            <a:pPr eaLnBrk="1" hangingPunct="1">
              <a:spcAft>
                <a:spcPts val="1200"/>
              </a:spcAft>
            </a:pPr>
            <a:r>
              <a:rPr lang="en-US" sz="1800" b="1" dirty="0">
                <a:solidFill>
                  <a:srgbClr val="C00000"/>
                </a:solidFill>
              </a:rPr>
              <a:t>Response bias </a:t>
            </a:r>
            <a:r>
              <a:rPr lang="en-US" sz="1800" dirty="0">
                <a:solidFill>
                  <a:srgbClr val="000000"/>
                </a:solidFill>
              </a:rPr>
              <a:t>occurs when respondents systematically give inaccurate or misleading answers.</a:t>
            </a:r>
            <a:endParaRPr lang="en-US" sz="1800" b="1" dirty="0">
              <a:solidFill>
                <a:srgbClr val="76330A"/>
              </a:solidFill>
            </a:endParaRPr>
          </a:p>
          <a:p>
            <a:pPr eaLnBrk="1" hangingPunct="1">
              <a:spcAft>
                <a:spcPts val="1200"/>
              </a:spcAft>
            </a:pPr>
            <a:r>
              <a:rPr lang="en-US" sz="1800" dirty="0">
                <a:solidFill>
                  <a:srgbClr val="000000"/>
                </a:solidFill>
              </a:rPr>
              <a:t>The </a:t>
            </a:r>
            <a:r>
              <a:rPr lang="en-US" sz="1800" b="1" dirty="0">
                <a:solidFill>
                  <a:srgbClr val="800000"/>
                </a:solidFill>
              </a:rPr>
              <a:t>wording of questions</a:t>
            </a:r>
            <a:r>
              <a:rPr lang="en-US" sz="1800" dirty="0">
                <a:solidFill>
                  <a:srgbClr val="800000"/>
                </a:solidFill>
              </a:rPr>
              <a:t> </a:t>
            </a:r>
            <a:r>
              <a:rPr lang="en-US" sz="1800" dirty="0">
                <a:solidFill>
                  <a:srgbClr val="000000"/>
                </a:solidFill>
              </a:rPr>
              <a:t>matters. Confusing, emotionally loaded, or leading wording can produce response bias, and even small wording changes can alter survey results. (Example 3.29) </a:t>
            </a:r>
            <a:r>
              <a:rPr lang="en-US" sz="1800" dirty="0"/>
              <a:t>Beginning in the 1980s, the General Social Survey randomly split respondents so that different subsamples received different wording for otherwise parallel spending questions. Only </a:t>
            </a:r>
            <a:r>
              <a:rPr lang="en-US" sz="1800" b="1" dirty="0"/>
              <a:t>13%</a:t>
            </a:r>
            <a:r>
              <a:rPr lang="en-US" sz="1800" dirty="0"/>
              <a:t> said too much was being spent on </a:t>
            </a:r>
            <a:r>
              <a:rPr lang="en-US" sz="1800" b="1" dirty="0"/>
              <a:t>“assistance to the poor,”</a:t>
            </a:r>
            <a:r>
              <a:rPr lang="en-US" sz="1800" dirty="0"/>
              <a:t> while </a:t>
            </a:r>
            <a:r>
              <a:rPr lang="en-US" sz="1800" b="1" dirty="0"/>
              <a:t>44%</a:t>
            </a:r>
            <a:r>
              <a:rPr lang="en-US" sz="1800" dirty="0"/>
              <a:t> said too much was being spent on </a:t>
            </a:r>
            <a:r>
              <a:rPr lang="en-US" sz="1800" b="1" dirty="0"/>
              <a:t>“welfare.”</a:t>
            </a:r>
            <a:r>
              <a:rPr lang="en-US" sz="1800" dirty="0"/>
              <a:t> The wording changed the response substantially.</a:t>
            </a:r>
          </a:p>
        </p:txBody>
      </p:sp>
      <p:sp>
        <p:nvSpPr>
          <p:cNvPr id="2" name="TextBox 1"/>
          <p:cNvSpPr txBox="1"/>
          <p:nvPr/>
        </p:nvSpPr>
        <p:spPr>
          <a:xfrm>
            <a:off x="587886" y="5930051"/>
            <a:ext cx="7968227" cy="64633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defRPr/>
            </a:pPr>
            <a:r>
              <a:rPr lang="en-US" b="1" i="1" dirty="0"/>
              <a:t>Insist on knowing the exact questions asked, the rate of nonresponse, and the date and method of the survey before you trust a poll result.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2E2553E-9B64-89DA-EEB8-391825CDB2FB}"/>
            </a:ext>
          </a:extLst>
        </p:cNvPr>
        <p:cNvGrpSpPr/>
        <p:nvPr/>
      </p:nvGrpSpPr>
      <p:grpSpPr>
        <a:xfrm>
          <a:off x="0" y="0"/>
          <a:ext cx="0" cy="0"/>
          <a:chOff x="0" y="0"/>
          <a:chExt cx="0" cy="0"/>
        </a:xfrm>
      </p:grpSpPr>
      <p:sp>
        <p:nvSpPr>
          <p:cNvPr id="56322" name="Rectangle 2">
            <a:extLst>
              <a:ext uri="{FF2B5EF4-FFF2-40B4-BE49-F238E27FC236}">
                <a16:creationId xmlns:a16="http://schemas.microsoft.com/office/drawing/2014/main" id="{1C3F3C88-9B00-CC5A-B11E-D0EFD4F84750}"/>
              </a:ext>
            </a:extLst>
          </p:cNvPr>
          <p:cNvSpPr>
            <a:spLocks noGrp="1" noChangeArrowheads="1"/>
          </p:cNvSpPr>
          <p:nvPr>
            <p:ph type="title"/>
          </p:nvPr>
        </p:nvSpPr>
        <p:spPr>
          <a:xfrm>
            <a:off x="174623" y="154305"/>
            <a:ext cx="8174618" cy="777240"/>
          </a:xfrm>
        </p:spPr>
        <p:txBody>
          <a:bodyPr/>
          <a:lstStyle/>
          <a:p>
            <a:pPr eaLnBrk="1" hangingPunct="1"/>
            <a:r>
              <a:rPr lang="en-US" dirty="0"/>
              <a:t>Modern and Emerging Sources of Data</a:t>
            </a:r>
            <a:endParaRPr lang="en-US" dirty="0">
              <a:ea typeface="ＭＳ Ｐゴシック" pitchFamily="34" charset="-128"/>
              <a:cs typeface="Arial" pitchFamily="34" charset="0"/>
            </a:endParaRPr>
          </a:p>
        </p:txBody>
      </p:sp>
      <p:sp>
        <p:nvSpPr>
          <p:cNvPr id="56321" name="Slide Number Placeholder 5">
            <a:extLst>
              <a:ext uri="{FF2B5EF4-FFF2-40B4-BE49-F238E27FC236}">
                <a16:creationId xmlns:a16="http://schemas.microsoft.com/office/drawing/2014/main" id="{831F89F3-A54E-735A-391F-B723C5BF8F1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80000"/>
              </a:lnSpc>
            </a:pPr>
            <a:fld id="{1FEB79FE-04D0-4163-8763-672071B29CAB}" type="slidenum">
              <a:rPr lang="en-US" sz="1200">
                <a:solidFill>
                  <a:schemeClr val="accent1"/>
                </a:solidFill>
              </a:rPr>
              <a:pPr>
                <a:lnSpc>
                  <a:spcPct val="80000"/>
                </a:lnSpc>
              </a:pPr>
              <a:t>30</a:t>
            </a:fld>
            <a:endParaRPr lang="en-US" sz="1200">
              <a:solidFill>
                <a:schemeClr val="accent1"/>
              </a:solidFill>
            </a:endParaRPr>
          </a:p>
        </p:txBody>
      </p:sp>
      <p:sp>
        <p:nvSpPr>
          <p:cNvPr id="56323" name="Rectangle 1">
            <a:extLst>
              <a:ext uri="{FF2B5EF4-FFF2-40B4-BE49-F238E27FC236}">
                <a16:creationId xmlns:a16="http://schemas.microsoft.com/office/drawing/2014/main" id="{EA780D06-2139-0490-A0C8-67C879229468}"/>
              </a:ext>
            </a:extLst>
          </p:cNvPr>
          <p:cNvSpPr>
            <a:spLocks noChangeArrowheads="1"/>
          </p:cNvSpPr>
          <p:nvPr/>
        </p:nvSpPr>
        <p:spPr bwMode="auto">
          <a:xfrm>
            <a:off x="282009" y="1027048"/>
            <a:ext cx="84809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Monotype Sorts" charset="2"/>
              <a:buNone/>
            </a:pPr>
            <a:r>
              <a:rPr lang="en-US" sz="2000" dirty="0"/>
              <a:t>Today, data may be collected automatically from digital systems rather than directly through surveys or experiments. Examples include:</a:t>
            </a:r>
          </a:p>
        </p:txBody>
      </p:sp>
      <p:sp>
        <p:nvSpPr>
          <p:cNvPr id="10" name="TextBox 9">
            <a:extLst>
              <a:ext uri="{FF2B5EF4-FFF2-40B4-BE49-F238E27FC236}">
                <a16:creationId xmlns:a16="http://schemas.microsoft.com/office/drawing/2014/main" id="{4B1245F3-03EE-880C-7BD1-F43A47276E88}"/>
              </a:ext>
            </a:extLst>
          </p:cNvPr>
          <p:cNvSpPr txBox="1">
            <a:spLocks noChangeArrowheads="1"/>
          </p:cNvSpPr>
          <p:nvPr/>
        </p:nvSpPr>
        <p:spPr bwMode="auto">
          <a:xfrm>
            <a:off x="282008" y="1752026"/>
            <a:ext cx="8480989" cy="4247317"/>
          </a:xfrm>
          <a:prstGeom prst="rect">
            <a:avLst/>
          </a:prstGeom>
          <a:solidFill>
            <a:srgbClr val="EAEDCB"/>
          </a:solidFill>
          <a:ln w="10000">
            <a:solidFill>
              <a:srgbClr val="D2DA7A"/>
            </a:solidFill>
            <a:miter lim="800000"/>
            <a:headEnd/>
            <a:tailEnd/>
          </a:ln>
          <a:effectLst>
            <a:outerShdw blurRad="38100" dist="30000" dir="5400000" rotWithShape="0">
              <a:srgbClr val="808080">
                <a:alpha val="45000"/>
              </a:srgbClr>
            </a:outerShdw>
          </a:effectLst>
        </p:spPr>
        <p:txBody>
          <a:bodyPr wrap="square">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marL="285750" lvl="0" indent="-285750">
              <a:buFont typeface="Arial" panose="020B0604020202020204" pitchFamily="34" charset="0"/>
              <a:buChar char="•"/>
            </a:pPr>
            <a:r>
              <a:rPr lang="en-US" sz="1800" b="1" dirty="0"/>
              <a:t>Web scraping:</a:t>
            </a:r>
            <a:r>
              <a:rPr lang="en-US" sz="1800" dirty="0"/>
              <a:t> programmatically retrieving and extracting information from webpages.</a:t>
            </a:r>
          </a:p>
          <a:p>
            <a:pPr marL="1028700" lvl="1">
              <a:buFont typeface="Arial" panose="020B0604020202020204" pitchFamily="34" charset="0"/>
              <a:buChar char="•"/>
            </a:pPr>
            <a:r>
              <a:rPr lang="en-US" sz="1800" dirty="0"/>
              <a:t>Websites may change their HTML structure. Some websites prohibit automated scraping. </a:t>
            </a:r>
            <a:r>
              <a:rPr lang="en-US" sz="1800" b="1" dirty="0"/>
              <a:t>Application Programming Interfaces (APIs)</a:t>
            </a:r>
            <a:r>
              <a:rPr lang="en-US" sz="1800" dirty="0"/>
              <a:t> are preferable when available. </a:t>
            </a:r>
          </a:p>
          <a:p>
            <a:pPr marL="285750" lvl="0" indent="-285750">
              <a:buFont typeface="Arial" panose="020B0604020202020204" pitchFamily="34" charset="0"/>
              <a:buChar char="•"/>
            </a:pPr>
            <a:r>
              <a:rPr lang="en-US" sz="1800" b="1" dirty="0"/>
              <a:t>APIs:</a:t>
            </a:r>
            <a:r>
              <a:rPr lang="en-US" sz="1800" dirty="0"/>
              <a:t> obtaining structured data directly from online platforms or databases.</a:t>
            </a:r>
          </a:p>
          <a:p>
            <a:pPr marL="285750" lvl="0" indent="-285750">
              <a:buFont typeface="Arial" panose="020B0604020202020204" pitchFamily="34" charset="0"/>
              <a:buChar char="•"/>
            </a:pPr>
            <a:r>
              <a:rPr lang="en-US" sz="1800" b="1" dirty="0"/>
              <a:t>Wearable devices and sensors:</a:t>
            </a:r>
            <a:r>
              <a:rPr lang="en-US" sz="1800" dirty="0"/>
              <a:t> continuously collected activity, heart rate, location, or environmental measurements.</a:t>
            </a:r>
          </a:p>
          <a:p>
            <a:pPr marL="285750" lvl="0" indent="-285750">
              <a:buFont typeface="Arial" panose="020B0604020202020204" pitchFamily="34" charset="0"/>
              <a:buChar char="•"/>
            </a:pPr>
            <a:r>
              <a:rPr lang="en-US" sz="1800" b="1" dirty="0"/>
              <a:t>Administrative records:</a:t>
            </a:r>
            <a:r>
              <a:rPr lang="en-US" sz="1800" dirty="0"/>
              <a:t> insurance claims, registries, billing records, and government databases.</a:t>
            </a:r>
          </a:p>
          <a:p>
            <a:pPr marL="1028700" lvl="1">
              <a:buFont typeface="Arial" panose="020B0604020202020204" pitchFamily="34" charset="0"/>
              <a:buChar char="•"/>
            </a:pPr>
            <a:r>
              <a:rPr lang="en-US" sz="1800" dirty="0"/>
              <a:t>A special type is the </a:t>
            </a:r>
            <a:r>
              <a:rPr lang="en-US" sz="1800" b="1" dirty="0"/>
              <a:t>electronic health record (EHR)</a:t>
            </a:r>
            <a:r>
              <a:rPr lang="en-US" sz="1800" dirty="0"/>
              <a:t>,</a:t>
            </a:r>
            <a:r>
              <a:rPr lang="en-US" sz="1800" b="1" dirty="0"/>
              <a:t> </a:t>
            </a:r>
            <a:r>
              <a:rPr lang="en-US" sz="1800" dirty="0"/>
              <a:t>clinical data created during patient care (for example, diagnoses, medications, lab results, vital signs, clinical notes, and procedures).</a:t>
            </a:r>
          </a:p>
          <a:p>
            <a:pPr marL="285750" lvl="0" indent="-285750">
              <a:buFont typeface="Arial" panose="020B0604020202020204" pitchFamily="34" charset="0"/>
              <a:buChar char="•"/>
            </a:pPr>
            <a:r>
              <a:rPr lang="en-US" sz="1800" b="1" dirty="0"/>
              <a:t>Social media and digital traces:</a:t>
            </a:r>
            <a:r>
              <a:rPr lang="en-US" sz="1800" dirty="0"/>
              <a:t> posts, searches, clicks, and online interactions.</a:t>
            </a:r>
          </a:p>
        </p:txBody>
      </p:sp>
      <p:sp>
        <p:nvSpPr>
          <p:cNvPr id="4" name="Rectangle 1">
            <a:extLst>
              <a:ext uri="{FF2B5EF4-FFF2-40B4-BE49-F238E27FC236}">
                <a16:creationId xmlns:a16="http://schemas.microsoft.com/office/drawing/2014/main" id="{CA6E17AC-0B2D-6A9D-848D-B18B4FE3D30F}"/>
              </a:ext>
            </a:extLst>
          </p:cNvPr>
          <p:cNvSpPr>
            <a:spLocks noChangeArrowheads="1"/>
          </p:cNvSpPr>
          <p:nvPr/>
        </p:nvSpPr>
        <p:spPr bwMode="auto">
          <a:xfrm>
            <a:off x="282010" y="6058234"/>
            <a:ext cx="84809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Monotype Sorts" charset="2"/>
              <a:buNone/>
            </a:pPr>
            <a:r>
              <a:rPr lang="en-US" sz="2000" b="1" dirty="0"/>
              <a:t>BUT </a:t>
            </a:r>
            <a:r>
              <a:rPr lang="en-US" sz="2000" dirty="0"/>
              <a:t>large or automatically collected data may still suffer from selection bias, missingness, and measurement error.</a:t>
            </a:r>
          </a:p>
        </p:txBody>
      </p:sp>
    </p:spTree>
    <p:extLst>
      <p:ext uri="{BB962C8B-B14F-4D97-AF65-F5344CB8AC3E}">
        <p14:creationId xmlns:p14="http://schemas.microsoft.com/office/powerpoint/2010/main" val="131642959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theme/theme1.xml><?xml version="1.0" encoding="utf-8"?>
<a:theme xmlns:a="http://schemas.openxmlformats.org/drawingml/2006/main" name="Plaza">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6484</TotalTime>
  <Words>3865</Words>
  <Application>Microsoft Office PowerPoint</Application>
  <PresentationFormat>On-screen Show (4:3)</PresentationFormat>
  <Paragraphs>308</Paragraphs>
  <Slides>30</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Monotype Sorts</vt:lpstr>
      <vt:lpstr>ＭＳ Ｐゴシック</vt:lpstr>
      <vt:lpstr>Arial</vt:lpstr>
      <vt:lpstr>Calibri</vt:lpstr>
      <vt:lpstr>Wingdings</vt:lpstr>
      <vt:lpstr>Wingdings 2</vt:lpstr>
      <vt:lpstr>Plaza</vt:lpstr>
      <vt:lpstr>Chapter 3: Producing Data</vt:lpstr>
      <vt:lpstr>Chapter 3 Producing Data</vt:lpstr>
      <vt:lpstr>3.1 Sources of Data</vt:lpstr>
      <vt:lpstr>Representative Data</vt:lpstr>
      <vt:lpstr>Sample Surveys</vt:lpstr>
      <vt:lpstr>PowerPoint Presentation</vt:lpstr>
      <vt:lpstr>Observation vs. Experiment</vt:lpstr>
      <vt:lpstr>Confounding</vt:lpstr>
      <vt:lpstr>3.2 Design of Experiments</vt:lpstr>
      <vt:lpstr>Experimental Units, Subjects, Treatments</vt:lpstr>
      <vt:lpstr>Need for Comparative Experiments</vt:lpstr>
      <vt:lpstr>Comparative Experiments</vt:lpstr>
      <vt:lpstr>Randomization</vt:lpstr>
      <vt:lpstr>Randomized Comparative Experiments</vt:lpstr>
      <vt:lpstr>Block Designs</vt:lpstr>
      <vt:lpstr>Block Designs</vt:lpstr>
      <vt:lpstr>Principles of Experimental Design</vt:lpstr>
      <vt:lpstr>Cautions About Experiments</vt:lpstr>
      <vt:lpstr>Cautions About Experiments</vt:lpstr>
      <vt:lpstr>3.3 Sampling Design</vt:lpstr>
      <vt:lpstr>Population and Sample</vt:lpstr>
      <vt:lpstr>How to Sample Badly</vt:lpstr>
      <vt:lpstr>Simple Random Samples</vt:lpstr>
      <vt:lpstr>Selecting an SRS in SAS</vt:lpstr>
      <vt:lpstr>Why the Random Seed Matters</vt:lpstr>
      <vt:lpstr>Stratified Random Samples</vt:lpstr>
      <vt:lpstr>Multistage Random Samples</vt:lpstr>
      <vt:lpstr>PowerPoint Presentation</vt:lpstr>
      <vt:lpstr>Cautions About Sample Surveys</vt:lpstr>
      <vt:lpstr>Modern and Emerging Sources of Data</vt:lpstr>
    </vt:vector>
  </TitlesOfParts>
  <Company>ISD 194</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Producing Data</dc:title>
  <dc:creator>Jason Molesky</dc:creator>
  <cp:lastModifiedBy>Zhiyang Zhou</cp:lastModifiedBy>
  <cp:revision>211</cp:revision>
  <dcterms:created xsi:type="dcterms:W3CDTF">2012-01-09T12:55:25Z</dcterms:created>
  <dcterms:modified xsi:type="dcterms:W3CDTF">2026-10-06T03:11:03Z</dcterms:modified>
</cp:coreProperties>
</file>